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9.xml" ContentType="application/vnd.openxmlformats-officedocument.theme+xml"/>
  <Override PartName="/ppt/slideLayouts/slideLayout23.xml" ContentType="application/vnd.openxmlformats-officedocument.presentationml.slideLayout+xml"/>
  <Override PartName="/ppt/theme/theme10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197" r:id="rId1"/>
    <p:sldMasterId id="2147485242" r:id="rId2"/>
    <p:sldMasterId id="2147485265" r:id="rId3"/>
    <p:sldMasterId id="2147485268" r:id="rId4"/>
    <p:sldMasterId id="2147485273" r:id="rId5"/>
    <p:sldMasterId id="2147485303" r:id="rId6"/>
    <p:sldMasterId id="2147485297" r:id="rId7"/>
    <p:sldMasterId id="2147485288" r:id="rId8"/>
    <p:sldMasterId id="2147485281" r:id="rId9"/>
    <p:sldMasterId id="2147485311" r:id="rId10"/>
    <p:sldMasterId id="2147485206" r:id="rId11"/>
  </p:sldMasterIdLst>
  <p:notesMasterIdLst>
    <p:notesMasterId r:id="rId64"/>
  </p:notesMasterIdLst>
  <p:handoutMasterIdLst>
    <p:handoutMasterId r:id="rId65"/>
  </p:handoutMasterIdLst>
  <p:sldIdLst>
    <p:sldId id="766" r:id="rId12"/>
    <p:sldId id="774" r:id="rId13"/>
    <p:sldId id="1137" r:id="rId14"/>
    <p:sldId id="777" r:id="rId15"/>
    <p:sldId id="1086" r:id="rId16"/>
    <p:sldId id="1141" r:id="rId17"/>
    <p:sldId id="1024" r:id="rId18"/>
    <p:sldId id="1181" r:id="rId19"/>
    <p:sldId id="1173" r:id="rId20"/>
    <p:sldId id="1184" r:id="rId21"/>
    <p:sldId id="1182" r:id="rId22"/>
    <p:sldId id="1183" r:id="rId23"/>
    <p:sldId id="1088" r:id="rId24"/>
    <p:sldId id="1091" r:id="rId25"/>
    <p:sldId id="1169" r:id="rId26"/>
    <p:sldId id="1174" r:id="rId27"/>
    <p:sldId id="1175" r:id="rId28"/>
    <p:sldId id="1152" r:id="rId29"/>
    <p:sldId id="1153" r:id="rId30"/>
    <p:sldId id="1149" r:id="rId31"/>
    <p:sldId id="1155" r:id="rId32"/>
    <p:sldId id="1156" r:id="rId33"/>
    <p:sldId id="1168" r:id="rId34"/>
    <p:sldId id="1154" r:id="rId35"/>
    <p:sldId id="1144" r:id="rId36"/>
    <p:sldId id="1143" r:id="rId37"/>
    <p:sldId id="1145" r:id="rId38"/>
    <p:sldId id="785" r:id="rId39"/>
    <p:sldId id="1159" r:id="rId40"/>
    <p:sldId id="361" r:id="rId41"/>
    <p:sldId id="1171" r:id="rId42"/>
    <p:sldId id="1170" r:id="rId43"/>
    <p:sldId id="1110" r:id="rId44"/>
    <p:sldId id="1160" r:id="rId45"/>
    <p:sldId id="1161" r:id="rId46"/>
    <p:sldId id="1162" r:id="rId47"/>
    <p:sldId id="1163" r:id="rId48"/>
    <p:sldId id="1164" r:id="rId49"/>
    <p:sldId id="1165" r:id="rId50"/>
    <p:sldId id="1166" r:id="rId51"/>
    <p:sldId id="1167" r:id="rId52"/>
    <p:sldId id="1102" r:id="rId53"/>
    <p:sldId id="1178" r:id="rId54"/>
    <p:sldId id="1179" r:id="rId55"/>
    <p:sldId id="1180" r:id="rId56"/>
    <p:sldId id="1157" r:id="rId57"/>
    <p:sldId id="1158" r:id="rId58"/>
    <p:sldId id="801" r:id="rId59"/>
    <p:sldId id="802" r:id="rId60"/>
    <p:sldId id="803" r:id="rId61"/>
    <p:sldId id="806" r:id="rId62"/>
    <p:sldId id="949" r:id="rId6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Emelyanova" initials="ME" lastIdx="4" clrIdx="0">
    <p:extLst>
      <p:ext uri="{19B8F6BF-5375-455C-9EA6-DF929625EA0E}">
        <p15:presenceInfo xmlns:p15="http://schemas.microsoft.com/office/powerpoint/2012/main" userId="S-1-5-21-1385568035-1675961066-622671684-12174694" providerId="AD"/>
      </p:ext>
    </p:extLst>
  </p:cmAuthor>
  <p:cmAuthor id="2" name="EKlepikova" initials="E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7125"/>
    <a:srgbClr val="FFFFFF"/>
    <a:srgbClr val="012D74"/>
    <a:srgbClr val="263A48"/>
    <a:srgbClr val="42557F"/>
    <a:srgbClr val="014C6D"/>
    <a:srgbClr val="6E84B4"/>
    <a:srgbClr val="4147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3842" autoAdjust="0"/>
  </p:normalViewPr>
  <p:slideViewPr>
    <p:cSldViewPr snapToGrid="0">
      <p:cViewPr varScale="1">
        <p:scale>
          <a:sx n="81" d="100"/>
          <a:sy n="81" d="100"/>
        </p:scale>
        <p:origin x="1498" y="62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392"/>
    </p:cViewPr>
  </p:sorterViewPr>
  <p:notesViewPr>
    <p:cSldViewPr snapToGrid="0">
      <p:cViewPr varScale="1">
        <p:scale>
          <a:sx n="48" d="100"/>
          <a:sy n="48" d="100"/>
        </p:scale>
        <p:origin x="2660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63" Type="http://schemas.openxmlformats.org/officeDocument/2006/relationships/slide" Target="slides/slide52.xml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0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presProps" Target="presProps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Relationship Id="rId34" Type="http://schemas.openxmlformats.org/officeDocument/2006/relationships/slide" Target="slides/slide23.xml"/><Relationship Id="rId50" Type="http://schemas.openxmlformats.org/officeDocument/2006/relationships/slide" Target="slides/slide39.xml"/><Relationship Id="rId55" Type="http://schemas.openxmlformats.org/officeDocument/2006/relationships/slide" Target="slides/slide4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45;&#1074;&#1075;&#1077;&#1085;&#1080;&#1081;\Desktop\&#1069;&#1082;&#1089;&#1087;&#1077;&#1088;&#1090;%20&#1069;&#1085;&#1077;&#1088;&#1075;&#1086;\&#1069;&#1085;&#1077;&#1088;&#1075;&#1086;&#1089;&#1077;&#1088;&#1074;&#1080;&#1089;.%20&#1054;&#1090;&#1086;&#1087;&#1083;&#1077;&#1085;&#1080;&#1077;\&#1042;&#1086;&#1077;&#1085;&#1090;&#1077;&#1083;&#1077;&#1082;&#1086;&#1084;\&#1056;&#1072;&#1089;&#1095;&#1077;&#1090;%20&#1087;&#1086;&#1090;&#1077;&#1085;&#1094;&#1080;&#1072;&#1083;&#1072;%20&#1042;&#1086;&#1077;&#1085;&#1090;&#1077;&#1083;&#1077;&#1082;&#1086;&#1084;%20&#1041;&#1086;&#1083;&#1100;&#1096;&#1072;&#1103;%20&#1054;&#1083;&#1077;&#1085;&#1100;&#1103;%2015&#1040;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6699999424467026E-2"/>
          <c:y val="9.977758796319687E-2"/>
          <c:w val="0.54313191204868971"/>
          <c:h val="0.855575907751680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Стоимость!$B$143</c:f>
              <c:strCache>
                <c:ptCount val="1"/>
                <c:pt idx="0">
                  <c:v>Платежи жителей за капремонт за год, руб.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Стоимость!$B$146:$B$147</c:f>
              <c:numCache>
                <c:formatCode>General</c:formatCode>
                <c:ptCount val="2"/>
                <c:pt idx="0" formatCode="0.0">
                  <c:v>3402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8E-4F51-AC9F-8E1FE61FA0A1}"/>
            </c:ext>
          </c:extLst>
        </c:ser>
        <c:ser>
          <c:idx val="1"/>
          <c:order val="1"/>
          <c:tx>
            <c:strRef>
              <c:f>Стоимость!$G$143</c:f>
              <c:strCache>
                <c:ptCount val="1"/>
                <c:pt idx="0">
                  <c:v>Снижение оплаты ЖКУ за счет установки АУУ, руб.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Стоимость!$G$146:$G$147</c:f>
              <c:numCache>
                <c:formatCode>#,##0.0</c:formatCode>
                <c:ptCount val="2"/>
                <c:pt idx="1">
                  <c:v>3843.6214250769217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8E-4F51-AC9F-8E1FE61FA0A1}"/>
            </c:ext>
          </c:extLst>
        </c:ser>
        <c:ser>
          <c:idx val="2"/>
          <c:order val="2"/>
          <c:tx>
            <c:strRef>
              <c:f>Стоимость!$H$143</c:f>
              <c:strCache>
                <c:ptCount val="1"/>
                <c:pt idx="0">
                  <c:v>Снижение оплаты ЖКУ за счет установки балансировочных клапанов, руб.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Стоимость!$H$146:$H$147</c:f>
              <c:numCache>
                <c:formatCode>#,##0.0</c:formatCode>
                <c:ptCount val="2"/>
                <c:pt idx="1">
                  <c:v>960.90535626923054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8E-4F51-AC9F-8E1FE61FA0A1}"/>
            </c:ext>
          </c:extLst>
        </c:ser>
        <c:ser>
          <c:idx val="3"/>
          <c:order val="3"/>
          <c:tx>
            <c:strRef>
              <c:f>Стоимость!$I$143</c:f>
              <c:strCache>
                <c:ptCount val="1"/>
                <c:pt idx="0">
                  <c:v>Снижение оплаты ЖКУ за счет установки терморегуляторов, руб.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Стоимость!$I$146:$I$147</c:f>
              <c:numCache>
                <c:formatCode>#,##0.0</c:formatCode>
                <c:ptCount val="2"/>
                <c:pt idx="1">
                  <c:v>1921.8107125384606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8E-4F51-AC9F-8E1FE61FA0A1}"/>
            </c:ext>
          </c:extLst>
        </c:ser>
        <c:ser>
          <c:idx val="4"/>
          <c:order val="4"/>
          <c:tx>
            <c:strRef>
              <c:f>Стоимость!$C$143</c:f>
              <c:strCache>
                <c:ptCount val="1"/>
                <c:pt idx="0">
                  <c:v>Затраты на эксплуатацию АУУ за год, руб.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Стоимость!$C$146</c:f>
              <c:numCache>
                <c:formatCode>0.0</c:formatCode>
                <c:ptCount val="1"/>
                <c:pt idx="0">
                  <c:v>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8E-4F51-AC9F-8E1FE61FA0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9347840"/>
        <c:axId val="120787328"/>
      </c:barChart>
      <c:catAx>
        <c:axId val="119347840"/>
        <c:scaling>
          <c:orientation val="minMax"/>
        </c:scaling>
        <c:delete val="1"/>
        <c:axPos val="b"/>
        <c:majorTickMark val="out"/>
        <c:minorTickMark val="none"/>
        <c:tickLblPos val="none"/>
        <c:crossAx val="120787328"/>
        <c:crosses val="autoZero"/>
        <c:auto val="1"/>
        <c:lblAlgn val="ctr"/>
        <c:lblOffset val="100"/>
        <c:noMultiLvlLbl val="0"/>
      </c:catAx>
      <c:valAx>
        <c:axId val="1207873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руб.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crossAx val="11934784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ru-RU" sz="1600"/>
              <a:t>Годовое потребление, Гкал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1EAA-429D-BFEA-74BC244D457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АУУ!$A$23:$A$25</c:f>
              <c:strCache>
                <c:ptCount val="3"/>
                <c:pt idx="0">
                  <c:v>АУУ нет</c:v>
                </c:pt>
                <c:pt idx="2">
                  <c:v>АУУ есть</c:v>
                </c:pt>
              </c:strCache>
            </c:strRef>
          </c:cat>
          <c:val>
            <c:numRef>
              <c:f>АУУ!$B$23:$B$25</c:f>
              <c:numCache>
                <c:formatCode>General</c:formatCode>
                <c:ptCount val="3"/>
                <c:pt idx="0" formatCode="#,##0">
                  <c:v>501.45299999999975</c:v>
                </c:pt>
                <c:pt idx="2" formatCode="#,##0">
                  <c:v>389.20699999999965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AA-429D-BFEA-74BC244D45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06201856"/>
        <c:axId val="120791040"/>
      </c:barChart>
      <c:catAx>
        <c:axId val="1062018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20791040"/>
        <c:crosses val="autoZero"/>
        <c:auto val="1"/>
        <c:lblAlgn val="ctr"/>
        <c:lblOffset val="100"/>
        <c:noMultiLvlLbl val="0"/>
      </c:catAx>
      <c:valAx>
        <c:axId val="120791040"/>
        <c:scaling>
          <c:orientation val="minMax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106201856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>
          <a:latin typeface="+mn-lt"/>
        </a:defRPr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986917355674121"/>
          <c:y val="5.2909566861292764E-2"/>
          <c:w val="0.61542956510625857"/>
          <c:h val="0.63905039959892662"/>
        </c:manualLayout>
      </c:layout>
      <c:scatterChart>
        <c:scatterStyle val="lineMarker"/>
        <c:varyColors val="0"/>
        <c:ser>
          <c:idx val="0"/>
          <c:order val="0"/>
          <c:tx>
            <c:v>- Фактическое потребление тепла в 2015 году</c:v>
          </c:tx>
          <c:spPr>
            <a:ln w="27340">
              <a:noFill/>
            </a:ln>
          </c:spPr>
          <c:marker>
            <c:symbol val="diamond"/>
            <c:size val="3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trendline>
            <c:name> - Потребление тепла в 2016 году</c:name>
            <c:spPr>
              <a:ln w="24303">
                <a:solidFill>
                  <a:srgbClr val="FF0000"/>
                </a:solidFill>
                <a:prstDash val="lgDash"/>
              </a:ln>
            </c:spPr>
            <c:trendlineType val="linear"/>
            <c:dispRSqr val="0"/>
            <c:dispEq val="0"/>
          </c:trendline>
          <c:xVal>
            <c:numRef>
              <c:f>'2016'!$G$29:$G$236</c:f>
              <c:numCache>
                <c:formatCode>0.0</c:formatCode>
                <c:ptCount val="208"/>
                <c:pt idx="0">
                  <c:v>32.700000000000003</c:v>
                </c:pt>
                <c:pt idx="1">
                  <c:v>34.4</c:v>
                </c:pt>
                <c:pt idx="2">
                  <c:v>32.4</c:v>
                </c:pt>
                <c:pt idx="3">
                  <c:v>34.6</c:v>
                </c:pt>
                <c:pt idx="4">
                  <c:v>34.6</c:v>
                </c:pt>
                <c:pt idx="5">
                  <c:v>32.4</c:v>
                </c:pt>
                <c:pt idx="6">
                  <c:v>29.4</c:v>
                </c:pt>
                <c:pt idx="7">
                  <c:v>29.7</c:v>
                </c:pt>
                <c:pt idx="8">
                  <c:v>30.8</c:v>
                </c:pt>
                <c:pt idx="9">
                  <c:v>32.200000000000003</c:v>
                </c:pt>
                <c:pt idx="10">
                  <c:v>35.300000000000004</c:v>
                </c:pt>
                <c:pt idx="11">
                  <c:v>30.7</c:v>
                </c:pt>
                <c:pt idx="12">
                  <c:v>22.2</c:v>
                </c:pt>
                <c:pt idx="13">
                  <c:v>22.1</c:v>
                </c:pt>
                <c:pt idx="14">
                  <c:v>29.5</c:v>
                </c:pt>
                <c:pt idx="15">
                  <c:v>29.6</c:v>
                </c:pt>
                <c:pt idx="16">
                  <c:v>23.7</c:v>
                </c:pt>
                <c:pt idx="17">
                  <c:v>28.7</c:v>
                </c:pt>
                <c:pt idx="18">
                  <c:v>26.7</c:v>
                </c:pt>
                <c:pt idx="19">
                  <c:v>27</c:v>
                </c:pt>
                <c:pt idx="20">
                  <c:v>29</c:v>
                </c:pt>
                <c:pt idx="21">
                  <c:v>30</c:v>
                </c:pt>
                <c:pt idx="22">
                  <c:v>32.300000000000004</c:v>
                </c:pt>
                <c:pt idx="23">
                  <c:v>33.6</c:v>
                </c:pt>
                <c:pt idx="24">
                  <c:v>31.4</c:v>
                </c:pt>
                <c:pt idx="25">
                  <c:v>28.7</c:v>
                </c:pt>
                <c:pt idx="26">
                  <c:v>22.9</c:v>
                </c:pt>
                <c:pt idx="27">
                  <c:v>17.5</c:v>
                </c:pt>
                <c:pt idx="28">
                  <c:v>16.100000000000001</c:v>
                </c:pt>
                <c:pt idx="29">
                  <c:v>15.8</c:v>
                </c:pt>
                <c:pt idx="30">
                  <c:v>15.2</c:v>
                </c:pt>
                <c:pt idx="31">
                  <c:v>17.600000000000001</c:v>
                </c:pt>
                <c:pt idx="32">
                  <c:v>17.8</c:v>
                </c:pt>
                <c:pt idx="33">
                  <c:v>15.5</c:v>
                </c:pt>
                <c:pt idx="34">
                  <c:v>16.3</c:v>
                </c:pt>
                <c:pt idx="35">
                  <c:v>18.399999999999999</c:v>
                </c:pt>
                <c:pt idx="36">
                  <c:v>18.100000000000001</c:v>
                </c:pt>
                <c:pt idx="37">
                  <c:v>19.600000000000001</c:v>
                </c:pt>
                <c:pt idx="38">
                  <c:v>18</c:v>
                </c:pt>
                <c:pt idx="39">
                  <c:v>18.8</c:v>
                </c:pt>
                <c:pt idx="40">
                  <c:v>17.600000000000001</c:v>
                </c:pt>
                <c:pt idx="41">
                  <c:v>17.600000000000001</c:v>
                </c:pt>
                <c:pt idx="42">
                  <c:v>18.7</c:v>
                </c:pt>
                <c:pt idx="43">
                  <c:v>16.8</c:v>
                </c:pt>
                <c:pt idx="44">
                  <c:v>19.399999999999999</c:v>
                </c:pt>
                <c:pt idx="45">
                  <c:v>16.399999999999999</c:v>
                </c:pt>
                <c:pt idx="46">
                  <c:v>16.8</c:v>
                </c:pt>
                <c:pt idx="47">
                  <c:v>20.6</c:v>
                </c:pt>
                <c:pt idx="48">
                  <c:v>21.6</c:v>
                </c:pt>
                <c:pt idx="49">
                  <c:v>22.9</c:v>
                </c:pt>
                <c:pt idx="50">
                  <c:v>20.8</c:v>
                </c:pt>
                <c:pt idx="51">
                  <c:v>23.2</c:v>
                </c:pt>
                <c:pt idx="52">
                  <c:v>21.3</c:v>
                </c:pt>
                <c:pt idx="53">
                  <c:v>16.399999999999999</c:v>
                </c:pt>
                <c:pt idx="54">
                  <c:v>19.399999999999999</c:v>
                </c:pt>
                <c:pt idx="55">
                  <c:v>18.3</c:v>
                </c:pt>
                <c:pt idx="56">
                  <c:v>17.600000000000001</c:v>
                </c:pt>
                <c:pt idx="57">
                  <c:v>16.7</c:v>
                </c:pt>
                <c:pt idx="58">
                  <c:v>18.399999999999999</c:v>
                </c:pt>
                <c:pt idx="59">
                  <c:v>18.5</c:v>
                </c:pt>
                <c:pt idx="60">
                  <c:v>21.6</c:v>
                </c:pt>
                <c:pt idx="61">
                  <c:v>17.7</c:v>
                </c:pt>
                <c:pt idx="62">
                  <c:v>17.8</c:v>
                </c:pt>
                <c:pt idx="63">
                  <c:v>17.7</c:v>
                </c:pt>
                <c:pt idx="64">
                  <c:v>16.899999999999999</c:v>
                </c:pt>
                <c:pt idx="65">
                  <c:v>16</c:v>
                </c:pt>
                <c:pt idx="66">
                  <c:v>16.8</c:v>
                </c:pt>
                <c:pt idx="67">
                  <c:v>16.2</c:v>
                </c:pt>
                <c:pt idx="68">
                  <c:v>13.3</c:v>
                </c:pt>
                <c:pt idx="69">
                  <c:v>14.3</c:v>
                </c:pt>
                <c:pt idx="70">
                  <c:v>14.5</c:v>
                </c:pt>
                <c:pt idx="71">
                  <c:v>15.6</c:v>
                </c:pt>
                <c:pt idx="72">
                  <c:v>17.399999999999999</c:v>
                </c:pt>
                <c:pt idx="73">
                  <c:v>18.100000000000001</c:v>
                </c:pt>
                <c:pt idx="74">
                  <c:v>19.8</c:v>
                </c:pt>
                <c:pt idx="75">
                  <c:v>17.3</c:v>
                </c:pt>
                <c:pt idx="76">
                  <c:v>15.6</c:v>
                </c:pt>
                <c:pt idx="77">
                  <c:v>20</c:v>
                </c:pt>
                <c:pt idx="78">
                  <c:v>23.6</c:v>
                </c:pt>
                <c:pt idx="79">
                  <c:v>24.1</c:v>
                </c:pt>
                <c:pt idx="80">
                  <c:v>22.6</c:v>
                </c:pt>
                <c:pt idx="81">
                  <c:v>21.3</c:v>
                </c:pt>
                <c:pt idx="82">
                  <c:v>21.1</c:v>
                </c:pt>
                <c:pt idx="83">
                  <c:v>21.6</c:v>
                </c:pt>
                <c:pt idx="84">
                  <c:v>18.8</c:v>
                </c:pt>
                <c:pt idx="85">
                  <c:v>16.7</c:v>
                </c:pt>
                <c:pt idx="86">
                  <c:v>15.9</c:v>
                </c:pt>
                <c:pt idx="87">
                  <c:v>14.6</c:v>
                </c:pt>
                <c:pt idx="88">
                  <c:v>14.4</c:v>
                </c:pt>
                <c:pt idx="89">
                  <c:v>13.3</c:v>
                </c:pt>
                <c:pt idx="90">
                  <c:v>13</c:v>
                </c:pt>
                <c:pt idx="91">
                  <c:v>14.9</c:v>
                </c:pt>
                <c:pt idx="92">
                  <c:v>15.6</c:v>
                </c:pt>
                <c:pt idx="93">
                  <c:v>14</c:v>
                </c:pt>
                <c:pt idx="94">
                  <c:v>13.5</c:v>
                </c:pt>
                <c:pt idx="95">
                  <c:v>14.4</c:v>
                </c:pt>
                <c:pt idx="96">
                  <c:v>13.4</c:v>
                </c:pt>
                <c:pt idx="97">
                  <c:v>12</c:v>
                </c:pt>
                <c:pt idx="98">
                  <c:v>9.3000000000000007</c:v>
                </c:pt>
                <c:pt idx="99">
                  <c:v>7</c:v>
                </c:pt>
                <c:pt idx="100">
                  <c:v>6.4</c:v>
                </c:pt>
                <c:pt idx="101">
                  <c:v>9.9</c:v>
                </c:pt>
                <c:pt idx="102">
                  <c:v>10.6</c:v>
                </c:pt>
                <c:pt idx="103">
                  <c:v>8.9</c:v>
                </c:pt>
                <c:pt idx="104">
                  <c:v>6.8000000000000007</c:v>
                </c:pt>
                <c:pt idx="105">
                  <c:v>7.9</c:v>
                </c:pt>
                <c:pt idx="106">
                  <c:v>14.9</c:v>
                </c:pt>
                <c:pt idx="107">
                  <c:v>11.3</c:v>
                </c:pt>
                <c:pt idx="108">
                  <c:v>7.6</c:v>
                </c:pt>
                <c:pt idx="109">
                  <c:v>9.1</c:v>
                </c:pt>
                <c:pt idx="110">
                  <c:v>10.3</c:v>
                </c:pt>
                <c:pt idx="111">
                  <c:v>12.8</c:v>
                </c:pt>
                <c:pt idx="112">
                  <c:v>9.1</c:v>
                </c:pt>
                <c:pt idx="113">
                  <c:v>10.3</c:v>
                </c:pt>
                <c:pt idx="114">
                  <c:v>10.9</c:v>
                </c:pt>
                <c:pt idx="115">
                  <c:v>6.8000000000000007</c:v>
                </c:pt>
                <c:pt idx="116">
                  <c:v>5.3000000000000007</c:v>
                </c:pt>
                <c:pt idx="117">
                  <c:v>6.6</c:v>
                </c:pt>
                <c:pt idx="118">
                  <c:v>3.5999999999999988</c:v>
                </c:pt>
                <c:pt idx="119">
                  <c:v>6.6</c:v>
                </c:pt>
                <c:pt idx="120">
                  <c:v>7</c:v>
                </c:pt>
                <c:pt idx="121">
                  <c:v>9.4</c:v>
                </c:pt>
                <c:pt idx="122">
                  <c:v>9.8000000000000007</c:v>
                </c:pt>
                <c:pt idx="123">
                  <c:v>9.6</c:v>
                </c:pt>
                <c:pt idx="124">
                  <c:v>10.200000000000001</c:v>
                </c:pt>
                <c:pt idx="125">
                  <c:v>14.5</c:v>
                </c:pt>
                <c:pt idx="126">
                  <c:v>13.8</c:v>
                </c:pt>
                <c:pt idx="127">
                  <c:v>14.5</c:v>
                </c:pt>
                <c:pt idx="128">
                  <c:v>16.399999999999999</c:v>
                </c:pt>
                <c:pt idx="129">
                  <c:v>14.8</c:v>
                </c:pt>
                <c:pt idx="130">
                  <c:v>14.1</c:v>
                </c:pt>
                <c:pt idx="131">
                  <c:v>14.8</c:v>
                </c:pt>
                <c:pt idx="132">
                  <c:v>14.6</c:v>
                </c:pt>
                <c:pt idx="133">
                  <c:v>14.4</c:v>
                </c:pt>
                <c:pt idx="134">
                  <c:v>15.8</c:v>
                </c:pt>
                <c:pt idx="135">
                  <c:v>16.3</c:v>
                </c:pt>
                <c:pt idx="136">
                  <c:v>16.5</c:v>
                </c:pt>
                <c:pt idx="137">
                  <c:v>16.2</c:v>
                </c:pt>
                <c:pt idx="138">
                  <c:v>14.7</c:v>
                </c:pt>
                <c:pt idx="139">
                  <c:v>17</c:v>
                </c:pt>
                <c:pt idx="140">
                  <c:v>16.8</c:v>
                </c:pt>
                <c:pt idx="141">
                  <c:v>16.7</c:v>
                </c:pt>
                <c:pt idx="142">
                  <c:v>17.7</c:v>
                </c:pt>
                <c:pt idx="143">
                  <c:v>16.8</c:v>
                </c:pt>
                <c:pt idx="144">
                  <c:v>17.8</c:v>
                </c:pt>
                <c:pt idx="145">
                  <c:v>18.8</c:v>
                </c:pt>
                <c:pt idx="146">
                  <c:v>19.600000000000001</c:v>
                </c:pt>
                <c:pt idx="147">
                  <c:v>21.4</c:v>
                </c:pt>
                <c:pt idx="148">
                  <c:v>20.399999999999999</c:v>
                </c:pt>
                <c:pt idx="149">
                  <c:v>19</c:v>
                </c:pt>
                <c:pt idx="150">
                  <c:v>18.600000000000001</c:v>
                </c:pt>
                <c:pt idx="151">
                  <c:v>21.1</c:v>
                </c:pt>
                <c:pt idx="152">
                  <c:v>21.8</c:v>
                </c:pt>
                <c:pt idx="153">
                  <c:v>19.2</c:v>
                </c:pt>
                <c:pt idx="154">
                  <c:v>17.3</c:v>
                </c:pt>
                <c:pt idx="155">
                  <c:v>18.899999999999999</c:v>
                </c:pt>
                <c:pt idx="156">
                  <c:v>21.7</c:v>
                </c:pt>
                <c:pt idx="157">
                  <c:v>19.2</c:v>
                </c:pt>
                <c:pt idx="158">
                  <c:v>24.5</c:v>
                </c:pt>
                <c:pt idx="159">
                  <c:v>22.1</c:v>
                </c:pt>
                <c:pt idx="160">
                  <c:v>21.5</c:v>
                </c:pt>
                <c:pt idx="161">
                  <c:v>22.3</c:v>
                </c:pt>
                <c:pt idx="162">
                  <c:v>21.8</c:v>
                </c:pt>
                <c:pt idx="163">
                  <c:v>20.5</c:v>
                </c:pt>
                <c:pt idx="164">
                  <c:v>19.3</c:v>
                </c:pt>
                <c:pt idx="165">
                  <c:v>16.8</c:v>
                </c:pt>
                <c:pt idx="166">
                  <c:v>17.3</c:v>
                </c:pt>
                <c:pt idx="167">
                  <c:v>19.600000000000001</c:v>
                </c:pt>
                <c:pt idx="168">
                  <c:v>22.2</c:v>
                </c:pt>
                <c:pt idx="169">
                  <c:v>22.7</c:v>
                </c:pt>
                <c:pt idx="170">
                  <c:v>22.5</c:v>
                </c:pt>
                <c:pt idx="171">
                  <c:v>16.8</c:v>
                </c:pt>
                <c:pt idx="172">
                  <c:v>18.399999999999999</c:v>
                </c:pt>
                <c:pt idx="173">
                  <c:v>16.7</c:v>
                </c:pt>
                <c:pt idx="174">
                  <c:v>19.2</c:v>
                </c:pt>
                <c:pt idx="175">
                  <c:v>28</c:v>
                </c:pt>
                <c:pt idx="176">
                  <c:v>29.3</c:v>
                </c:pt>
                <c:pt idx="177">
                  <c:v>26.1</c:v>
                </c:pt>
                <c:pt idx="178">
                  <c:v>23.4</c:v>
                </c:pt>
                <c:pt idx="179">
                  <c:v>22.1</c:v>
                </c:pt>
                <c:pt idx="180">
                  <c:v>23.4</c:v>
                </c:pt>
                <c:pt idx="181">
                  <c:v>23.8</c:v>
                </c:pt>
                <c:pt idx="182">
                  <c:v>24.4</c:v>
                </c:pt>
                <c:pt idx="183">
                  <c:v>29.9</c:v>
                </c:pt>
                <c:pt idx="184">
                  <c:v>22.9</c:v>
                </c:pt>
                <c:pt idx="185">
                  <c:v>23</c:v>
                </c:pt>
                <c:pt idx="186">
                  <c:v>20.7</c:v>
                </c:pt>
                <c:pt idx="187">
                  <c:v>24.5</c:v>
                </c:pt>
                <c:pt idx="188">
                  <c:v>26.9</c:v>
                </c:pt>
                <c:pt idx="189">
                  <c:v>30.2</c:v>
                </c:pt>
                <c:pt idx="190">
                  <c:v>29.1</c:v>
                </c:pt>
                <c:pt idx="191">
                  <c:v>27.4</c:v>
                </c:pt>
                <c:pt idx="192">
                  <c:v>31.9</c:v>
                </c:pt>
                <c:pt idx="193">
                  <c:v>11</c:v>
                </c:pt>
                <c:pt idx="194">
                  <c:v>19.5</c:v>
                </c:pt>
                <c:pt idx="195">
                  <c:v>19.399999999999999</c:v>
                </c:pt>
                <c:pt idx="196">
                  <c:v>22.3</c:v>
                </c:pt>
                <c:pt idx="197">
                  <c:v>18.600000000000001</c:v>
                </c:pt>
                <c:pt idx="198">
                  <c:v>18.399999999999999</c:v>
                </c:pt>
                <c:pt idx="199">
                  <c:v>19.399999999999999</c:v>
                </c:pt>
                <c:pt idx="200">
                  <c:v>18.3</c:v>
                </c:pt>
                <c:pt idx="201">
                  <c:v>18.600000000000001</c:v>
                </c:pt>
                <c:pt idx="202">
                  <c:v>18.600000000000001</c:v>
                </c:pt>
                <c:pt idx="203">
                  <c:v>17.3</c:v>
                </c:pt>
                <c:pt idx="204">
                  <c:v>18.2</c:v>
                </c:pt>
                <c:pt idx="205">
                  <c:v>19.3</c:v>
                </c:pt>
                <c:pt idx="206">
                  <c:v>20.399999999999999</c:v>
                </c:pt>
                <c:pt idx="207">
                  <c:v>18</c:v>
                </c:pt>
              </c:numCache>
            </c:numRef>
          </c:xVal>
          <c:yVal>
            <c:numRef>
              <c:f>'2016'!$C$29:$C$236</c:f>
              <c:numCache>
                <c:formatCode>General</c:formatCode>
                <c:ptCount val="208"/>
                <c:pt idx="0">
                  <c:v>6.6</c:v>
                </c:pt>
                <c:pt idx="1">
                  <c:v>6.9</c:v>
                </c:pt>
                <c:pt idx="2">
                  <c:v>7.5</c:v>
                </c:pt>
                <c:pt idx="3">
                  <c:v>7.9</c:v>
                </c:pt>
                <c:pt idx="4">
                  <c:v>7.6</c:v>
                </c:pt>
                <c:pt idx="5">
                  <c:v>7.6</c:v>
                </c:pt>
                <c:pt idx="6">
                  <c:v>8</c:v>
                </c:pt>
                <c:pt idx="7">
                  <c:v>8</c:v>
                </c:pt>
                <c:pt idx="8">
                  <c:v>7.7</c:v>
                </c:pt>
                <c:pt idx="9">
                  <c:v>7.3</c:v>
                </c:pt>
                <c:pt idx="10">
                  <c:v>7.2</c:v>
                </c:pt>
                <c:pt idx="11">
                  <c:v>7.2</c:v>
                </c:pt>
                <c:pt idx="12">
                  <c:v>6.9</c:v>
                </c:pt>
                <c:pt idx="13">
                  <c:v>6.9</c:v>
                </c:pt>
                <c:pt idx="14">
                  <c:v>6.8</c:v>
                </c:pt>
                <c:pt idx="15">
                  <c:v>6.8</c:v>
                </c:pt>
                <c:pt idx="16">
                  <c:v>6.7</c:v>
                </c:pt>
                <c:pt idx="17">
                  <c:v>6.2</c:v>
                </c:pt>
                <c:pt idx="18">
                  <c:v>6.5</c:v>
                </c:pt>
                <c:pt idx="19">
                  <c:v>6.6</c:v>
                </c:pt>
                <c:pt idx="20">
                  <c:v>6.5</c:v>
                </c:pt>
                <c:pt idx="21">
                  <c:v>6.6</c:v>
                </c:pt>
                <c:pt idx="22">
                  <c:v>6.7</c:v>
                </c:pt>
                <c:pt idx="23">
                  <c:v>6.5</c:v>
                </c:pt>
                <c:pt idx="24">
                  <c:v>6.8</c:v>
                </c:pt>
                <c:pt idx="25">
                  <c:v>7.2</c:v>
                </c:pt>
                <c:pt idx="26">
                  <c:v>6.9</c:v>
                </c:pt>
                <c:pt idx="27">
                  <c:v>6.4</c:v>
                </c:pt>
                <c:pt idx="28">
                  <c:v>5.6</c:v>
                </c:pt>
                <c:pt idx="29">
                  <c:v>5</c:v>
                </c:pt>
                <c:pt idx="30">
                  <c:v>4.8</c:v>
                </c:pt>
                <c:pt idx="31">
                  <c:v>4.7</c:v>
                </c:pt>
                <c:pt idx="32">
                  <c:v>4.5999999999999996</c:v>
                </c:pt>
                <c:pt idx="33">
                  <c:v>4.7</c:v>
                </c:pt>
                <c:pt idx="34">
                  <c:v>4.9000000000000004</c:v>
                </c:pt>
                <c:pt idx="35">
                  <c:v>4.8</c:v>
                </c:pt>
                <c:pt idx="36">
                  <c:v>4.5999999999999996</c:v>
                </c:pt>
                <c:pt idx="37">
                  <c:v>4.5</c:v>
                </c:pt>
                <c:pt idx="38">
                  <c:v>4.5999999999999996</c:v>
                </c:pt>
                <c:pt idx="39">
                  <c:v>4.5999999999999996</c:v>
                </c:pt>
                <c:pt idx="40">
                  <c:v>4.5999999999999996</c:v>
                </c:pt>
                <c:pt idx="41">
                  <c:v>4.7</c:v>
                </c:pt>
                <c:pt idx="42">
                  <c:v>4.5999999999999996</c:v>
                </c:pt>
                <c:pt idx="43">
                  <c:v>4.5</c:v>
                </c:pt>
                <c:pt idx="44">
                  <c:v>4.5999999999999996</c:v>
                </c:pt>
                <c:pt idx="45">
                  <c:v>4.5</c:v>
                </c:pt>
                <c:pt idx="46">
                  <c:v>4.7</c:v>
                </c:pt>
                <c:pt idx="47">
                  <c:v>4.5999999999999996</c:v>
                </c:pt>
                <c:pt idx="48">
                  <c:v>4.7</c:v>
                </c:pt>
                <c:pt idx="49">
                  <c:v>5.2</c:v>
                </c:pt>
                <c:pt idx="50">
                  <c:v>5.0999999999999996</c:v>
                </c:pt>
                <c:pt idx="51">
                  <c:v>5.2</c:v>
                </c:pt>
                <c:pt idx="52">
                  <c:v>5</c:v>
                </c:pt>
                <c:pt idx="53">
                  <c:v>5.0999999999999996</c:v>
                </c:pt>
                <c:pt idx="54">
                  <c:v>5</c:v>
                </c:pt>
                <c:pt idx="55">
                  <c:v>4.8</c:v>
                </c:pt>
                <c:pt idx="56">
                  <c:v>4.5999999999999996</c:v>
                </c:pt>
                <c:pt idx="57">
                  <c:v>4.7</c:v>
                </c:pt>
                <c:pt idx="58">
                  <c:v>4.5999999999999996</c:v>
                </c:pt>
                <c:pt idx="59">
                  <c:v>4.5999999999999996</c:v>
                </c:pt>
                <c:pt idx="60">
                  <c:v>4.5</c:v>
                </c:pt>
                <c:pt idx="61">
                  <c:v>4.7</c:v>
                </c:pt>
                <c:pt idx="62">
                  <c:v>4.9000000000000004</c:v>
                </c:pt>
                <c:pt idx="63">
                  <c:v>4.9000000000000004</c:v>
                </c:pt>
                <c:pt idx="64">
                  <c:v>4.7</c:v>
                </c:pt>
                <c:pt idx="65">
                  <c:v>4.5999999999999996</c:v>
                </c:pt>
                <c:pt idx="66">
                  <c:v>4.5999999999999996</c:v>
                </c:pt>
                <c:pt idx="67">
                  <c:v>4.5</c:v>
                </c:pt>
                <c:pt idx="68">
                  <c:v>4.5999999999999996</c:v>
                </c:pt>
                <c:pt idx="69">
                  <c:v>4.7</c:v>
                </c:pt>
                <c:pt idx="70">
                  <c:v>4.4000000000000004</c:v>
                </c:pt>
                <c:pt idx="71">
                  <c:v>4.3</c:v>
                </c:pt>
                <c:pt idx="72">
                  <c:v>4.2</c:v>
                </c:pt>
                <c:pt idx="73">
                  <c:v>4.4000000000000004</c:v>
                </c:pt>
                <c:pt idx="74">
                  <c:v>4.5</c:v>
                </c:pt>
                <c:pt idx="75">
                  <c:v>4.7</c:v>
                </c:pt>
                <c:pt idx="76">
                  <c:v>4.8</c:v>
                </c:pt>
                <c:pt idx="77">
                  <c:v>5</c:v>
                </c:pt>
                <c:pt idx="78">
                  <c:v>4.8</c:v>
                </c:pt>
                <c:pt idx="79">
                  <c:v>5.0999999999999996</c:v>
                </c:pt>
                <c:pt idx="80">
                  <c:v>5</c:v>
                </c:pt>
                <c:pt idx="81">
                  <c:v>5.3</c:v>
                </c:pt>
                <c:pt idx="82">
                  <c:v>5.4</c:v>
                </c:pt>
                <c:pt idx="83">
                  <c:v>5.3</c:v>
                </c:pt>
                <c:pt idx="84">
                  <c:v>5.3</c:v>
                </c:pt>
                <c:pt idx="85">
                  <c:v>5.3</c:v>
                </c:pt>
                <c:pt idx="86">
                  <c:v>5</c:v>
                </c:pt>
                <c:pt idx="87">
                  <c:v>4.5999999999999996</c:v>
                </c:pt>
                <c:pt idx="88">
                  <c:v>4.5</c:v>
                </c:pt>
                <c:pt idx="89">
                  <c:v>4.2</c:v>
                </c:pt>
                <c:pt idx="90">
                  <c:v>4</c:v>
                </c:pt>
                <c:pt idx="91">
                  <c:v>3.7</c:v>
                </c:pt>
                <c:pt idx="92">
                  <c:v>3.4</c:v>
                </c:pt>
                <c:pt idx="93">
                  <c:v>3.4</c:v>
                </c:pt>
                <c:pt idx="94">
                  <c:v>3.6</c:v>
                </c:pt>
                <c:pt idx="95">
                  <c:v>3.5</c:v>
                </c:pt>
                <c:pt idx="96">
                  <c:v>3.5</c:v>
                </c:pt>
                <c:pt idx="97">
                  <c:v>3.6</c:v>
                </c:pt>
                <c:pt idx="98">
                  <c:v>3.4</c:v>
                </c:pt>
                <c:pt idx="99">
                  <c:v>3.6</c:v>
                </c:pt>
                <c:pt idx="100">
                  <c:v>3.5</c:v>
                </c:pt>
                <c:pt idx="101">
                  <c:v>3.5</c:v>
                </c:pt>
                <c:pt idx="102">
                  <c:v>3.5</c:v>
                </c:pt>
                <c:pt idx="103">
                  <c:v>3.4</c:v>
                </c:pt>
                <c:pt idx="104">
                  <c:v>3.4</c:v>
                </c:pt>
                <c:pt idx="105">
                  <c:v>3.5</c:v>
                </c:pt>
                <c:pt idx="106">
                  <c:v>3.6</c:v>
                </c:pt>
                <c:pt idx="107">
                  <c:v>3.5</c:v>
                </c:pt>
                <c:pt idx="108">
                  <c:v>3.7</c:v>
                </c:pt>
                <c:pt idx="109">
                  <c:v>3.6</c:v>
                </c:pt>
                <c:pt idx="110">
                  <c:v>3.6</c:v>
                </c:pt>
                <c:pt idx="111">
                  <c:v>1.6</c:v>
                </c:pt>
                <c:pt idx="112">
                  <c:v>1.2</c:v>
                </c:pt>
                <c:pt idx="113">
                  <c:v>2.2999999999999998</c:v>
                </c:pt>
                <c:pt idx="114">
                  <c:v>2.5</c:v>
                </c:pt>
                <c:pt idx="115">
                  <c:v>2.8</c:v>
                </c:pt>
                <c:pt idx="116">
                  <c:v>2.6</c:v>
                </c:pt>
                <c:pt idx="117">
                  <c:v>1.5</c:v>
                </c:pt>
                <c:pt idx="118">
                  <c:v>2</c:v>
                </c:pt>
                <c:pt idx="119">
                  <c:v>2.2000000000000002</c:v>
                </c:pt>
                <c:pt idx="120">
                  <c:v>2.4</c:v>
                </c:pt>
                <c:pt idx="121">
                  <c:v>2.2999999999999998</c:v>
                </c:pt>
                <c:pt idx="122">
                  <c:v>2.4</c:v>
                </c:pt>
                <c:pt idx="123">
                  <c:v>2.5</c:v>
                </c:pt>
                <c:pt idx="124">
                  <c:v>2.4</c:v>
                </c:pt>
                <c:pt idx="125">
                  <c:v>2.9</c:v>
                </c:pt>
                <c:pt idx="126">
                  <c:v>3.5</c:v>
                </c:pt>
                <c:pt idx="127">
                  <c:v>3.9</c:v>
                </c:pt>
                <c:pt idx="128">
                  <c:v>3.8</c:v>
                </c:pt>
                <c:pt idx="129">
                  <c:v>4.4000000000000004</c:v>
                </c:pt>
                <c:pt idx="130">
                  <c:v>4.8</c:v>
                </c:pt>
                <c:pt idx="131">
                  <c:v>4.7</c:v>
                </c:pt>
                <c:pt idx="132">
                  <c:v>4.7</c:v>
                </c:pt>
                <c:pt idx="133">
                  <c:v>4.5</c:v>
                </c:pt>
                <c:pt idx="134">
                  <c:v>4.5</c:v>
                </c:pt>
                <c:pt idx="135">
                  <c:v>5.2</c:v>
                </c:pt>
                <c:pt idx="136">
                  <c:v>5.3</c:v>
                </c:pt>
                <c:pt idx="137">
                  <c:v>4.0999999999999996</c:v>
                </c:pt>
                <c:pt idx="138">
                  <c:v>3.5</c:v>
                </c:pt>
                <c:pt idx="139">
                  <c:v>3.4</c:v>
                </c:pt>
                <c:pt idx="140">
                  <c:v>4.0999999999999996</c:v>
                </c:pt>
                <c:pt idx="141">
                  <c:v>4.9000000000000004</c:v>
                </c:pt>
                <c:pt idx="142">
                  <c:v>4.9000000000000004</c:v>
                </c:pt>
                <c:pt idx="143">
                  <c:v>4.5999999999999996</c:v>
                </c:pt>
                <c:pt idx="144">
                  <c:v>4.7</c:v>
                </c:pt>
                <c:pt idx="145">
                  <c:v>4.5</c:v>
                </c:pt>
                <c:pt idx="146">
                  <c:v>4.5</c:v>
                </c:pt>
                <c:pt idx="147">
                  <c:v>4.5</c:v>
                </c:pt>
                <c:pt idx="148">
                  <c:v>5</c:v>
                </c:pt>
                <c:pt idx="149">
                  <c:v>5.3</c:v>
                </c:pt>
                <c:pt idx="150">
                  <c:v>5.3</c:v>
                </c:pt>
                <c:pt idx="151">
                  <c:v>5.3</c:v>
                </c:pt>
                <c:pt idx="152">
                  <c:v>5.3</c:v>
                </c:pt>
                <c:pt idx="153">
                  <c:v>5.3</c:v>
                </c:pt>
                <c:pt idx="154">
                  <c:v>5.4</c:v>
                </c:pt>
                <c:pt idx="155">
                  <c:v>5.4</c:v>
                </c:pt>
                <c:pt idx="156">
                  <c:v>5.4</c:v>
                </c:pt>
                <c:pt idx="157">
                  <c:v>5.3</c:v>
                </c:pt>
                <c:pt idx="158">
                  <c:v>1.3</c:v>
                </c:pt>
                <c:pt idx="159">
                  <c:v>5.0999999999999996</c:v>
                </c:pt>
                <c:pt idx="160">
                  <c:v>5.5</c:v>
                </c:pt>
                <c:pt idx="161">
                  <c:v>2.5</c:v>
                </c:pt>
                <c:pt idx="162">
                  <c:v>2.6</c:v>
                </c:pt>
                <c:pt idx="163">
                  <c:v>2.6</c:v>
                </c:pt>
                <c:pt idx="164">
                  <c:v>3</c:v>
                </c:pt>
                <c:pt idx="165">
                  <c:v>3.3</c:v>
                </c:pt>
                <c:pt idx="166">
                  <c:v>5.8</c:v>
                </c:pt>
                <c:pt idx="167">
                  <c:v>5.3</c:v>
                </c:pt>
                <c:pt idx="168">
                  <c:v>2.6</c:v>
                </c:pt>
                <c:pt idx="169">
                  <c:v>2.6</c:v>
                </c:pt>
                <c:pt idx="170">
                  <c:v>2.4</c:v>
                </c:pt>
                <c:pt idx="171">
                  <c:v>2.7</c:v>
                </c:pt>
                <c:pt idx="172">
                  <c:v>3</c:v>
                </c:pt>
                <c:pt idx="173">
                  <c:v>5.2</c:v>
                </c:pt>
                <c:pt idx="174">
                  <c:v>5.2</c:v>
                </c:pt>
                <c:pt idx="175">
                  <c:v>2.6</c:v>
                </c:pt>
                <c:pt idx="176">
                  <c:v>3</c:v>
                </c:pt>
                <c:pt idx="177">
                  <c:v>4</c:v>
                </c:pt>
                <c:pt idx="178">
                  <c:v>3.9</c:v>
                </c:pt>
                <c:pt idx="179">
                  <c:v>3.8</c:v>
                </c:pt>
                <c:pt idx="180">
                  <c:v>6.5</c:v>
                </c:pt>
                <c:pt idx="181">
                  <c:v>6.4</c:v>
                </c:pt>
                <c:pt idx="182">
                  <c:v>6.3</c:v>
                </c:pt>
                <c:pt idx="183">
                  <c:v>6.7</c:v>
                </c:pt>
                <c:pt idx="184">
                  <c:v>7.3</c:v>
                </c:pt>
                <c:pt idx="185">
                  <c:v>6.9</c:v>
                </c:pt>
                <c:pt idx="186">
                  <c:v>6.5</c:v>
                </c:pt>
                <c:pt idx="187">
                  <c:v>6</c:v>
                </c:pt>
                <c:pt idx="188">
                  <c:v>6.3</c:v>
                </c:pt>
                <c:pt idx="189">
                  <c:v>6.8</c:v>
                </c:pt>
                <c:pt idx="190">
                  <c:v>7.2</c:v>
                </c:pt>
                <c:pt idx="191">
                  <c:v>7.6</c:v>
                </c:pt>
                <c:pt idx="192">
                  <c:v>7.4</c:v>
                </c:pt>
                <c:pt idx="193">
                  <c:v>7.4</c:v>
                </c:pt>
                <c:pt idx="194">
                  <c:v>7</c:v>
                </c:pt>
                <c:pt idx="195">
                  <c:v>5.9</c:v>
                </c:pt>
                <c:pt idx="196">
                  <c:v>5.5</c:v>
                </c:pt>
                <c:pt idx="197">
                  <c:v>5.3</c:v>
                </c:pt>
                <c:pt idx="198">
                  <c:v>5.5</c:v>
                </c:pt>
                <c:pt idx="199">
                  <c:v>5.3</c:v>
                </c:pt>
                <c:pt idx="200">
                  <c:v>5.0999999999999996</c:v>
                </c:pt>
                <c:pt idx="201">
                  <c:v>5.2</c:v>
                </c:pt>
                <c:pt idx="202">
                  <c:v>5.2</c:v>
                </c:pt>
                <c:pt idx="203">
                  <c:v>5.2</c:v>
                </c:pt>
                <c:pt idx="204">
                  <c:v>5.2</c:v>
                </c:pt>
                <c:pt idx="205">
                  <c:v>5.3</c:v>
                </c:pt>
                <c:pt idx="206">
                  <c:v>5.2</c:v>
                </c:pt>
                <c:pt idx="207">
                  <c:v>5.3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162-439D-B6B3-31377E108C6B}"/>
            </c:ext>
          </c:extLst>
        </c:ser>
        <c:ser>
          <c:idx val="1"/>
          <c:order val="1"/>
          <c:tx>
            <c:v> - Нормативное теплопотребление</c:v>
          </c:tx>
          <c:spPr>
            <a:ln>
              <a:solidFill>
                <a:srgbClr val="00B0F0"/>
              </a:solidFill>
            </a:ln>
          </c:spPr>
          <c:marker>
            <c:symbol val="circle"/>
            <c:size val="4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trendline>
            <c:spPr>
              <a:ln>
                <a:solidFill>
                  <a:srgbClr val="00B0F0"/>
                </a:solidFill>
              </a:ln>
            </c:spPr>
            <c:trendlineType val="linear"/>
            <c:dispRSqr val="0"/>
            <c:dispEq val="0"/>
          </c:trendline>
          <c:xVal>
            <c:numRef>
              <c:f>'2016'!$G$29:$G$236</c:f>
              <c:numCache>
                <c:formatCode>0.0</c:formatCode>
                <c:ptCount val="208"/>
                <c:pt idx="0">
                  <c:v>32.700000000000003</c:v>
                </c:pt>
                <c:pt idx="1">
                  <c:v>34.4</c:v>
                </c:pt>
                <c:pt idx="2">
                  <c:v>32.4</c:v>
                </c:pt>
                <c:pt idx="3">
                  <c:v>34.6</c:v>
                </c:pt>
                <c:pt idx="4">
                  <c:v>34.6</c:v>
                </c:pt>
                <c:pt idx="5">
                  <c:v>32.4</c:v>
                </c:pt>
                <c:pt idx="6">
                  <c:v>29.4</c:v>
                </c:pt>
                <c:pt idx="7">
                  <c:v>29.7</c:v>
                </c:pt>
                <c:pt idx="8">
                  <c:v>30.8</c:v>
                </c:pt>
                <c:pt idx="9">
                  <c:v>32.200000000000003</c:v>
                </c:pt>
                <c:pt idx="10">
                  <c:v>35.300000000000004</c:v>
                </c:pt>
                <c:pt idx="11">
                  <c:v>30.7</c:v>
                </c:pt>
                <c:pt idx="12">
                  <c:v>22.2</c:v>
                </c:pt>
                <c:pt idx="13">
                  <c:v>22.1</c:v>
                </c:pt>
                <c:pt idx="14">
                  <c:v>29.5</c:v>
                </c:pt>
                <c:pt idx="15">
                  <c:v>29.6</c:v>
                </c:pt>
                <c:pt idx="16">
                  <c:v>23.7</c:v>
                </c:pt>
                <c:pt idx="17">
                  <c:v>28.7</c:v>
                </c:pt>
                <c:pt idx="18">
                  <c:v>26.7</c:v>
                </c:pt>
                <c:pt idx="19">
                  <c:v>27</c:v>
                </c:pt>
                <c:pt idx="20">
                  <c:v>29</c:v>
                </c:pt>
                <c:pt idx="21">
                  <c:v>30</c:v>
                </c:pt>
                <c:pt idx="22">
                  <c:v>32.300000000000004</c:v>
                </c:pt>
                <c:pt idx="23">
                  <c:v>33.6</c:v>
                </c:pt>
                <c:pt idx="24">
                  <c:v>31.4</c:v>
                </c:pt>
                <c:pt idx="25">
                  <c:v>28.7</c:v>
                </c:pt>
                <c:pt idx="26">
                  <c:v>22.9</c:v>
                </c:pt>
                <c:pt idx="27">
                  <c:v>17.5</c:v>
                </c:pt>
                <c:pt idx="28">
                  <c:v>16.100000000000001</c:v>
                </c:pt>
                <c:pt idx="29">
                  <c:v>15.8</c:v>
                </c:pt>
                <c:pt idx="30">
                  <c:v>15.2</c:v>
                </c:pt>
                <c:pt idx="31">
                  <c:v>17.600000000000001</c:v>
                </c:pt>
                <c:pt idx="32">
                  <c:v>17.8</c:v>
                </c:pt>
                <c:pt idx="33">
                  <c:v>15.5</c:v>
                </c:pt>
                <c:pt idx="34">
                  <c:v>16.3</c:v>
                </c:pt>
                <c:pt idx="35">
                  <c:v>18.399999999999999</c:v>
                </c:pt>
                <c:pt idx="36">
                  <c:v>18.100000000000001</c:v>
                </c:pt>
                <c:pt idx="37">
                  <c:v>19.600000000000001</c:v>
                </c:pt>
                <c:pt idx="38">
                  <c:v>18</c:v>
                </c:pt>
                <c:pt idx="39">
                  <c:v>18.8</c:v>
                </c:pt>
                <c:pt idx="40">
                  <c:v>17.600000000000001</c:v>
                </c:pt>
                <c:pt idx="41">
                  <c:v>17.600000000000001</c:v>
                </c:pt>
                <c:pt idx="42">
                  <c:v>18.7</c:v>
                </c:pt>
                <c:pt idx="43">
                  <c:v>16.8</c:v>
                </c:pt>
                <c:pt idx="44">
                  <c:v>19.399999999999999</c:v>
                </c:pt>
                <c:pt idx="45">
                  <c:v>16.399999999999999</c:v>
                </c:pt>
                <c:pt idx="46">
                  <c:v>16.8</c:v>
                </c:pt>
                <c:pt idx="47">
                  <c:v>20.6</c:v>
                </c:pt>
                <c:pt idx="48">
                  <c:v>21.6</c:v>
                </c:pt>
                <c:pt idx="49">
                  <c:v>22.9</c:v>
                </c:pt>
                <c:pt idx="50">
                  <c:v>20.8</c:v>
                </c:pt>
                <c:pt idx="51">
                  <c:v>23.2</c:v>
                </c:pt>
                <c:pt idx="52">
                  <c:v>21.3</c:v>
                </c:pt>
                <c:pt idx="53">
                  <c:v>16.399999999999999</c:v>
                </c:pt>
                <c:pt idx="54">
                  <c:v>19.399999999999999</c:v>
                </c:pt>
                <c:pt idx="55">
                  <c:v>18.3</c:v>
                </c:pt>
                <c:pt idx="56">
                  <c:v>17.600000000000001</c:v>
                </c:pt>
                <c:pt idx="57">
                  <c:v>16.7</c:v>
                </c:pt>
                <c:pt idx="58">
                  <c:v>18.399999999999999</c:v>
                </c:pt>
                <c:pt idx="59">
                  <c:v>18.5</c:v>
                </c:pt>
                <c:pt idx="60">
                  <c:v>21.6</c:v>
                </c:pt>
                <c:pt idx="61">
                  <c:v>17.7</c:v>
                </c:pt>
                <c:pt idx="62">
                  <c:v>17.8</c:v>
                </c:pt>
                <c:pt idx="63">
                  <c:v>17.7</c:v>
                </c:pt>
                <c:pt idx="64">
                  <c:v>16.899999999999999</c:v>
                </c:pt>
                <c:pt idx="65">
                  <c:v>16</c:v>
                </c:pt>
                <c:pt idx="66">
                  <c:v>16.8</c:v>
                </c:pt>
                <c:pt idx="67">
                  <c:v>16.2</c:v>
                </c:pt>
                <c:pt idx="68">
                  <c:v>13.3</c:v>
                </c:pt>
                <c:pt idx="69">
                  <c:v>14.3</c:v>
                </c:pt>
                <c:pt idx="70">
                  <c:v>14.5</c:v>
                </c:pt>
                <c:pt idx="71">
                  <c:v>15.6</c:v>
                </c:pt>
                <c:pt idx="72">
                  <c:v>17.399999999999999</c:v>
                </c:pt>
                <c:pt idx="73">
                  <c:v>18.100000000000001</c:v>
                </c:pt>
                <c:pt idx="74">
                  <c:v>19.8</c:v>
                </c:pt>
                <c:pt idx="75">
                  <c:v>17.3</c:v>
                </c:pt>
                <c:pt idx="76">
                  <c:v>15.6</c:v>
                </c:pt>
                <c:pt idx="77">
                  <c:v>20</c:v>
                </c:pt>
                <c:pt idx="78">
                  <c:v>23.6</c:v>
                </c:pt>
                <c:pt idx="79">
                  <c:v>24.1</c:v>
                </c:pt>
                <c:pt idx="80">
                  <c:v>22.6</c:v>
                </c:pt>
                <c:pt idx="81">
                  <c:v>21.3</c:v>
                </c:pt>
                <c:pt idx="82">
                  <c:v>21.1</c:v>
                </c:pt>
                <c:pt idx="83">
                  <c:v>21.6</c:v>
                </c:pt>
                <c:pt idx="84">
                  <c:v>18.8</c:v>
                </c:pt>
                <c:pt idx="85">
                  <c:v>16.7</c:v>
                </c:pt>
                <c:pt idx="86">
                  <c:v>15.9</c:v>
                </c:pt>
                <c:pt idx="87">
                  <c:v>14.6</c:v>
                </c:pt>
                <c:pt idx="88">
                  <c:v>14.4</c:v>
                </c:pt>
                <c:pt idx="89">
                  <c:v>13.3</c:v>
                </c:pt>
                <c:pt idx="90">
                  <c:v>13</c:v>
                </c:pt>
                <c:pt idx="91">
                  <c:v>14.9</c:v>
                </c:pt>
                <c:pt idx="92">
                  <c:v>15.6</c:v>
                </c:pt>
                <c:pt idx="93">
                  <c:v>14</c:v>
                </c:pt>
                <c:pt idx="94">
                  <c:v>13.5</c:v>
                </c:pt>
                <c:pt idx="95">
                  <c:v>14.4</c:v>
                </c:pt>
                <c:pt idx="96">
                  <c:v>13.4</c:v>
                </c:pt>
                <c:pt idx="97">
                  <c:v>12</c:v>
                </c:pt>
                <c:pt idx="98">
                  <c:v>9.3000000000000007</c:v>
                </c:pt>
                <c:pt idx="99">
                  <c:v>7</c:v>
                </c:pt>
                <c:pt idx="100">
                  <c:v>6.4</c:v>
                </c:pt>
                <c:pt idx="101">
                  <c:v>9.9</c:v>
                </c:pt>
                <c:pt idx="102">
                  <c:v>10.6</c:v>
                </c:pt>
                <c:pt idx="103">
                  <c:v>8.9</c:v>
                </c:pt>
                <c:pt idx="104">
                  <c:v>6.8000000000000007</c:v>
                </c:pt>
                <c:pt idx="105">
                  <c:v>7.9</c:v>
                </c:pt>
                <c:pt idx="106">
                  <c:v>14.9</c:v>
                </c:pt>
                <c:pt idx="107">
                  <c:v>11.3</c:v>
                </c:pt>
                <c:pt idx="108">
                  <c:v>7.6</c:v>
                </c:pt>
                <c:pt idx="109">
                  <c:v>9.1</c:v>
                </c:pt>
                <c:pt idx="110">
                  <c:v>10.3</c:v>
                </c:pt>
                <c:pt idx="111">
                  <c:v>12.8</c:v>
                </c:pt>
                <c:pt idx="112">
                  <c:v>9.1</c:v>
                </c:pt>
                <c:pt idx="113">
                  <c:v>10.3</c:v>
                </c:pt>
                <c:pt idx="114">
                  <c:v>10.9</c:v>
                </c:pt>
                <c:pt idx="115">
                  <c:v>6.8000000000000007</c:v>
                </c:pt>
                <c:pt idx="116">
                  <c:v>5.3000000000000007</c:v>
                </c:pt>
                <c:pt idx="117">
                  <c:v>6.6</c:v>
                </c:pt>
                <c:pt idx="118">
                  <c:v>3.5999999999999988</c:v>
                </c:pt>
                <c:pt idx="119">
                  <c:v>6.6</c:v>
                </c:pt>
                <c:pt idx="120">
                  <c:v>7</c:v>
                </c:pt>
                <c:pt idx="121">
                  <c:v>9.4</c:v>
                </c:pt>
                <c:pt idx="122">
                  <c:v>9.8000000000000007</c:v>
                </c:pt>
                <c:pt idx="123">
                  <c:v>9.6</c:v>
                </c:pt>
                <c:pt idx="124">
                  <c:v>10.200000000000001</c:v>
                </c:pt>
                <c:pt idx="125">
                  <c:v>14.5</c:v>
                </c:pt>
                <c:pt idx="126">
                  <c:v>13.8</c:v>
                </c:pt>
                <c:pt idx="127">
                  <c:v>14.5</c:v>
                </c:pt>
                <c:pt idx="128">
                  <c:v>16.399999999999999</c:v>
                </c:pt>
                <c:pt idx="129">
                  <c:v>14.8</c:v>
                </c:pt>
                <c:pt idx="130">
                  <c:v>14.1</c:v>
                </c:pt>
                <c:pt idx="131">
                  <c:v>14.8</c:v>
                </c:pt>
                <c:pt idx="132">
                  <c:v>14.6</c:v>
                </c:pt>
                <c:pt idx="133">
                  <c:v>14.4</c:v>
                </c:pt>
                <c:pt idx="134">
                  <c:v>15.8</c:v>
                </c:pt>
                <c:pt idx="135">
                  <c:v>16.3</c:v>
                </c:pt>
                <c:pt idx="136">
                  <c:v>16.5</c:v>
                </c:pt>
                <c:pt idx="137">
                  <c:v>16.2</c:v>
                </c:pt>
                <c:pt idx="138">
                  <c:v>14.7</c:v>
                </c:pt>
                <c:pt idx="139">
                  <c:v>17</c:v>
                </c:pt>
                <c:pt idx="140">
                  <c:v>16.8</c:v>
                </c:pt>
                <c:pt idx="141">
                  <c:v>16.7</c:v>
                </c:pt>
                <c:pt idx="142">
                  <c:v>17.7</c:v>
                </c:pt>
                <c:pt idx="143">
                  <c:v>16.8</c:v>
                </c:pt>
                <c:pt idx="144">
                  <c:v>17.8</c:v>
                </c:pt>
                <c:pt idx="145">
                  <c:v>18.8</c:v>
                </c:pt>
                <c:pt idx="146">
                  <c:v>19.600000000000001</c:v>
                </c:pt>
                <c:pt idx="147">
                  <c:v>21.4</c:v>
                </c:pt>
                <c:pt idx="148">
                  <c:v>20.399999999999999</c:v>
                </c:pt>
                <c:pt idx="149">
                  <c:v>19</c:v>
                </c:pt>
                <c:pt idx="150">
                  <c:v>18.600000000000001</c:v>
                </c:pt>
                <c:pt idx="151">
                  <c:v>21.1</c:v>
                </c:pt>
                <c:pt idx="152">
                  <c:v>21.8</c:v>
                </c:pt>
                <c:pt idx="153">
                  <c:v>19.2</c:v>
                </c:pt>
                <c:pt idx="154">
                  <c:v>17.3</c:v>
                </c:pt>
                <c:pt idx="155">
                  <c:v>18.899999999999999</c:v>
                </c:pt>
                <c:pt idx="156">
                  <c:v>21.7</c:v>
                </c:pt>
                <c:pt idx="157">
                  <c:v>19.2</c:v>
                </c:pt>
                <c:pt idx="158">
                  <c:v>24.5</c:v>
                </c:pt>
                <c:pt idx="159">
                  <c:v>22.1</c:v>
                </c:pt>
                <c:pt idx="160">
                  <c:v>21.5</c:v>
                </c:pt>
                <c:pt idx="161">
                  <c:v>22.3</c:v>
                </c:pt>
                <c:pt idx="162">
                  <c:v>21.8</c:v>
                </c:pt>
                <c:pt idx="163">
                  <c:v>20.5</c:v>
                </c:pt>
                <c:pt idx="164">
                  <c:v>19.3</c:v>
                </c:pt>
                <c:pt idx="165">
                  <c:v>16.8</c:v>
                </c:pt>
                <c:pt idx="166">
                  <c:v>17.3</c:v>
                </c:pt>
                <c:pt idx="167">
                  <c:v>19.600000000000001</c:v>
                </c:pt>
                <c:pt idx="168">
                  <c:v>22.2</c:v>
                </c:pt>
                <c:pt idx="169">
                  <c:v>22.7</c:v>
                </c:pt>
                <c:pt idx="170">
                  <c:v>22.5</c:v>
                </c:pt>
                <c:pt idx="171">
                  <c:v>16.8</c:v>
                </c:pt>
                <c:pt idx="172">
                  <c:v>18.399999999999999</c:v>
                </c:pt>
                <c:pt idx="173">
                  <c:v>16.7</c:v>
                </c:pt>
                <c:pt idx="174">
                  <c:v>19.2</c:v>
                </c:pt>
                <c:pt idx="175">
                  <c:v>28</c:v>
                </c:pt>
                <c:pt idx="176">
                  <c:v>29.3</c:v>
                </c:pt>
                <c:pt idx="177">
                  <c:v>26.1</c:v>
                </c:pt>
                <c:pt idx="178">
                  <c:v>23.4</c:v>
                </c:pt>
                <c:pt idx="179">
                  <c:v>22.1</c:v>
                </c:pt>
                <c:pt idx="180">
                  <c:v>23.4</c:v>
                </c:pt>
                <c:pt idx="181">
                  <c:v>23.8</c:v>
                </c:pt>
                <c:pt idx="182">
                  <c:v>24.4</c:v>
                </c:pt>
                <c:pt idx="183">
                  <c:v>29.9</c:v>
                </c:pt>
                <c:pt idx="184">
                  <c:v>22.9</c:v>
                </c:pt>
                <c:pt idx="185">
                  <c:v>23</c:v>
                </c:pt>
                <c:pt idx="186">
                  <c:v>20.7</c:v>
                </c:pt>
                <c:pt idx="187">
                  <c:v>24.5</c:v>
                </c:pt>
                <c:pt idx="188">
                  <c:v>26.9</c:v>
                </c:pt>
                <c:pt idx="189">
                  <c:v>30.2</c:v>
                </c:pt>
                <c:pt idx="190">
                  <c:v>29.1</c:v>
                </c:pt>
                <c:pt idx="191">
                  <c:v>27.4</c:v>
                </c:pt>
                <c:pt idx="192">
                  <c:v>31.9</c:v>
                </c:pt>
                <c:pt idx="193">
                  <c:v>11</c:v>
                </c:pt>
                <c:pt idx="194">
                  <c:v>19.5</c:v>
                </c:pt>
                <c:pt idx="195">
                  <c:v>19.399999999999999</c:v>
                </c:pt>
                <c:pt idx="196">
                  <c:v>22.3</c:v>
                </c:pt>
                <c:pt idx="197">
                  <c:v>18.600000000000001</c:v>
                </c:pt>
                <c:pt idx="198">
                  <c:v>18.399999999999999</c:v>
                </c:pt>
                <c:pt idx="199">
                  <c:v>19.399999999999999</c:v>
                </c:pt>
                <c:pt idx="200">
                  <c:v>18.3</c:v>
                </c:pt>
                <c:pt idx="201">
                  <c:v>18.600000000000001</c:v>
                </c:pt>
                <c:pt idx="202">
                  <c:v>18.600000000000001</c:v>
                </c:pt>
                <c:pt idx="203">
                  <c:v>17.3</c:v>
                </c:pt>
                <c:pt idx="204">
                  <c:v>18.2</c:v>
                </c:pt>
                <c:pt idx="205">
                  <c:v>19.3</c:v>
                </c:pt>
                <c:pt idx="206">
                  <c:v>20.399999999999999</c:v>
                </c:pt>
                <c:pt idx="207">
                  <c:v>18</c:v>
                </c:pt>
              </c:numCache>
            </c:numRef>
          </c:xVal>
          <c:yVal>
            <c:numRef>
              <c:f>'2016'!$E$29:$E$236</c:f>
              <c:numCache>
                <c:formatCode>0.00</c:formatCode>
                <c:ptCount val="208"/>
                <c:pt idx="0">
                  <c:v>6.2304000000000004</c:v>
                </c:pt>
                <c:pt idx="1">
                  <c:v>6.5568</c:v>
                </c:pt>
                <c:pt idx="2">
                  <c:v>6.1728000000000005</c:v>
                </c:pt>
                <c:pt idx="3">
                  <c:v>6.5952000000000002</c:v>
                </c:pt>
                <c:pt idx="4">
                  <c:v>6.5952000000000002</c:v>
                </c:pt>
                <c:pt idx="5">
                  <c:v>6.1728000000000005</c:v>
                </c:pt>
                <c:pt idx="6">
                  <c:v>5.5968</c:v>
                </c:pt>
                <c:pt idx="7">
                  <c:v>5.6543999999999963</c:v>
                </c:pt>
                <c:pt idx="8">
                  <c:v>5.8656000000000006</c:v>
                </c:pt>
                <c:pt idx="9">
                  <c:v>6.1343999999999985</c:v>
                </c:pt>
                <c:pt idx="10">
                  <c:v>6.7295999999999987</c:v>
                </c:pt>
                <c:pt idx="11">
                  <c:v>5.8463999999999992</c:v>
                </c:pt>
                <c:pt idx="12">
                  <c:v>4.2143999999999995</c:v>
                </c:pt>
                <c:pt idx="13">
                  <c:v>4.1951999999999963</c:v>
                </c:pt>
                <c:pt idx="14">
                  <c:v>5.6160000000000005</c:v>
                </c:pt>
                <c:pt idx="15">
                  <c:v>5.6351999999999975</c:v>
                </c:pt>
                <c:pt idx="16">
                  <c:v>4.5023999999999997</c:v>
                </c:pt>
                <c:pt idx="17">
                  <c:v>5.4623999999999997</c:v>
                </c:pt>
                <c:pt idx="18">
                  <c:v>5.0784000000000002</c:v>
                </c:pt>
                <c:pt idx="19">
                  <c:v>5.136000000000001</c:v>
                </c:pt>
                <c:pt idx="20">
                  <c:v>5.5200000000000005</c:v>
                </c:pt>
                <c:pt idx="21">
                  <c:v>5.7119999999999997</c:v>
                </c:pt>
                <c:pt idx="22">
                  <c:v>6.1536</c:v>
                </c:pt>
                <c:pt idx="23">
                  <c:v>6.4032000000000036</c:v>
                </c:pt>
                <c:pt idx="24">
                  <c:v>5.9808000000000003</c:v>
                </c:pt>
                <c:pt idx="25">
                  <c:v>5.4623999999999997</c:v>
                </c:pt>
                <c:pt idx="26">
                  <c:v>4.3487999999999989</c:v>
                </c:pt>
                <c:pt idx="27">
                  <c:v>3.3119999999999985</c:v>
                </c:pt>
                <c:pt idx="28">
                  <c:v>3.0432000000000001</c:v>
                </c:pt>
                <c:pt idx="29">
                  <c:v>2.9855999999999998</c:v>
                </c:pt>
                <c:pt idx="30">
                  <c:v>2.8703999999999987</c:v>
                </c:pt>
                <c:pt idx="31">
                  <c:v>3.3311999999999982</c:v>
                </c:pt>
                <c:pt idx="32">
                  <c:v>3.3695999999999997</c:v>
                </c:pt>
                <c:pt idx="33">
                  <c:v>2.9279999999999999</c:v>
                </c:pt>
                <c:pt idx="34">
                  <c:v>3.0815999999999999</c:v>
                </c:pt>
                <c:pt idx="35">
                  <c:v>3.4847999999999999</c:v>
                </c:pt>
                <c:pt idx="36">
                  <c:v>3.4272</c:v>
                </c:pt>
                <c:pt idx="37">
                  <c:v>3.7152000000000003</c:v>
                </c:pt>
                <c:pt idx="38">
                  <c:v>3.4079999999999995</c:v>
                </c:pt>
                <c:pt idx="39">
                  <c:v>3.5616000000000003</c:v>
                </c:pt>
                <c:pt idx="40">
                  <c:v>3.3311999999999982</c:v>
                </c:pt>
                <c:pt idx="41">
                  <c:v>3.3311999999999982</c:v>
                </c:pt>
                <c:pt idx="42">
                  <c:v>3.5423999999999998</c:v>
                </c:pt>
                <c:pt idx="43">
                  <c:v>3.1776</c:v>
                </c:pt>
                <c:pt idx="44">
                  <c:v>3.6767999999999987</c:v>
                </c:pt>
                <c:pt idx="45">
                  <c:v>3.1007999999999996</c:v>
                </c:pt>
                <c:pt idx="46">
                  <c:v>3.1776</c:v>
                </c:pt>
                <c:pt idx="47">
                  <c:v>3.9072000000000005</c:v>
                </c:pt>
                <c:pt idx="48">
                  <c:v>4.0991999999999997</c:v>
                </c:pt>
                <c:pt idx="49">
                  <c:v>4.3487999999999989</c:v>
                </c:pt>
                <c:pt idx="50">
                  <c:v>3.9455999999999998</c:v>
                </c:pt>
                <c:pt idx="51">
                  <c:v>4.4064000000000014</c:v>
                </c:pt>
                <c:pt idx="52">
                  <c:v>4.0415999999999999</c:v>
                </c:pt>
                <c:pt idx="53">
                  <c:v>3.1007999999999996</c:v>
                </c:pt>
                <c:pt idx="54">
                  <c:v>3.6767999999999987</c:v>
                </c:pt>
                <c:pt idx="55">
                  <c:v>3.4655999999999998</c:v>
                </c:pt>
                <c:pt idx="56">
                  <c:v>3.3311999999999982</c:v>
                </c:pt>
                <c:pt idx="57">
                  <c:v>3.1584000000000003</c:v>
                </c:pt>
                <c:pt idx="58">
                  <c:v>3.4847999999999999</c:v>
                </c:pt>
                <c:pt idx="59">
                  <c:v>3.5039999999999996</c:v>
                </c:pt>
                <c:pt idx="60">
                  <c:v>4.0991999999999997</c:v>
                </c:pt>
                <c:pt idx="61">
                  <c:v>3.3503999999999987</c:v>
                </c:pt>
                <c:pt idx="62">
                  <c:v>3.3695999999999997</c:v>
                </c:pt>
                <c:pt idx="63">
                  <c:v>3.3503999999999987</c:v>
                </c:pt>
                <c:pt idx="64">
                  <c:v>3.1967999999999988</c:v>
                </c:pt>
                <c:pt idx="65">
                  <c:v>3.024</c:v>
                </c:pt>
                <c:pt idx="66">
                  <c:v>3.1776</c:v>
                </c:pt>
                <c:pt idx="67">
                  <c:v>3.0623999999999998</c:v>
                </c:pt>
                <c:pt idx="68">
                  <c:v>2.5056000000000003</c:v>
                </c:pt>
                <c:pt idx="69">
                  <c:v>2.6976000000000004</c:v>
                </c:pt>
                <c:pt idx="70">
                  <c:v>2.7360000000000007</c:v>
                </c:pt>
                <c:pt idx="71">
                  <c:v>2.9471999999999996</c:v>
                </c:pt>
                <c:pt idx="72">
                  <c:v>3.2927999999999997</c:v>
                </c:pt>
                <c:pt idx="73">
                  <c:v>3.4272</c:v>
                </c:pt>
                <c:pt idx="74">
                  <c:v>3.7536000000000005</c:v>
                </c:pt>
                <c:pt idx="75">
                  <c:v>3.2736000000000001</c:v>
                </c:pt>
                <c:pt idx="76">
                  <c:v>2.9471999999999996</c:v>
                </c:pt>
                <c:pt idx="77">
                  <c:v>3.7919999999999998</c:v>
                </c:pt>
                <c:pt idx="78">
                  <c:v>4.4832000000000036</c:v>
                </c:pt>
                <c:pt idx="79">
                  <c:v>4.5792000000000037</c:v>
                </c:pt>
                <c:pt idx="80">
                  <c:v>4.2911999999999999</c:v>
                </c:pt>
                <c:pt idx="81">
                  <c:v>4.0415999999999999</c:v>
                </c:pt>
                <c:pt idx="82">
                  <c:v>4.0031999999999996</c:v>
                </c:pt>
                <c:pt idx="83">
                  <c:v>4.0991999999999997</c:v>
                </c:pt>
                <c:pt idx="84">
                  <c:v>3.5616000000000003</c:v>
                </c:pt>
                <c:pt idx="85">
                  <c:v>3.1584000000000003</c:v>
                </c:pt>
                <c:pt idx="86">
                  <c:v>3.0048000000000004</c:v>
                </c:pt>
                <c:pt idx="87">
                  <c:v>2.7552000000000003</c:v>
                </c:pt>
                <c:pt idx="88">
                  <c:v>2.7167999999999997</c:v>
                </c:pt>
                <c:pt idx="89">
                  <c:v>2.5056000000000003</c:v>
                </c:pt>
                <c:pt idx="90">
                  <c:v>2.4480000000000004</c:v>
                </c:pt>
                <c:pt idx="91">
                  <c:v>2.812799999999998</c:v>
                </c:pt>
                <c:pt idx="92">
                  <c:v>2.9471999999999996</c:v>
                </c:pt>
                <c:pt idx="93">
                  <c:v>2.6400000000000006</c:v>
                </c:pt>
                <c:pt idx="94">
                  <c:v>2.5440000000000005</c:v>
                </c:pt>
                <c:pt idx="95">
                  <c:v>2.7167999999999997</c:v>
                </c:pt>
                <c:pt idx="96">
                  <c:v>2.5247999999999999</c:v>
                </c:pt>
                <c:pt idx="97">
                  <c:v>2.2559999999999998</c:v>
                </c:pt>
                <c:pt idx="98">
                  <c:v>1.7375999999999998</c:v>
                </c:pt>
                <c:pt idx="99">
                  <c:v>1.296</c:v>
                </c:pt>
                <c:pt idx="100">
                  <c:v>1.1808000000000001</c:v>
                </c:pt>
                <c:pt idx="101">
                  <c:v>1.8528</c:v>
                </c:pt>
                <c:pt idx="102">
                  <c:v>1.9871999999999992</c:v>
                </c:pt>
                <c:pt idx="103">
                  <c:v>1.6608000000000001</c:v>
                </c:pt>
                <c:pt idx="104">
                  <c:v>1.2575999999999992</c:v>
                </c:pt>
                <c:pt idx="105">
                  <c:v>1.4687999999999992</c:v>
                </c:pt>
                <c:pt idx="106">
                  <c:v>2.812799999999998</c:v>
                </c:pt>
                <c:pt idx="107">
                  <c:v>2.1215999999999999</c:v>
                </c:pt>
                <c:pt idx="108">
                  <c:v>1.4111999999999985</c:v>
                </c:pt>
                <c:pt idx="109">
                  <c:v>1.6991999999999998</c:v>
                </c:pt>
                <c:pt idx="110">
                  <c:v>1.9295999999999989</c:v>
                </c:pt>
                <c:pt idx="111">
                  <c:v>2.4095999999999997</c:v>
                </c:pt>
                <c:pt idx="112">
                  <c:v>1.6991999999999998</c:v>
                </c:pt>
                <c:pt idx="113">
                  <c:v>1.9295999999999989</c:v>
                </c:pt>
                <c:pt idx="114">
                  <c:v>2.0448000000000004</c:v>
                </c:pt>
                <c:pt idx="115">
                  <c:v>1.2575999999999992</c:v>
                </c:pt>
                <c:pt idx="116">
                  <c:v>0.96960000000000046</c:v>
                </c:pt>
                <c:pt idx="117">
                  <c:v>1.219199999999999</c:v>
                </c:pt>
                <c:pt idx="118">
                  <c:v>0.64320000000000044</c:v>
                </c:pt>
                <c:pt idx="119">
                  <c:v>1.219199999999999</c:v>
                </c:pt>
                <c:pt idx="120">
                  <c:v>1.296</c:v>
                </c:pt>
                <c:pt idx="121">
                  <c:v>1.7567999999999997</c:v>
                </c:pt>
                <c:pt idx="122">
                  <c:v>1.8335999999999992</c:v>
                </c:pt>
                <c:pt idx="123">
                  <c:v>1.7951999999999997</c:v>
                </c:pt>
                <c:pt idx="124">
                  <c:v>1.9103999999999992</c:v>
                </c:pt>
                <c:pt idx="125">
                  <c:v>2.7360000000000007</c:v>
                </c:pt>
                <c:pt idx="126">
                  <c:v>2.6016000000000004</c:v>
                </c:pt>
                <c:pt idx="127">
                  <c:v>2.7360000000000007</c:v>
                </c:pt>
                <c:pt idx="128">
                  <c:v>3.1007999999999996</c:v>
                </c:pt>
                <c:pt idx="129">
                  <c:v>2.7935999999999996</c:v>
                </c:pt>
                <c:pt idx="130">
                  <c:v>2.6591999999999998</c:v>
                </c:pt>
                <c:pt idx="131">
                  <c:v>2.7935999999999996</c:v>
                </c:pt>
                <c:pt idx="132">
                  <c:v>2.7552000000000003</c:v>
                </c:pt>
                <c:pt idx="133">
                  <c:v>2.7167999999999997</c:v>
                </c:pt>
                <c:pt idx="134">
                  <c:v>2.9855999999999998</c:v>
                </c:pt>
                <c:pt idx="135">
                  <c:v>3.0815999999999999</c:v>
                </c:pt>
                <c:pt idx="136">
                  <c:v>3.12</c:v>
                </c:pt>
                <c:pt idx="137">
                  <c:v>3.0623999999999998</c:v>
                </c:pt>
                <c:pt idx="138">
                  <c:v>2.7744</c:v>
                </c:pt>
                <c:pt idx="139">
                  <c:v>3.2159999999999997</c:v>
                </c:pt>
                <c:pt idx="140">
                  <c:v>3.1776</c:v>
                </c:pt>
                <c:pt idx="141">
                  <c:v>3.1584000000000003</c:v>
                </c:pt>
                <c:pt idx="142">
                  <c:v>3.3503999999999987</c:v>
                </c:pt>
                <c:pt idx="143">
                  <c:v>3.1776</c:v>
                </c:pt>
                <c:pt idx="144">
                  <c:v>3.3695999999999997</c:v>
                </c:pt>
                <c:pt idx="145">
                  <c:v>3.5616000000000003</c:v>
                </c:pt>
                <c:pt idx="146">
                  <c:v>3.7152000000000003</c:v>
                </c:pt>
                <c:pt idx="147">
                  <c:v>4.0607999999999986</c:v>
                </c:pt>
                <c:pt idx="148">
                  <c:v>3.8687999999999994</c:v>
                </c:pt>
                <c:pt idx="149">
                  <c:v>3.5999999999999988</c:v>
                </c:pt>
                <c:pt idx="150">
                  <c:v>3.5232000000000001</c:v>
                </c:pt>
                <c:pt idx="151">
                  <c:v>4.0031999999999996</c:v>
                </c:pt>
                <c:pt idx="152">
                  <c:v>4.1375999999999964</c:v>
                </c:pt>
                <c:pt idx="153">
                  <c:v>3.6383999999999999</c:v>
                </c:pt>
                <c:pt idx="154">
                  <c:v>3.2736000000000001</c:v>
                </c:pt>
                <c:pt idx="155">
                  <c:v>3.5808</c:v>
                </c:pt>
                <c:pt idx="156">
                  <c:v>4.1183999999999985</c:v>
                </c:pt>
                <c:pt idx="157">
                  <c:v>3.6383999999999999</c:v>
                </c:pt>
                <c:pt idx="158">
                  <c:v>4.6560000000000006</c:v>
                </c:pt>
                <c:pt idx="159">
                  <c:v>4.1951999999999963</c:v>
                </c:pt>
                <c:pt idx="160">
                  <c:v>4.08</c:v>
                </c:pt>
                <c:pt idx="161">
                  <c:v>4.2336000000000036</c:v>
                </c:pt>
                <c:pt idx="162">
                  <c:v>4.1375999999999964</c:v>
                </c:pt>
                <c:pt idx="163">
                  <c:v>3.8879999999999999</c:v>
                </c:pt>
                <c:pt idx="164">
                  <c:v>3.6576000000000004</c:v>
                </c:pt>
                <c:pt idx="165">
                  <c:v>3.1776</c:v>
                </c:pt>
                <c:pt idx="166">
                  <c:v>3.2736000000000001</c:v>
                </c:pt>
                <c:pt idx="167">
                  <c:v>3.7152000000000003</c:v>
                </c:pt>
                <c:pt idx="168">
                  <c:v>4.2143999999999995</c:v>
                </c:pt>
                <c:pt idx="169">
                  <c:v>4.3103999999999996</c:v>
                </c:pt>
                <c:pt idx="170">
                  <c:v>4.2720000000000002</c:v>
                </c:pt>
                <c:pt idx="171">
                  <c:v>3.1776</c:v>
                </c:pt>
                <c:pt idx="172">
                  <c:v>3.4847999999999999</c:v>
                </c:pt>
                <c:pt idx="173">
                  <c:v>3.1584000000000003</c:v>
                </c:pt>
                <c:pt idx="174">
                  <c:v>3.6383999999999999</c:v>
                </c:pt>
                <c:pt idx="175">
                  <c:v>5.3279999999999967</c:v>
                </c:pt>
                <c:pt idx="176">
                  <c:v>5.5776000000000003</c:v>
                </c:pt>
                <c:pt idx="177">
                  <c:v>4.9632000000000014</c:v>
                </c:pt>
                <c:pt idx="178">
                  <c:v>4.444799999999999</c:v>
                </c:pt>
                <c:pt idx="179">
                  <c:v>4.1951999999999963</c:v>
                </c:pt>
                <c:pt idx="180">
                  <c:v>4.444799999999999</c:v>
                </c:pt>
                <c:pt idx="181">
                  <c:v>4.5216000000000003</c:v>
                </c:pt>
                <c:pt idx="182">
                  <c:v>4.6367999999999991</c:v>
                </c:pt>
                <c:pt idx="183">
                  <c:v>5.6927999999999965</c:v>
                </c:pt>
                <c:pt idx="184">
                  <c:v>4.3487999999999989</c:v>
                </c:pt>
                <c:pt idx="185">
                  <c:v>4.3679999999999959</c:v>
                </c:pt>
                <c:pt idx="186">
                  <c:v>3.9263999999999997</c:v>
                </c:pt>
                <c:pt idx="187">
                  <c:v>4.6560000000000006</c:v>
                </c:pt>
                <c:pt idx="188">
                  <c:v>5.1167999999999996</c:v>
                </c:pt>
                <c:pt idx="189">
                  <c:v>5.7503999999999991</c:v>
                </c:pt>
                <c:pt idx="190">
                  <c:v>5.5392000000000037</c:v>
                </c:pt>
                <c:pt idx="191">
                  <c:v>5.2127999999999997</c:v>
                </c:pt>
                <c:pt idx="192">
                  <c:v>6.0768000000000004</c:v>
                </c:pt>
                <c:pt idx="193">
                  <c:v>2.0640000000000001</c:v>
                </c:pt>
                <c:pt idx="194">
                  <c:v>3.6959999999999997</c:v>
                </c:pt>
                <c:pt idx="195">
                  <c:v>3.6767999999999987</c:v>
                </c:pt>
                <c:pt idx="196">
                  <c:v>4.2336000000000036</c:v>
                </c:pt>
                <c:pt idx="197">
                  <c:v>3.5232000000000001</c:v>
                </c:pt>
                <c:pt idx="198">
                  <c:v>3.4847999999999999</c:v>
                </c:pt>
                <c:pt idx="199">
                  <c:v>3.6767999999999987</c:v>
                </c:pt>
                <c:pt idx="200">
                  <c:v>3.4655999999999998</c:v>
                </c:pt>
                <c:pt idx="201">
                  <c:v>3.5232000000000001</c:v>
                </c:pt>
                <c:pt idx="202">
                  <c:v>3.5232000000000001</c:v>
                </c:pt>
                <c:pt idx="203">
                  <c:v>3.2736000000000001</c:v>
                </c:pt>
                <c:pt idx="204">
                  <c:v>3.4463999999999997</c:v>
                </c:pt>
                <c:pt idx="205">
                  <c:v>3.6576000000000004</c:v>
                </c:pt>
                <c:pt idx="206">
                  <c:v>3.8687999999999994</c:v>
                </c:pt>
                <c:pt idx="207">
                  <c:v>3.4079999999999995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9162-439D-B6B3-31377E108C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215936"/>
        <c:axId val="92234496"/>
      </c:scatterChart>
      <c:valAx>
        <c:axId val="92215936"/>
        <c:scaling>
          <c:orientation val="minMax"/>
          <c:min val="0"/>
        </c:scaling>
        <c:delete val="0"/>
        <c:axPos val="b"/>
        <c:majorGridlines>
          <c:spPr>
            <a:ln w="3038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Градусо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-сутки</a:t>
                </a:r>
              </a:p>
            </c:rich>
          </c:tx>
          <c:layout>
            <c:manualLayout>
              <c:xMode val="edge"/>
              <c:yMode val="edge"/>
              <c:x val="8.3980242549233503E-2"/>
              <c:y val="0.79222676638997269"/>
            </c:manualLayout>
          </c:layout>
          <c:overlay val="0"/>
          <c:spPr>
            <a:noFill/>
            <a:ln w="24303">
              <a:noFill/>
            </a:ln>
          </c:spPr>
        </c:title>
        <c:numFmt formatCode="0.0" sourceLinked="1"/>
        <c:majorTickMark val="out"/>
        <c:minorTickMark val="none"/>
        <c:tickLblPos val="nextTo"/>
        <c:spPr>
          <a:ln w="303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>
                <a:latin typeface="+mn-lt"/>
              </a:defRPr>
            </a:pPr>
            <a:endParaRPr lang="en-US"/>
          </a:p>
        </c:txPr>
        <c:crossAx val="92234496"/>
        <c:crosses val="autoZero"/>
        <c:crossBetween val="midCat"/>
      </c:valAx>
      <c:valAx>
        <c:axId val="92234496"/>
        <c:scaling>
          <c:orientation val="minMax"/>
        </c:scaling>
        <c:delete val="0"/>
        <c:axPos val="l"/>
        <c:majorGridlines>
          <c:spPr>
            <a:ln w="3038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Теплопотребление на отопление</a:t>
                </a:r>
                <a:r>
                  <a:rPr lang="ru-RU" dirty="0"/>
                  <a:t>, Гкал</a:t>
                </a:r>
              </a:p>
            </c:rich>
          </c:tx>
          <c:layout>
            <c:manualLayout>
              <c:xMode val="edge"/>
              <c:yMode val="edge"/>
              <c:x val="8.2146959775297769E-3"/>
              <c:y val="0.13361190642007792"/>
            </c:manualLayout>
          </c:layout>
          <c:overlay val="0"/>
          <c:spPr>
            <a:noFill/>
            <a:ln w="24303">
              <a:noFill/>
            </a:ln>
          </c:spPr>
        </c:title>
        <c:numFmt formatCode="0.0" sourceLinked="0"/>
        <c:majorTickMark val="out"/>
        <c:minorTickMark val="none"/>
        <c:tickLblPos val="nextTo"/>
        <c:spPr>
          <a:ln w="303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92215936"/>
        <c:crosses val="autoZero"/>
        <c:crossBetween val="midCat"/>
      </c:valAx>
      <c:spPr>
        <a:solidFill>
          <a:srgbClr val="FFFFFF"/>
        </a:solidFill>
        <a:ln w="24303">
          <a:noFill/>
        </a:ln>
      </c:spPr>
    </c:plotArea>
    <c:legend>
      <c:legendPos val="r"/>
      <c:legendEntry>
        <c:idx val="0"/>
        <c:delete val="1"/>
      </c:legendEntry>
      <c:legendEntry>
        <c:idx val="1"/>
        <c:txPr>
          <a:bodyPr/>
          <a:lstStyle/>
          <a:p>
            <a:pPr>
              <a:defRPr sz="12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200"/>
            </a:pPr>
            <a:endParaRPr lang="en-US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759067322269526"/>
          <c:y val="7.9958180364675099E-2"/>
          <c:w val="0.23924004517514247"/>
          <c:h val="0.33870769598670786"/>
        </c:manualLayout>
      </c:layout>
      <c:overlay val="0"/>
      <c:spPr>
        <a:solidFill>
          <a:srgbClr val="FFFFFF"/>
        </a:solidFill>
        <a:ln w="24303">
          <a:noFill/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+mn-lt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0.46872</cdr:x>
      <cdr:y>0.3351</cdr:y>
    </cdr:from>
    <cdr:to>
      <cdr:x>0.70429</cdr:x>
      <cdr:y>0.45595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35621" y="957517"/>
          <a:ext cx="570743" cy="345309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>
              <a:solidFill>
                <a:srgbClr val="FF0000"/>
              </a:solidFill>
            </a:rPr>
            <a:t>-22%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t" anchorCtr="0" compatLnSpc="1">
            <a:prstTxWarp prst="textNoShape">
              <a:avLst/>
            </a:prstTxWarp>
          </a:bodyPr>
          <a:lstStyle>
            <a:lvl1pPr defTabSz="922669">
              <a:defRPr sz="1200" b="0" dirty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t" anchorCtr="0" compatLnSpc="1">
            <a:prstTxWarp prst="textNoShape">
              <a:avLst/>
            </a:prstTxWarp>
          </a:bodyPr>
          <a:lstStyle>
            <a:lvl1pPr algn="r" defTabSz="922669">
              <a:defRPr sz="1200" b="0" dirty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b" anchorCtr="0" compatLnSpc="1">
            <a:prstTxWarp prst="textNoShape">
              <a:avLst/>
            </a:prstTxWarp>
          </a:bodyPr>
          <a:lstStyle>
            <a:lvl1pPr defTabSz="922669">
              <a:defRPr sz="1200" b="0" dirty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b" anchorCtr="0" compatLnSpc="1">
            <a:prstTxWarp prst="textNoShape">
              <a:avLst/>
            </a:prstTxWarp>
          </a:bodyPr>
          <a:lstStyle>
            <a:lvl1pPr algn="r" defTabSz="922669">
              <a:defRPr sz="1200" b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5D72A15F-BFDE-514A-9304-4A4DE08709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5282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t" anchorCtr="0" compatLnSpc="1">
            <a:prstTxWarp prst="textNoShape">
              <a:avLst/>
            </a:prstTxWarp>
          </a:bodyPr>
          <a:lstStyle>
            <a:lvl1pPr defTabSz="922669">
              <a:defRPr sz="1200" b="0" dirty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t" anchorCtr="0" compatLnSpc="1">
            <a:prstTxWarp prst="textNoShape">
              <a:avLst/>
            </a:prstTxWarp>
          </a:bodyPr>
          <a:lstStyle>
            <a:lvl1pPr algn="r" defTabSz="922669">
              <a:defRPr sz="1200" b="0" dirty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6425"/>
            <a:ext cx="51435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b" anchorCtr="0" compatLnSpc="1">
            <a:prstTxWarp prst="textNoShape">
              <a:avLst/>
            </a:prstTxWarp>
          </a:bodyPr>
          <a:lstStyle>
            <a:lvl1pPr defTabSz="922669">
              <a:defRPr sz="1200" b="0" dirty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b" anchorCtr="0" compatLnSpc="1">
            <a:prstTxWarp prst="textNoShape">
              <a:avLst/>
            </a:prstTxWarp>
          </a:bodyPr>
          <a:lstStyle>
            <a:lvl1pPr algn="r" defTabSz="922669">
              <a:defRPr sz="1200" b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12BE3D54-731B-1B47-B5E8-D6CF9E4FCA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8454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8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74EE4E-A2F5-4B36-8B42-966F8860C3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rPr>
              <a:pPr marL="0" marR="0" lvl="0" indent="0" algn="r" defTabSz="9086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171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BE3D54-731B-1B47-B5E8-D6CF9E4FCA81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Контроль и</a:t>
            </a:r>
            <a:r>
              <a:rPr lang="ru-RU" baseline="0" dirty="0"/>
              <a:t> управление:</a:t>
            </a:r>
          </a:p>
          <a:p>
            <a:pPr marL="161540" indent="-161540">
              <a:buFontTx/>
              <a:buChar char="-"/>
            </a:pPr>
            <a:r>
              <a:rPr lang="ru-RU" baseline="0" dirty="0"/>
              <a:t>Всего оборудование, гибкие изменяемые алгоритмы (в зависимости от </a:t>
            </a:r>
            <a:r>
              <a:rPr lang="ru-RU" baseline="0" dirty="0" err="1"/>
              <a:t>обратки</a:t>
            </a:r>
            <a:r>
              <a:rPr lang="ru-RU" baseline="0" dirty="0"/>
              <a:t>, сезона, тенденций похолодания, региональных условий </a:t>
            </a:r>
            <a:r>
              <a:rPr lang="ru-RU" baseline="0" dirty="0" err="1"/>
              <a:t>экон.ситуации</a:t>
            </a:r>
            <a:r>
              <a:rPr lang="ru-RU" baseline="0" dirty="0"/>
              <a:t>  и т.д..)</a:t>
            </a:r>
          </a:p>
          <a:p>
            <a:pPr marL="161540" indent="-161540">
              <a:buFontTx/>
              <a:buChar char="-"/>
            </a:pPr>
            <a:r>
              <a:rPr lang="ru-RU" baseline="0" dirty="0"/>
              <a:t>Учёт и анализ теплопотребления и </a:t>
            </a:r>
            <a:r>
              <a:rPr lang="ru-RU" baseline="0" dirty="0" err="1"/>
              <a:t>элктропотребления</a:t>
            </a:r>
            <a:r>
              <a:rPr lang="ru-RU" baseline="0" dirty="0"/>
              <a:t> тепловыми узлами. Сравнительный анализ по периодам и объектам</a:t>
            </a:r>
          </a:p>
          <a:p>
            <a:pPr marL="161540" indent="-161540">
              <a:buFontTx/>
              <a:buChar char="-"/>
            </a:pPr>
            <a:r>
              <a:rPr lang="ru-RU" sz="1100" dirty="0"/>
              <a:t>технический </a:t>
            </a:r>
            <a:r>
              <a:rPr lang="ru-RU" sz="1100" dirty="0" err="1"/>
              <a:t>учет</a:t>
            </a:r>
            <a:r>
              <a:rPr lang="ru-RU" sz="1100" dirty="0"/>
              <a:t> тепла и эл-</a:t>
            </a:r>
            <a:r>
              <a:rPr lang="ru-RU" sz="1100" dirty="0" err="1"/>
              <a:t>ва</a:t>
            </a:r>
            <a:r>
              <a:rPr lang="ru-RU" sz="1100" dirty="0"/>
              <a:t>, протечки, доступ в подвал и </a:t>
            </a:r>
            <a:r>
              <a:rPr lang="ru-RU" sz="1100" dirty="0" err="1"/>
              <a:t>т.д</a:t>
            </a:r>
            <a:endParaRPr lang="ru-RU" sz="1100" dirty="0"/>
          </a:p>
          <a:p>
            <a:pPr marL="161540" indent="-161540">
              <a:buFontTx/>
              <a:buChar char="-"/>
            </a:pPr>
            <a:r>
              <a:rPr lang="ru-RU" sz="1100" dirty="0"/>
              <a:t>Предотвращение аварийных ситуаций вследствие анализа тенденций к изменениям</a:t>
            </a:r>
            <a:endParaRPr lang="ru-RU" baseline="0" dirty="0"/>
          </a:p>
          <a:p>
            <a:pPr marL="161540" indent="-161540">
              <a:buFontTx/>
              <a:buChar char="-"/>
            </a:pPr>
            <a:endParaRPr lang="ru-RU" baseline="0" dirty="0"/>
          </a:p>
          <a:p>
            <a:r>
              <a:rPr lang="ru-RU" baseline="0" dirty="0"/>
              <a:t>Возможность работать в условиях изменения схем теплоснабжения и переменного объема теплоносителя. , регулирование по стоякам, сторонам света и т.д..</a:t>
            </a:r>
          </a:p>
          <a:p>
            <a:r>
              <a:rPr lang="ru-RU" baseline="0" dirty="0"/>
              <a:t>Возможность оперативного переключения на «старую» схему</a:t>
            </a:r>
          </a:p>
          <a:p>
            <a:r>
              <a:rPr lang="ru-RU" baseline="0" dirty="0"/>
              <a:t>Интеграция сторонних систем (например, сигналов с ПС и видео)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358C0B-DBC3-48BA-AD9E-272D8B95DA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174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8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74EE4E-A2F5-4B36-8B42-966F8860C3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rPr>
              <a:pPr marL="0" marR="0" lvl="0" indent="0" algn="r" defTabSz="9086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88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8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74EE4E-A2F5-4B36-8B42-966F8860C3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rPr>
              <a:pPr marL="0" marR="0" lvl="0" indent="0" algn="r" defTabSz="9086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7264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8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74EE4E-A2F5-4B36-8B42-966F8860C3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rPr>
              <a:pPr marL="0" marR="0" lvl="0" indent="0" algn="r" defTabSz="9086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3246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8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74EE4E-A2F5-4B36-8B42-966F8860C3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rPr>
              <a:pPr marL="0" marR="0" lvl="0" indent="0" algn="r" defTabSz="9086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9000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8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74EE4E-A2F5-4B36-8B42-966F8860C3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rPr>
              <a:pPr marL="0" marR="0" lvl="0" indent="0" algn="r" defTabSz="9086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9000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2"/>
                </a:solidFill>
              </a:rPr>
              <a:t>На тепловых вводах в большинстве зданий стоят элеваторные узлы смешения теплоносителя. Это устройство поднимает теплоноситель по стоякам существующим давлением в системе центрального отопления. 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2"/>
                </a:solidFill>
              </a:rPr>
              <a:t>Элеватор не способен преодолеть повышенное гидравлическое сопротивление системы из-за отсутствия насосов. Повысить температуру теплоносителя в системе можно только путём повышенного нагрева теплоносителя на котельной. Такой дополнительный нагрев производится ресурсоснабжающими организациями в зависимости от температуры наружного воздуха с расчетом на здания с высокими теплопотерями для их </a:t>
            </a:r>
            <a:r>
              <a:rPr lang="ru-RU" sz="1200" dirty="0" err="1">
                <a:solidFill>
                  <a:schemeClr val="tx2"/>
                </a:solidFill>
              </a:rPr>
              <a:t>догрева</a:t>
            </a:r>
            <a:r>
              <a:rPr lang="ru-RU" sz="1200" dirty="0">
                <a:solidFill>
                  <a:schemeClr val="tx2"/>
                </a:solidFill>
              </a:rPr>
              <a:t> до нормативных показателей. Такая ситуация приводит к «</a:t>
            </a:r>
            <a:r>
              <a:rPr lang="ru-RU" sz="1200" dirty="0" err="1">
                <a:solidFill>
                  <a:schemeClr val="tx2"/>
                </a:solidFill>
              </a:rPr>
              <a:t>перетопу</a:t>
            </a:r>
            <a:r>
              <a:rPr lang="ru-RU" sz="1200" dirty="0">
                <a:solidFill>
                  <a:schemeClr val="tx2"/>
                </a:solidFill>
              </a:rPr>
              <a:t>» зданий с хорошей теплоизоляцией и увеличению расходов на оплату тепла потребителем.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BE3D54-731B-1B47-B5E8-D6CF9E4FCA81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4251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2"/>
                </a:solidFill>
              </a:rPr>
              <a:t>На тепловых вводах в большинстве зданий стоят элеваторные узлы смешения теплоносителя. Это устройство поднимает теплоноситель по стоякам существующим давлением в системе центрального отопления. 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2"/>
                </a:solidFill>
              </a:rPr>
              <a:t>Элеватор не способен преодолеть повышенное гидравлическое сопротивление системы из-за отсутствия насосов. Повысить температуру теплоносителя в системе можно только путём повышенного нагрева теплоносителя на котельной. Такой дополнительный нагрев производится ресурсоснабжающими организациями в зависимости от температуры наружного воздуха с расчетом на здания с высокими теплопотерями для их </a:t>
            </a:r>
            <a:r>
              <a:rPr lang="ru-RU" sz="1200" dirty="0" err="1">
                <a:solidFill>
                  <a:schemeClr val="tx2"/>
                </a:solidFill>
              </a:rPr>
              <a:t>догрева</a:t>
            </a:r>
            <a:r>
              <a:rPr lang="ru-RU" sz="1200" dirty="0">
                <a:solidFill>
                  <a:schemeClr val="tx2"/>
                </a:solidFill>
              </a:rPr>
              <a:t> до нормативных показателей. Такая ситуация приводит к «</a:t>
            </a:r>
            <a:r>
              <a:rPr lang="ru-RU" sz="1200" dirty="0" err="1">
                <a:solidFill>
                  <a:schemeClr val="tx2"/>
                </a:solidFill>
              </a:rPr>
              <a:t>перетопу</a:t>
            </a:r>
            <a:r>
              <a:rPr lang="ru-RU" sz="1200" dirty="0">
                <a:solidFill>
                  <a:schemeClr val="tx2"/>
                </a:solidFill>
              </a:rPr>
              <a:t>» зданий с хорошей теплоизоляцией и увеличению расходов на оплату тепла потребителем.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BE3D54-731B-1B47-B5E8-D6CF9E4FCA81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4251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2"/>
                </a:solidFill>
              </a:rPr>
              <a:t>На тепловых вводах в большинстве зданий стоят элеваторные узлы смешения теплоносителя. Это устройство поднимает теплоноситель по стоякам существующим давлением в системе центрального отопления. 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2"/>
                </a:solidFill>
              </a:rPr>
              <a:t>Элеватор не способен преодолеть повышенное гидравлическое сопротивление системы из-за отсутствия насосов. Повысить температуру теплоносителя в системе можно только путём повышенного нагрева теплоносителя на котельной. Такой дополнительный нагрев производится ресурсоснабжающими организациями в зависимости от температуры наружного воздуха с расчетом на здания с высокими теплопотерями для их </a:t>
            </a:r>
            <a:r>
              <a:rPr lang="ru-RU" sz="1200" dirty="0" err="1">
                <a:solidFill>
                  <a:schemeClr val="tx2"/>
                </a:solidFill>
              </a:rPr>
              <a:t>догрева</a:t>
            </a:r>
            <a:r>
              <a:rPr lang="ru-RU" sz="1200" dirty="0">
                <a:solidFill>
                  <a:schemeClr val="tx2"/>
                </a:solidFill>
              </a:rPr>
              <a:t> до нормативных показателей. Такая ситуация приводит к «</a:t>
            </a:r>
            <a:r>
              <a:rPr lang="ru-RU" sz="1200" dirty="0" err="1">
                <a:solidFill>
                  <a:schemeClr val="tx2"/>
                </a:solidFill>
              </a:rPr>
              <a:t>перетопу</a:t>
            </a:r>
            <a:r>
              <a:rPr lang="ru-RU" sz="1200" dirty="0">
                <a:solidFill>
                  <a:schemeClr val="tx2"/>
                </a:solidFill>
              </a:rPr>
              <a:t>» зданий с хорошей теплоизоляцией и увеличению расходов на оплату тепла потребителем.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BE3D54-731B-1B47-B5E8-D6CF9E4FCA81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425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8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74EE4E-A2F5-4B36-8B42-966F8860C3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rPr>
              <a:pPr marL="0" marR="0" lvl="0" indent="0" algn="r" defTabSz="9086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1866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2"/>
                </a:solidFill>
              </a:rPr>
              <a:t>На тепловых вводах в большинстве зданий стоят элеваторные узлы смешения теплоносителя. Это устройство поднимает теплоноситель по стоякам существующим давлением в системе центрального отопления. 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2"/>
                </a:solidFill>
              </a:rPr>
              <a:t>Элеватор не способен преодолеть повышенное гидравлическое сопротивление системы из-за отсутствия насосов. Повысить температуру теплоносителя в системе можно только путём повышенного нагрева теплоносителя на котельной. Такой дополнительный нагрев производится ресурсоснабжающими организациями в зависимости от температуры наружного воздуха с расчетом на здания с высокими теплопотерями для их </a:t>
            </a:r>
            <a:r>
              <a:rPr lang="ru-RU" sz="1200" dirty="0" err="1">
                <a:solidFill>
                  <a:schemeClr val="tx2"/>
                </a:solidFill>
              </a:rPr>
              <a:t>догрева</a:t>
            </a:r>
            <a:r>
              <a:rPr lang="ru-RU" sz="1200" dirty="0">
                <a:solidFill>
                  <a:schemeClr val="tx2"/>
                </a:solidFill>
              </a:rPr>
              <a:t> до нормативных показателей. Такая ситуация приводит к «</a:t>
            </a:r>
            <a:r>
              <a:rPr lang="ru-RU" sz="1200" dirty="0" err="1">
                <a:solidFill>
                  <a:schemeClr val="tx2"/>
                </a:solidFill>
              </a:rPr>
              <a:t>перетопу</a:t>
            </a:r>
            <a:r>
              <a:rPr lang="ru-RU" sz="1200" dirty="0">
                <a:solidFill>
                  <a:schemeClr val="tx2"/>
                </a:solidFill>
              </a:rPr>
              <a:t>» зданий с хорошей теплоизоляцией и увеличению расходов на оплату тепла потребителем.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BE3D54-731B-1B47-B5E8-D6CF9E4FCA81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4251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2"/>
                </a:solidFill>
              </a:rPr>
              <a:t>На тепловых вводах в большинстве зданий стоят элеваторные узлы смешения теплоносителя. Это устройство поднимает теплоноситель по стоякам существующим давлением в системе центрального отопления. 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2"/>
                </a:solidFill>
              </a:rPr>
              <a:t>Элеватор не способен преодолеть повышенное гидравлическое сопротивление системы из-за отсутствия насосов. Повысить температуру теплоносителя в системе можно только путём повышенного нагрева теплоносителя на котельной. Такой дополнительный нагрев производится ресурсоснабжающими организациями в зависимости от температуры наружного воздуха с расчетом на здания с высокими теплопотерями для их </a:t>
            </a:r>
            <a:r>
              <a:rPr lang="ru-RU" sz="1200" dirty="0" err="1">
                <a:solidFill>
                  <a:schemeClr val="tx2"/>
                </a:solidFill>
              </a:rPr>
              <a:t>догрева</a:t>
            </a:r>
            <a:r>
              <a:rPr lang="ru-RU" sz="1200" dirty="0">
                <a:solidFill>
                  <a:schemeClr val="tx2"/>
                </a:solidFill>
              </a:rPr>
              <a:t> до нормативных показателей. Такая ситуация приводит к «</a:t>
            </a:r>
            <a:r>
              <a:rPr lang="ru-RU" sz="1200" dirty="0" err="1">
                <a:solidFill>
                  <a:schemeClr val="tx2"/>
                </a:solidFill>
              </a:rPr>
              <a:t>перетопу</a:t>
            </a:r>
            <a:r>
              <a:rPr lang="ru-RU" sz="1200" dirty="0">
                <a:solidFill>
                  <a:schemeClr val="tx2"/>
                </a:solidFill>
              </a:rPr>
              <a:t>» зданий с хорошей теплоизоляцией и увеличению расходов на оплату тепла потребителем.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BE3D54-731B-1B47-B5E8-D6CF9E4FCA81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4251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2"/>
                </a:solidFill>
              </a:rPr>
              <a:t>На тепловых вводах в большинстве зданий стоят элеваторные узлы смешения теплоносителя. Это устройство поднимает теплоноситель по стоякам существующим давлением в системе центрального отопления. 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2"/>
                </a:solidFill>
              </a:rPr>
              <a:t>Элеватор не способен преодолеть повышенное гидравлическое сопротивление системы из-за отсутствия насосов. Повысить температуру теплоносителя в системе можно только путём повышенного нагрева теплоносителя на котельной. Такой дополнительный нагрев производится ресурсоснабжающими организациями в зависимости от температуры наружного воздуха с расчетом на здания с высокими теплопотерями для их </a:t>
            </a:r>
            <a:r>
              <a:rPr lang="ru-RU" sz="1200" dirty="0" err="1">
                <a:solidFill>
                  <a:schemeClr val="tx2"/>
                </a:solidFill>
              </a:rPr>
              <a:t>догрева</a:t>
            </a:r>
            <a:r>
              <a:rPr lang="ru-RU" sz="1200" dirty="0">
                <a:solidFill>
                  <a:schemeClr val="tx2"/>
                </a:solidFill>
              </a:rPr>
              <a:t> до нормативных показателей. Такая ситуация приводит к «</a:t>
            </a:r>
            <a:r>
              <a:rPr lang="ru-RU" sz="1200" dirty="0" err="1">
                <a:solidFill>
                  <a:schemeClr val="tx2"/>
                </a:solidFill>
              </a:rPr>
              <a:t>перетопу</a:t>
            </a:r>
            <a:r>
              <a:rPr lang="ru-RU" sz="1200" dirty="0">
                <a:solidFill>
                  <a:schemeClr val="tx2"/>
                </a:solidFill>
              </a:rPr>
              <a:t>» зданий с хорошей теплоизоляцией и увеличению расходов на оплату тепла потребителем.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BE3D54-731B-1B47-B5E8-D6CF9E4FCA81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425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8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74EE4E-A2F5-4B36-8B42-966F8860C3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rPr>
              <a:pPr marL="0" marR="0" lvl="0" indent="0" algn="r" defTabSz="9086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032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8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74EE4E-A2F5-4B36-8B42-966F8860C3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rPr>
              <a:pPr marL="0" marR="0" lvl="0" indent="0" algn="r" defTabSz="9086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743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8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74EE4E-A2F5-4B36-8B42-966F8860C3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rPr>
              <a:pPr marL="0" marR="0" lvl="0" indent="0" algn="r" defTabSz="9086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027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8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74EE4E-A2F5-4B36-8B42-966F8860C3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rPr>
              <a:pPr marL="0" marR="0" lvl="0" indent="0" algn="r" defTabSz="9086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920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2"/>
                </a:solidFill>
              </a:rPr>
              <a:t>На тепловых вводах в большинстве зданий стоят элеваторные узлы смешения теплоносителя. Это устройство поднимает теплоноситель по стоякам существующим давлением в системе центрального отопления. 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2"/>
                </a:solidFill>
              </a:rPr>
              <a:t>Элеватор не способен преодолеть повышенное гидравлическое сопротивление системы из-за отсутствия насосов. Повысить температуру теплоносителя в системе можно только путём повышенного нагрева теплоносителя на котельной. Такой дополнительный нагрев производится ресурсоснабжающими организациями в зависимости от температуры наружного воздуха с расчетом на здания с высокими теплопотерями для их </a:t>
            </a:r>
            <a:r>
              <a:rPr lang="ru-RU" sz="1200" dirty="0" err="1">
                <a:solidFill>
                  <a:schemeClr val="tx2"/>
                </a:solidFill>
              </a:rPr>
              <a:t>догрева</a:t>
            </a:r>
            <a:r>
              <a:rPr lang="ru-RU" sz="1200" dirty="0">
                <a:solidFill>
                  <a:schemeClr val="tx2"/>
                </a:solidFill>
              </a:rPr>
              <a:t> до нормативных показателей. Такая ситуация приводит к «</a:t>
            </a:r>
            <a:r>
              <a:rPr lang="ru-RU" sz="1200" dirty="0" err="1">
                <a:solidFill>
                  <a:schemeClr val="tx2"/>
                </a:solidFill>
              </a:rPr>
              <a:t>перетопу</a:t>
            </a:r>
            <a:r>
              <a:rPr lang="ru-RU" sz="1200" dirty="0">
                <a:solidFill>
                  <a:schemeClr val="tx2"/>
                </a:solidFill>
              </a:rPr>
              <a:t>» зданий с хорошей теплоизоляцией и увеличению расходов на оплату тепла потребителем.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BE3D54-731B-1B47-B5E8-D6CF9E4FCA8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425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BE3D54-731B-1B47-B5E8-D6CF9E4FCA8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BE3D54-731B-1B47-B5E8-D6CF9E4FCA8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7.png"/><Relationship Id="rId4" Type="http://schemas.openxmlformats.org/officeDocument/2006/relationships/image" Target="../media/image3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7.png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 flipV="1">
            <a:off x="0" y="0"/>
            <a:ext cx="9144000" cy="4479925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336" y="3580"/>
            <a:ext cx="2192664" cy="431442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42138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email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0"/>
            <a:ext cx="23241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8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494463" y="4318000"/>
            <a:ext cx="2649537" cy="846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4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5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5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8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4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5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3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4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5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6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7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8" name="Rectangle 68"/>
          <p:cNvSpPr>
            <a:spLocks noChangeArrowheads="1"/>
          </p:cNvSpPr>
          <p:nvPr/>
        </p:nvSpPr>
        <p:spPr bwMode="auto">
          <a:xfrm>
            <a:off x="6713538" y="4308475"/>
            <a:ext cx="2430462" cy="1825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C8BB7E"/>
              </a:solidFill>
            </a:endParaRP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0" y="4310063"/>
            <a:ext cx="6977063" cy="1825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942013" y="6107113"/>
            <a:ext cx="2551112" cy="306387"/>
          </a:xfrm>
        </p:spPr>
        <p:txBody>
          <a:bodyPr rIns="0"/>
          <a:lstStyle>
            <a:lvl1pPr algn="r">
              <a:defRPr b="0" i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6A423B6C-5E44-472F-98E2-3F7DAF9B54C8}" type="datetime4">
              <a:rPr lang="en-US" smtClean="0"/>
              <a:pPr>
                <a:defRPr/>
              </a:pPr>
              <a:t>February 20, 2019</a:t>
            </a:fld>
            <a:endParaRPr lang="en-US" dirty="0"/>
          </a:p>
        </p:txBody>
      </p:sp>
      <p:sp>
        <p:nvSpPr>
          <p:cNvPr id="72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1439863" y="6416675"/>
            <a:ext cx="7064375" cy="301625"/>
          </a:xfrm>
        </p:spPr>
        <p:txBody>
          <a:bodyPr rIns="0" anchor="t" anchorCtr="0"/>
          <a:lstStyle>
            <a:lvl1pPr>
              <a:defRPr b="0" smtClean="0"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73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Second level</a:t>
            </a:r>
          </a:p>
        </p:txBody>
      </p:sp>
      <p:pic>
        <p:nvPicPr>
          <p:cNvPr id="74" name="Picture 7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51" y="4705838"/>
            <a:ext cx="5005626" cy="127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6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6934" y="325682"/>
            <a:ext cx="3010890" cy="5597136"/>
          </a:xfrm>
        </p:spPr>
        <p:txBody>
          <a:bodyPr anchor="ctr"/>
          <a:lstStyle>
            <a:lvl1pPr algn="l">
              <a:defRPr sz="2400" b="0" i="0" cap="all" baseline="0">
                <a:solidFill>
                  <a:srgbClr val="021F43"/>
                </a:solidFill>
                <a:latin typeface="+mn-lt"/>
                <a:cs typeface="Andes ExtraLight"/>
              </a:defRPr>
            </a:lvl1pPr>
            <a:lvl2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2pPr>
            <a:lvl3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3pPr>
            <a:lvl4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4pPr>
            <a:lvl5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314476"/>
            <a:ext cx="5207000" cy="5573706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9E127-B191-F34B-865C-58F6531A5A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521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3" y="288636"/>
            <a:ext cx="8533067" cy="461819"/>
          </a:xfrm>
        </p:spPr>
        <p:txBody>
          <a:bodyPr anchor="b"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983838"/>
            <a:ext cx="5207000" cy="490434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FDA1B-E478-4945-A1BD-79B9228865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102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with Graphic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42" y="288636"/>
            <a:ext cx="8569158" cy="461819"/>
          </a:xfrm>
        </p:spPr>
        <p:txBody>
          <a:bodyPr anchor="b"/>
          <a:lstStyle>
            <a:lvl1pPr>
              <a:defRPr sz="2200"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2841" y="1443789"/>
            <a:ext cx="5307263" cy="4545263"/>
          </a:xfrm>
        </p:spPr>
        <p:txBody>
          <a:bodyPr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21093" y="1003049"/>
            <a:ext cx="3087853" cy="4972050"/>
          </a:xfrm>
        </p:spPr>
        <p:txBody>
          <a:bodyPr rIns="182880" anchor="ctr"/>
          <a:lstStyle>
            <a:lvl1pPr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622675" y="976312"/>
            <a:ext cx="5294062" cy="414003"/>
          </a:xfrm>
        </p:spPr>
        <p:txBody>
          <a:bodyPr/>
          <a:lstStyle>
            <a:lvl1pPr algn="ctr">
              <a:defRPr sz="1600" b="0" cap="all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3BD67-8DB3-BD4B-8F36-74E4730F8A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601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4"/>
            <a:ext cx="8410104" cy="983693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934" y="1788583"/>
            <a:ext cx="4133273" cy="4399780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4657428" y="1788509"/>
            <a:ext cx="4133088" cy="4402163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356934" y="1429560"/>
            <a:ext cx="4133273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/>
          </p:nvPr>
        </p:nvSpPr>
        <p:spPr>
          <a:xfrm>
            <a:off x="4657429" y="1421539"/>
            <a:ext cx="4133088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8FDC2-CC6A-2844-AB7D-47D26A1A8C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853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46364"/>
            <a:ext cx="3145592" cy="5784272"/>
          </a:xfrm>
        </p:spPr>
        <p:txBody>
          <a:bodyPr anchor="ctr"/>
          <a:lstStyle>
            <a:lvl1pPr>
              <a:defRPr sz="3200" b="0" i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92C96-FE16-7440-8C3F-5233C0958D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028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674" y="346364"/>
            <a:ext cx="3180188" cy="2594209"/>
          </a:xfrm>
        </p:spPr>
        <p:txBody>
          <a:bodyPr anchor="b">
            <a:noAutofit/>
          </a:bodyPr>
          <a:lstStyle>
            <a:lvl1pPr>
              <a:defRPr sz="2500" b="0" i="0" cap="all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29035-45A9-364E-A48B-68C0370333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674" y="3009900"/>
            <a:ext cx="3180187" cy="3019991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2113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 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7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7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9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3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5"/>
            <a:ext cx="8439652" cy="668193"/>
          </a:xfrm>
        </p:spPr>
        <p:txBody>
          <a:bodyPr/>
          <a:lstStyle>
            <a:lvl1pPr>
              <a:defRPr b="0" i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1" name="Footer Placeholder 6"/>
          <p:cNvSpPr>
            <a:spLocks noGrp="1"/>
          </p:cNvSpPr>
          <p:nvPr>
            <p:ph type="ftr" sz="quarter" idx="1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132" name="Slide Number Placeholder 7"/>
          <p:cNvSpPr>
            <a:spLocks noGrp="1"/>
          </p:cNvSpPr>
          <p:nvPr>
            <p:ph type="sldNum" sz="quarter" idx="1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F60F7-8917-EE43-A244-F35A121B45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3" name="ClipArt Placeholder 9"/>
          <p:cNvSpPr>
            <a:spLocks noGrp="1"/>
          </p:cNvSpPr>
          <p:nvPr>
            <p:ph type="clipArt" sz="quarter" idx="49"/>
          </p:nvPr>
        </p:nvSpPr>
        <p:spPr>
          <a:xfrm>
            <a:off x="34183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34" name="ClipArt Placeholder 9"/>
          <p:cNvSpPr>
            <a:spLocks noGrp="1"/>
          </p:cNvSpPr>
          <p:nvPr>
            <p:ph type="clipArt" sz="quarter" idx="56"/>
          </p:nvPr>
        </p:nvSpPr>
        <p:spPr>
          <a:xfrm>
            <a:off x="2093047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35" name="ClipArt Placeholder 9"/>
          <p:cNvSpPr>
            <a:spLocks noGrp="1"/>
          </p:cNvSpPr>
          <p:nvPr>
            <p:ph type="clipArt" sz="quarter" idx="63"/>
          </p:nvPr>
        </p:nvSpPr>
        <p:spPr>
          <a:xfrm>
            <a:off x="3844259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36" name="ClipArt Placeholder 9"/>
          <p:cNvSpPr>
            <a:spLocks noGrp="1"/>
          </p:cNvSpPr>
          <p:nvPr>
            <p:ph type="clipArt" sz="quarter" idx="70"/>
          </p:nvPr>
        </p:nvSpPr>
        <p:spPr>
          <a:xfrm>
            <a:off x="5595471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37" name="ClipArt Placeholder 9"/>
          <p:cNvSpPr>
            <a:spLocks noGrp="1"/>
          </p:cNvSpPr>
          <p:nvPr>
            <p:ph type="clipArt" sz="quarter" idx="77"/>
          </p:nvPr>
        </p:nvSpPr>
        <p:spPr>
          <a:xfrm>
            <a:off x="734668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38" name="Text Placeholder 2"/>
          <p:cNvSpPr>
            <a:spLocks noGrp="1"/>
          </p:cNvSpPr>
          <p:nvPr>
            <p:ph type="body" sz="quarter" idx="50"/>
          </p:nvPr>
        </p:nvSpPr>
        <p:spPr>
          <a:xfrm>
            <a:off x="60349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9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47649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40" name="Text Placeholder 2"/>
          <p:cNvSpPr>
            <a:spLocks noGrp="1"/>
          </p:cNvSpPr>
          <p:nvPr>
            <p:ph type="body" sz="quarter" idx="52"/>
          </p:nvPr>
        </p:nvSpPr>
        <p:spPr>
          <a:xfrm>
            <a:off x="46509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1" name="Text Placeholder 2"/>
          <p:cNvSpPr>
            <a:spLocks noGrp="1"/>
          </p:cNvSpPr>
          <p:nvPr>
            <p:ph type="body" sz="quarter" idx="53"/>
          </p:nvPr>
        </p:nvSpPr>
        <p:spPr>
          <a:xfrm>
            <a:off x="46509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2" name="Text Placeholder 2"/>
          <p:cNvSpPr>
            <a:spLocks noGrp="1"/>
          </p:cNvSpPr>
          <p:nvPr>
            <p:ph type="body" sz="quarter" idx="54"/>
          </p:nvPr>
        </p:nvSpPr>
        <p:spPr>
          <a:xfrm>
            <a:off x="46509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3" name="Text Placeholder 2"/>
          <p:cNvSpPr>
            <a:spLocks noGrp="1"/>
          </p:cNvSpPr>
          <p:nvPr>
            <p:ph type="body" sz="quarter" idx="55"/>
          </p:nvPr>
        </p:nvSpPr>
        <p:spPr>
          <a:xfrm>
            <a:off x="46509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4" name="Text Placeholder 2"/>
          <p:cNvSpPr>
            <a:spLocks noGrp="1"/>
          </p:cNvSpPr>
          <p:nvPr>
            <p:ph type="body" sz="quarter" idx="57"/>
          </p:nvPr>
        </p:nvSpPr>
        <p:spPr>
          <a:xfrm>
            <a:off x="23215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5" name="Picture Placeholder 4"/>
          <p:cNvSpPr>
            <a:spLocks noGrp="1"/>
          </p:cNvSpPr>
          <p:nvPr>
            <p:ph type="pic" sz="quarter" idx="58"/>
          </p:nvPr>
        </p:nvSpPr>
        <p:spPr>
          <a:xfrm>
            <a:off x="21945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46" name="Text Placeholder 2"/>
          <p:cNvSpPr>
            <a:spLocks noGrp="1"/>
          </p:cNvSpPr>
          <p:nvPr>
            <p:ph type="body" sz="quarter" idx="59"/>
          </p:nvPr>
        </p:nvSpPr>
        <p:spPr>
          <a:xfrm>
            <a:off x="21831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7" name="Text Placeholder 2"/>
          <p:cNvSpPr>
            <a:spLocks noGrp="1"/>
          </p:cNvSpPr>
          <p:nvPr>
            <p:ph type="body" sz="quarter" idx="60"/>
          </p:nvPr>
        </p:nvSpPr>
        <p:spPr>
          <a:xfrm>
            <a:off x="21831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8" name="Text Placeholder 2"/>
          <p:cNvSpPr>
            <a:spLocks noGrp="1"/>
          </p:cNvSpPr>
          <p:nvPr>
            <p:ph type="body" sz="quarter" idx="61"/>
          </p:nvPr>
        </p:nvSpPr>
        <p:spPr>
          <a:xfrm>
            <a:off x="21831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9" name="Text Placeholder 2"/>
          <p:cNvSpPr>
            <a:spLocks noGrp="1"/>
          </p:cNvSpPr>
          <p:nvPr>
            <p:ph type="body" sz="quarter" idx="62"/>
          </p:nvPr>
        </p:nvSpPr>
        <p:spPr>
          <a:xfrm>
            <a:off x="21831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0" name="Text Placeholder 2"/>
          <p:cNvSpPr>
            <a:spLocks noGrp="1"/>
          </p:cNvSpPr>
          <p:nvPr>
            <p:ph type="body" sz="quarter" idx="64"/>
          </p:nvPr>
        </p:nvSpPr>
        <p:spPr>
          <a:xfrm>
            <a:off x="4101439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1" name="Picture Placeholder 4"/>
          <p:cNvSpPr>
            <a:spLocks noGrp="1"/>
          </p:cNvSpPr>
          <p:nvPr>
            <p:ph type="pic" sz="quarter" idx="65"/>
          </p:nvPr>
        </p:nvSpPr>
        <p:spPr>
          <a:xfrm>
            <a:off x="3974439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52" name="Text Placeholder 2"/>
          <p:cNvSpPr>
            <a:spLocks noGrp="1"/>
          </p:cNvSpPr>
          <p:nvPr>
            <p:ph type="body" sz="quarter" idx="66"/>
          </p:nvPr>
        </p:nvSpPr>
        <p:spPr>
          <a:xfrm>
            <a:off x="3963047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3" name="Text Placeholder 2"/>
          <p:cNvSpPr>
            <a:spLocks noGrp="1"/>
          </p:cNvSpPr>
          <p:nvPr>
            <p:ph type="body" sz="quarter" idx="67"/>
          </p:nvPr>
        </p:nvSpPr>
        <p:spPr>
          <a:xfrm>
            <a:off x="3963047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4" name="Text Placeholder 2"/>
          <p:cNvSpPr>
            <a:spLocks noGrp="1"/>
          </p:cNvSpPr>
          <p:nvPr>
            <p:ph type="body" sz="quarter" idx="68"/>
          </p:nvPr>
        </p:nvSpPr>
        <p:spPr>
          <a:xfrm>
            <a:off x="3963047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5" name="Text Placeholder 2"/>
          <p:cNvSpPr>
            <a:spLocks noGrp="1"/>
          </p:cNvSpPr>
          <p:nvPr>
            <p:ph type="body" sz="quarter" idx="69"/>
          </p:nvPr>
        </p:nvSpPr>
        <p:spPr>
          <a:xfrm>
            <a:off x="3963047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6" name="Text Placeholder 2"/>
          <p:cNvSpPr>
            <a:spLocks noGrp="1"/>
          </p:cNvSpPr>
          <p:nvPr>
            <p:ph type="body" sz="quarter" idx="71"/>
          </p:nvPr>
        </p:nvSpPr>
        <p:spPr>
          <a:xfrm>
            <a:off x="58631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7" name="Picture Placeholder 4"/>
          <p:cNvSpPr>
            <a:spLocks noGrp="1"/>
          </p:cNvSpPr>
          <p:nvPr>
            <p:ph type="pic" sz="quarter" idx="72"/>
          </p:nvPr>
        </p:nvSpPr>
        <p:spPr>
          <a:xfrm>
            <a:off x="57361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58" name="Text Placeholder 2"/>
          <p:cNvSpPr>
            <a:spLocks noGrp="1"/>
          </p:cNvSpPr>
          <p:nvPr>
            <p:ph type="body" sz="quarter" idx="73"/>
          </p:nvPr>
        </p:nvSpPr>
        <p:spPr>
          <a:xfrm>
            <a:off x="57247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9" name="Text Placeholder 2"/>
          <p:cNvSpPr>
            <a:spLocks noGrp="1"/>
          </p:cNvSpPr>
          <p:nvPr>
            <p:ph type="body" sz="quarter" idx="74"/>
          </p:nvPr>
        </p:nvSpPr>
        <p:spPr>
          <a:xfrm>
            <a:off x="57247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0" name="Text Placeholder 2"/>
          <p:cNvSpPr>
            <a:spLocks noGrp="1"/>
          </p:cNvSpPr>
          <p:nvPr>
            <p:ph type="body" sz="quarter" idx="75"/>
          </p:nvPr>
        </p:nvSpPr>
        <p:spPr>
          <a:xfrm>
            <a:off x="57247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1" name="Text Placeholder 2"/>
          <p:cNvSpPr>
            <a:spLocks noGrp="1"/>
          </p:cNvSpPr>
          <p:nvPr>
            <p:ph type="body" sz="quarter" idx="76"/>
          </p:nvPr>
        </p:nvSpPr>
        <p:spPr>
          <a:xfrm>
            <a:off x="57247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2" name="Text Placeholder 2"/>
          <p:cNvSpPr>
            <a:spLocks noGrp="1"/>
          </p:cNvSpPr>
          <p:nvPr>
            <p:ph type="body" sz="quarter" idx="78"/>
          </p:nvPr>
        </p:nvSpPr>
        <p:spPr>
          <a:xfrm>
            <a:off x="763646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3" name="Picture Placeholder 4"/>
          <p:cNvSpPr>
            <a:spLocks noGrp="1"/>
          </p:cNvSpPr>
          <p:nvPr>
            <p:ph type="pic" sz="quarter" idx="79"/>
          </p:nvPr>
        </p:nvSpPr>
        <p:spPr>
          <a:xfrm>
            <a:off x="750946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64" name="Text Placeholder 2"/>
          <p:cNvSpPr>
            <a:spLocks noGrp="1"/>
          </p:cNvSpPr>
          <p:nvPr>
            <p:ph type="body" sz="quarter" idx="80"/>
          </p:nvPr>
        </p:nvSpPr>
        <p:spPr>
          <a:xfrm>
            <a:off x="749806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5" name="Text Placeholder 2"/>
          <p:cNvSpPr>
            <a:spLocks noGrp="1"/>
          </p:cNvSpPr>
          <p:nvPr>
            <p:ph type="body" sz="quarter" idx="81"/>
          </p:nvPr>
        </p:nvSpPr>
        <p:spPr>
          <a:xfrm>
            <a:off x="749806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6" name="Text Placeholder 2"/>
          <p:cNvSpPr>
            <a:spLocks noGrp="1"/>
          </p:cNvSpPr>
          <p:nvPr>
            <p:ph type="body" sz="quarter" idx="82"/>
          </p:nvPr>
        </p:nvSpPr>
        <p:spPr>
          <a:xfrm>
            <a:off x="749806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7" name="Text Placeholder 2"/>
          <p:cNvSpPr>
            <a:spLocks noGrp="1"/>
          </p:cNvSpPr>
          <p:nvPr>
            <p:ph type="body" sz="quarter" idx="83"/>
          </p:nvPr>
        </p:nvSpPr>
        <p:spPr>
          <a:xfrm>
            <a:off x="749806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8" name="ClipArt Placeholder 9"/>
          <p:cNvSpPr>
            <a:spLocks noGrp="1"/>
          </p:cNvSpPr>
          <p:nvPr>
            <p:ph type="clipArt" sz="quarter" idx="84"/>
          </p:nvPr>
        </p:nvSpPr>
        <p:spPr>
          <a:xfrm>
            <a:off x="34909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69" name="ClipArt Placeholder 9"/>
          <p:cNvSpPr>
            <a:spLocks noGrp="1"/>
          </p:cNvSpPr>
          <p:nvPr>
            <p:ph type="clipArt" sz="quarter" idx="85"/>
          </p:nvPr>
        </p:nvSpPr>
        <p:spPr>
          <a:xfrm>
            <a:off x="2100304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40" name="ClipArt Placeholder 9"/>
          <p:cNvSpPr>
            <a:spLocks noGrp="1"/>
          </p:cNvSpPr>
          <p:nvPr>
            <p:ph type="clipArt" sz="quarter" idx="86"/>
          </p:nvPr>
        </p:nvSpPr>
        <p:spPr>
          <a:xfrm>
            <a:off x="3851516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41" name="ClipArt Placeholder 9"/>
          <p:cNvSpPr>
            <a:spLocks noGrp="1"/>
          </p:cNvSpPr>
          <p:nvPr>
            <p:ph type="clipArt" sz="quarter" idx="87"/>
          </p:nvPr>
        </p:nvSpPr>
        <p:spPr>
          <a:xfrm>
            <a:off x="5602728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42" name="ClipArt Placeholder 9"/>
          <p:cNvSpPr>
            <a:spLocks noGrp="1"/>
          </p:cNvSpPr>
          <p:nvPr>
            <p:ph type="clipArt" sz="quarter" idx="88"/>
          </p:nvPr>
        </p:nvSpPr>
        <p:spPr>
          <a:xfrm>
            <a:off x="735394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43" name="Text Placeholder 2"/>
          <p:cNvSpPr>
            <a:spLocks noGrp="1"/>
          </p:cNvSpPr>
          <p:nvPr>
            <p:ph type="body" sz="quarter" idx="89"/>
          </p:nvPr>
        </p:nvSpPr>
        <p:spPr>
          <a:xfrm>
            <a:off x="61074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4" name="Picture Placeholder 4"/>
          <p:cNvSpPr>
            <a:spLocks noGrp="1"/>
          </p:cNvSpPr>
          <p:nvPr>
            <p:ph type="pic" sz="quarter" idx="90"/>
          </p:nvPr>
        </p:nvSpPr>
        <p:spPr>
          <a:xfrm>
            <a:off x="48374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45" name="Text Placeholder 2"/>
          <p:cNvSpPr>
            <a:spLocks noGrp="1"/>
          </p:cNvSpPr>
          <p:nvPr>
            <p:ph type="body" sz="quarter" idx="91"/>
          </p:nvPr>
        </p:nvSpPr>
        <p:spPr>
          <a:xfrm>
            <a:off x="47235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6" name="Text Placeholder 2"/>
          <p:cNvSpPr>
            <a:spLocks noGrp="1"/>
          </p:cNvSpPr>
          <p:nvPr>
            <p:ph type="body" sz="quarter" idx="92"/>
          </p:nvPr>
        </p:nvSpPr>
        <p:spPr>
          <a:xfrm>
            <a:off x="47235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7" name="Text Placeholder 2"/>
          <p:cNvSpPr>
            <a:spLocks noGrp="1"/>
          </p:cNvSpPr>
          <p:nvPr>
            <p:ph type="body" sz="quarter" idx="93"/>
          </p:nvPr>
        </p:nvSpPr>
        <p:spPr>
          <a:xfrm>
            <a:off x="47235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8" name="Text Placeholder 2"/>
          <p:cNvSpPr>
            <a:spLocks noGrp="1"/>
          </p:cNvSpPr>
          <p:nvPr>
            <p:ph type="body" sz="quarter" idx="94"/>
          </p:nvPr>
        </p:nvSpPr>
        <p:spPr>
          <a:xfrm>
            <a:off x="47235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9" name="Text Placeholder 2"/>
          <p:cNvSpPr>
            <a:spLocks noGrp="1"/>
          </p:cNvSpPr>
          <p:nvPr>
            <p:ph type="body" sz="quarter" idx="95"/>
          </p:nvPr>
        </p:nvSpPr>
        <p:spPr>
          <a:xfrm>
            <a:off x="23287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0" name="Picture Placeholder 4"/>
          <p:cNvSpPr>
            <a:spLocks noGrp="1"/>
          </p:cNvSpPr>
          <p:nvPr>
            <p:ph type="pic" sz="quarter" idx="96"/>
          </p:nvPr>
        </p:nvSpPr>
        <p:spPr>
          <a:xfrm>
            <a:off x="22017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51" name="Text Placeholder 2"/>
          <p:cNvSpPr>
            <a:spLocks noGrp="1"/>
          </p:cNvSpPr>
          <p:nvPr>
            <p:ph type="body" sz="quarter" idx="97"/>
          </p:nvPr>
        </p:nvSpPr>
        <p:spPr>
          <a:xfrm>
            <a:off x="21903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2" name="Text Placeholder 2"/>
          <p:cNvSpPr>
            <a:spLocks noGrp="1"/>
          </p:cNvSpPr>
          <p:nvPr>
            <p:ph type="body" sz="quarter" idx="98"/>
          </p:nvPr>
        </p:nvSpPr>
        <p:spPr>
          <a:xfrm>
            <a:off x="21903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3" name="Text Placeholder 2"/>
          <p:cNvSpPr>
            <a:spLocks noGrp="1"/>
          </p:cNvSpPr>
          <p:nvPr>
            <p:ph type="body" sz="quarter" idx="99"/>
          </p:nvPr>
        </p:nvSpPr>
        <p:spPr>
          <a:xfrm>
            <a:off x="21903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4" name="Text Placeholder 2"/>
          <p:cNvSpPr>
            <a:spLocks noGrp="1"/>
          </p:cNvSpPr>
          <p:nvPr>
            <p:ph type="body" sz="quarter" idx="100"/>
          </p:nvPr>
        </p:nvSpPr>
        <p:spPr>
          <a:xfrm>
            <a:off x="21903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5" name="Text Placeholder 2"/>
          <p:cNvSpPr>
            <a:spLocks noGrp="1"/>
          </p:cNvSpPr>
          <p:nvPr>
            <p:ph type="body" sz="quarter" idx="101"/>
          </p:nvPr>
        </p:nvSpPr>
        <p:spPr>
          <a:xfrm>
            <a:off x="4108696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6" name="Picture Placeholder 4"/>
          <p:cNvSpPr>
            <a:spLocks noGrp="1"/>
          </p:cNvSpPr>
          <p:nvPr>
            <p:ph type="pic" sz="quarter" idx="102"/>
          </p:nvPr>
        </p:nvSpPr>
        <p:spPr>
          <a:xfrm>
            <a:off x="3981696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57" name="Text Placeholder 2"/>
          <p:cNvSpPr>
            <a:spLocks noGrp="1"/>
          </p:cNvSpPr>
          <p:nvPr>
            <p:ph type="body" sz="quarter" idx="103"/>
          </p:nvPr>
        </p:nvSpPr>
        <p:spPr>
          <a:xfrm>
            <a:off x="3970304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8" name="Text Placeholder 2"/>
          <p:cNvSpPr>
            <a:spLocks noGrp="1"/>
          </p:cNvSpPr>
          <p:nvPr>
            <p:ph type="body" sz="quarter" idx="104"/>
          </p:nvPr>
        </p:nvSpPr>
        <p:spPr>
          <a:xfrm>
            <a:off x="3970304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9" name="Text Placeholder 2"/>
          <p:cNvSpPr>
            <a:spLocks noGrp="1"/>
          </p:cNvSpPr>
          <p:nvPr>
            <p:ph type="body" sz="quarter" idx="105"/>
          </p:nvPr>
        </p:nvSpPr>
        <p:spPr>
          <a:xfrm>
            <a:off x="3970304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0" name="Text Placeholder 2"/>
          <p:cNvSpPr>
            <a:spLocks noGrp="1"/>
          </p:cNvSpPr>
          <p:nvPr>
            <p:ph type="body" sz="quarter" idx="106"/>
          </p:nvPr>
        </p:nvSpPr>
        <p:spPr>
          <a:xfrm>
            <a:off x="3970304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1" name="Text Placeholder 2"/>
          <p:cNvSpPr>
            <a:spLocks noGrp="1"/>
          </p:cNvSpPr>
          <p:nvPr>
            <p:ph type="body" sz="quarter" idx="107"/>
          </p:nvPr>
        </p:nvSpPr>
        <p:spPr>
          <a:xfrm>
            <a:off x="58703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2" name="Picture Placeholder 4"/>
          <p:cNvSpPr>
            <a:spLocks noGrp="1"/>
          </p:cNvSpPr>
          <p:nvPr>
            <p:ph type="pic" sz="quarter" idx="108"/>
          </p:nvPr>
        </p:nvSpPr>
        <p:spPr>
          <a:xfrm>
            <a:off x="57433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63" name="Text Placeholder 2"/>
          <p:cNvSpPr>
            <a:spLocks noGrp="1"/>
          </p:cNvSpPr>
          <p:nvPr>
            <p:ph type="body" sz="quarter" idx="109"/>
          </p:nvPr>
        </p:nvSpPr>
        <p:spPr>
          <a:xfrm>
            <a:off x="57319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4" name="Text Placeholder 2"/>
          <p:cNvSpPr>
            <a:spLocks noGrp="1"/>
          </p:cNvSpPr>
          <p:nvPr>
            <p:ph type="body" sz="quarter" idx="110"/>
          </p:nvPr>
        </p:nvSpPr>
        <p:spPr>
          <a:xfrm>
            <a:off x="57319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5" name="Text Placeholder 2"/>
          <p:cNvSpPr>
            <a:spLocks noGrp="1"/>
          </p:cNvSpPr>
          <p:nvPr>
            <p:ph type="body" sz="quarter" idx="111"/>
          </p:nvPr>
        </p:nvSpPr>
        <p:spPr>
          <a:xfrm>
            <a:off x="57319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6" name="Text Placeholder 2"/>
          <p:cNvSpPr>
            <a:spLocks noGrp="1"/>
          </p:cNvSpPr>
          <p:nvPr>
            <p:ph type="body" sz="quarter" idx="112"/>
          </p:nvPr>
        </p:nvSpPr>
        <p:spPr>
          <a:xfrm>
            <a:off x="57319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7" name="Text Placeholder 2"/>
          <p:cNvSpPr>
            <a:spLocks noGrp="1"/>
          </p:cNvSpPr>
          <p:nvPr>
            <p:ph type="body" sz="quarter" idx="113"/>
          </p:nvPr>
        </p:nvSpPr>
        <p:spPr>
          <a:xfrm>
            <a:off x="764371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8" name="Picture Placeholder 4"/>
          <p:cNvSpPr>
            <a:spLocks noGrp="1"/>
          </p:cNvSpPr>
          <p:nvPr>
            <p:ph type="pic" sz="quarter" idx="114"/>
          </p:nvPr>
        </p:nvSpPr>
        <p:spPr>
          <a:xfrm>
            <a:off x="751671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69" name="Text Placeholder 2"/>
          <p:cNvSpPr>
            <a:spLocks noGrp="1"/>
          </p:cNvSpPr>
          <p:nvPr>
            <p:ph type="body" sz="quarter" idx="115"/>
          </p:nvPr>
        </p:nvSpPr>
        <p:spPr>
          <a:xfrm>
            <a:off x="750532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116"/>
          </p:nvPr>
        </p:nvSpPr>
        <p:spPr>
          <a:xfrm>
            <a:off x="750532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1" name="Text Placeholder 2"/>
          <p:cNvSpPr>
            <a:spLocks noGrp="1"/>
          </p:cNvSpPr>
          <p:nvPr>
            <p:ph type="body" sz="quarter" idx="117"/>
          </p:nvPr>
        </p:nvSpPr>
        <p:spPr>
          <a:xfrm>
            <a:off x="750532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2" name="Text Placeholder 2"/>
          <p:cNvSpPr>
            <a:spLocks noGrp="1"/>
          </p:cNvSpPr>
          <p:nvPr>
            <p:ph type="body" sz="quarter" idx="118"/>
          </p:nvPr>
        </p:nvSpPr>
        <p:spPr>
          <a:xfrm>
            <a:off x="750532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0551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13610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0480" y="3200401"/>
            <a:ext cx="3627120" cy="761999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100638" y="3982720"/>
            <a:ext cx="3647122" cy="1767839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C78A9-5956-054F-A969-2D5B0902D4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256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175250" y="5302250"/>
            <a:ext cx="3968750" cy="155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10480" y="3200401"/>
            <a:ext cx="3627120" cy="761999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100638" y="3982720"/>
            <a:ext cx="3647122" cy="1767839"/>
          </a:xfrm>
        </p:spPr>
        <p:txBody>
          <a:bodyPr/>
          <a:lstStyle>
            <a:lvl1pPr>
              <a:defRPr b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09990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32417"/>
            <a:ext cx="8445500" cy="5069416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chemeClr val="tx1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E79C2-5826-7B4A-90B7-3078BDE3AE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451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3" name="Rectangle 63"/>
          <p:cNvSpPr>
            <a:spLocks noChangeArrowheads="1"/>
          </p:cNvSpPr>
          <p:nvPr/>
        </p:nvSpPr>
        <p:spPr bwMode="auto">
          <a:xfrm>
            <a:off x="6713538" y="4308475"/>
            <a:ext cx="2430462" cy="1825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C8BB7E"/>
              </a:solidFill>
            </a:endParaRPr>
          </a:p>
        </p:txBody>
      </p:sp>
      <p:sp>
        <p:nvSpPr>
          <p:cNvPr id="64" name="Rectangle 64"/>
          <p:cNvSpPr>
            <a:spLocks noChangeArrowheads="1"/>
          </p:cNvSpPr>
          <p:nvPr/>
        </p:nvSpPr>
        <p:spPr bwMode="auto">
          <a:xfrm>
            <a:off x="0" y="4310063"/>
            <a:ext cx="6977063" cy="1825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rgbClr val="021F4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021F43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680075" y="6107113"/>
            <a:ext cx="2813050" cy="306387"/>
          </a:xfrm>
        </p:spPr>
        <p:txBody>
          <a:bodyPr rIns="0"/>
          <a:lstStyle>
            <a:lvl1pPr algn="r">
              <a:defRPr b="0" i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E3FCE2AE-65F4-49F5-B4BF-BCCEA3047CA1}" type="datetime4">
              <a:rPr lang="en-US" smtClean="0"/>
              <a:pPr>
                <a:defRPr/>
              </a:pPr>
              <a:t>February 20, 2019</a:t>
            </a:fld>
            <a:endParaRPr lang="en-US" dirty="0"/>
          </a:p>
        </p:txBody>
      </p:sp>
      <p:sp>
        <p:nvSpPr>
          <p:cNvPr id="66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1439863" y="6416675"/>
            <a:ext cx="7064375" cy="301625"/>
          </a:xfrm>
        </p:spPr>
        <p:txBody>
          <a:bodyPr rIns="0" anchor="t" anchorCtr="0"/>
          <a:lstStyle>
            <a:lvl1pPr>
              <a:defRPr b="0" dirty="0" smtClean="0"/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7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Second level</a:t>
            </a:r>
          </a:p>
        </p:txBody>
      </p:sp>
      <p:pic>
        <p:nvPicPr>
          <p:cNvPr id="70" name="Picture 2">
            <a:extLst>
              <a:ext uri="{FF2B5EF4-FFF2-40B4-BE49-F238E27FC236}">
                <a16:creationId xmlns:a16="http://schemas.microsoft.com/office/drawing/2014/main" id="{6632DDA0-F39E-46A1-9B89-D364D46B63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9" y="4903018"/>
            <a:ext cx="4573894" cy="727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8670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28D51-BD3E-174E-B488-A5EAABD4F8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069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7364B-2312-6248-BA19-90678FAA3C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97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21"/>
          </p:nvPr>
        </p:nvSpPr>
        <p:spPr>
          <a:xfrm>
            <a:off x="347133" y="114088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4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351366" y="371686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2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E06BE-E92A-D642-AA9B-E0D617204B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6890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3" y="288636"/>
            <a:ext cx="8533067" cy="461819"/>
          </a:xfrm>
        </p:spPr>
        <p:txBody>
          <a:bodyPr anchor="b"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349779" y="968963"/>
            <a:ext cx="8529637" cy="534928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endParaRPr lang="en-US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5D2E3-3E9E-2D47-9921-23133CD7BE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6087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Geometric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2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0" y="2828925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865910" y="1306550"/>
            <a:ext cx="7296726" cy="1450437"/>
          </a:xfrm>
        </p:spPr>
        <p:txBody>
          <a:bodyPr lIns="0" tIns="0" rIns="0" bIns="0" anchor="b">
            <a:normAutofit/>
          </a:bodyPr>
          <a:lstStyle>
            <a:lvl1pPr>
              <a:defRPr sz="38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851104" y="3074088"/>
            <a:ext cx="7328771" cy="2397495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4" name="Picture 6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268" y="6260507"/>
            <a:ext cx="1793683" cy="45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107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asic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336" y="3580"/>
            <a:ext cx="2192664" cy="4314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42138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0"/>
            <a:ext cx="23241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8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2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5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1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2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3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4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0" y="4292600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865910" y="2721693"/>
            <a:ext cx="7296726" cy="1450437"/>
          </a:xfrm>
        </p:spPr>
        <p:txBody>
          <a:bodyPr lIns="0" tIns="0" rIns="0" bIns="0" anchor="b">
            <a:normAutofit/>
          </a:bodyPr>
          <a:lstStyle>
            <a:lvl1pPr>
              <a:defRPr sz="3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851104" y="4523618"/>
            <a:ext cx="7328771" cy="1548191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bg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9" name="Picture 6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268" y="6260507"/>
            <a:ext cx="1793683" cy="45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184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asic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21F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336" y="3580"/>
            <a:ext cx="2192664" cy="4314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42138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0"/>
            <a:ext cx="23241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8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2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5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1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2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3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4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0" y="4292600"/>
            <a:ext cx="9144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865910" y="2721693"/>
            <a:ext cx="7296726" cy="1450437"/>
          </a:xfrm>
        </p:spPr>
        <p:txBody>
          <a:bodyPr lIns="0" tIns="0" rIns="0" bIns="0" anchor="b">
            <a:normAutofit/>
          </a:bodyPr>
          <a:lstStyle>
            <a:lvl1pPr>
              <a:defRPr sz="3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851104" y="4523618"/>
            <a:ext cx="7328771" cy="1548191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bg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8" name="Picture 6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268" y="6260507"/>
            <a:ext cx="1793683" cy="45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673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 flipV="1">
            <a:off x="0" y="0"/>
            <a:ext cx="9144000" cy="4479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663" y="3175"/>
            <a:ext cx="2192337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42138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email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0"/>
            <a:ext cx="23241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8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494463" y="4318000"/>
            <a:ext cx="2649537" cy="846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4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5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5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8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4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5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3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4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5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6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7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8" name="Rectangle 68"/>
          <p:cNvSpPr>
            <a:spLocks noChangeArrowheads="1"/>
          </p:cNvSpPr>
          <p:nvPr/>
        </p:nvSpPr>
        <p:spPr bwMode="auto">
          <a:xfrm>
            <a:off x="6713538" y="4308475"/>
            <a:ext cx="2430462" cy="1825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C8BB7E"/>
              </a:solidFill>
            </a:endParaRP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0" y="4310063"/>
            <a:ext cx="6977063" cy="18256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942013" y="6107113"/>
            <a:ext cx="2551112" cy="306387"/>
          </a:xfrm>
        </p:spPr>
        <p:txBody>
          <a:bodyPr rIns="0"/>
          <a:lstStyle>
            <a:lvl1pPr algn="r">
              <a:defRPr b="0" i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D4E0B2C4-7963-480B-8CB7-423546DECD9A}" type="datetime4">
              <a:rPr lang="en-US" smtClean="0"/>
              <a:pPr>
                <a:defRPr/>
              </a:pPr>
              <a:t>February 20, 2019</a:t>
            </a:fld>
            <a:endParaRPr lang="en-US" dirty="0"/>
          </a:p>
        </p:txBody>
      </p:sp>
      <p:sp>
        <p:nvSpPr>
          <p:cNvPr id="72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1439863" y="6416675"/>
            <a:ext cx="7064375" cy="301625"/>
          </a:xfrm>
        </p:spPr>
        <p:txBody>
          <a:bodyPr rIns="0" anchor="t" anchorCtr="0"/>
          <a:lstStyle>
            <a:lvl1pPr>
              <a:defRPr b="0" smtClean="0"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73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Second level</a:t>
            </a:r>
          </a:p>
        </p:txBody>
      </p:sp>
      <p:pic>
        <p:nvPicPr>
          <p:cNvPr id="75" name="Picture 7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51" y="4705838"/>
            <a:ext cx="5005626" cy="127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685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1626"/>
            <a:ext cx="8462029" cy="756707"/>
          </a:xfrm>
        </p:spPr>
        <p:txBody>
          <a:bodyPr anchor="b"/>
          <a:lstStyle>
            <a:lvl1pPr>
              <a:defRPr sz="2200" b="0" i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53EF0-E817-4E49-A366-6572B14DF0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270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82D02A-081D-4BA5-84E0-32BF3D57BC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04DFE-C064-41AD-A7CB-995F8B3EEC87}" type="datetime4">
              <a:rPr lang="en-US" smtClean="0"/>
              <a:pPr>
                <a:defRPr/>
              </a:pPr>
              <a:t>February 20, 2019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67A164-69FE-4E0A-BD3C-350BC3CF27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B07A1E-8369-492C-BDD7-5405315597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64201E-3B97-4E16-9974-C89E09A67CE2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A63CD9AE-E3F3-45F2-9D5D-D02986A4D14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013199"/>
            <a:ext cx="9144000" cy="18288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363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149983"/>
            <a:ext cx="399098" cy="370523"/>
          </a:xfrm>
          <a:custGeom>
            <a:avLst/>
            <a:gdLst/>
            <a:ahLst/>
            <a:cxnLst/>
            <a:rect l="l" t="t" r="r" b="b"/>
            <a:pathLst>
              <a:path w="532130" h="494029">
                <a:moveTo>
                  <a:pt x="284988" y="0"/>
                </a:moveTo>
                <a:lnTo>
                  <a:pt x="0" y="0"/>
                </a:lnTo>
                <a:lnTo>
                  <a:pt x="0" y="493775"/>
                </a:lnTo>
                <a:lnTo>
                  <a:pt x="284988" y="493775"/>
                </a:lnTo>
                <a:lnTo>
                  <a:pt x="531876" y="246887"/>
                </a:lnTo>
                <a:lnTo>
                  <a:pt x="284988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bk object 17"/>
          <p:cNvSpPr/>
          <p:nvPr/>
        </p:nvSpPr>
        <p:spPr>
          <a:xfrm>
            <a:off x="0" y="2149983"/>
            <a:ext cx="399098" cy="370523"/>
          </a:xfrm>
          <a:custGeom>
            <a:avLst/>
            <a:gdLst/>
            <a:ahLst/>
            <a:cxnLst/>
            <a:rect l="l" t="t" r="r" b="b"/>
            <a:pathLst>
              <a:path w="532130" h="494029">
                <a:moveTo>
                  <a:pt x="0" y="0"/>
                </a:moveTo>
                <a:lnTo>
                  <a:pt x="284988" y="0"/>
                </a:lnTo>
                <a:lnTo>
                  <a:pt x="531876" y="246887"/>
                </a:lnTo>
                <a:lnTo>
                  <a:pt x="284988" y="493775"/>
                </a:lnTo>
                <a:lnTo>
                  <a:pt x="0" y="493775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416F9C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76422-41CC-4C0F-A188-F82E8EE8472B}" type="datetime4">
              <a:rPr lang="en-US" smtClean="0"/>
              <a:pPr/>
              <a:t>February 20, 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A404EC47-CA55-4B8B-967A-7409E1199E3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013199"/>
            <a:ext cx="9144000" cy="18288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18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 userDrawn="1"/>
        </p:nvSpPr>
        <p:spPr bwMode="auto">
          <a:xfrm>
            <a:off x="0" y="1013199"/>
            <a:ext cx="9144000" cy="18288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chemeClr val="bg1"/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2B52C4E5-9594-4E54-93F5-5D4EBBF470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4237D8-7DEF-4D72-831D-69ECD22AD8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782E16-99D3-D743-B442-BEC2B47D571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259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5"/>
            <a:ext cx="8439652" cy="1031875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43401" y="1460500"/>
            <a:ext cx="8440305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3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6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7B49-D039-FE4C-A413-C655E1463E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481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56934" y="301625"/>
            <a:ext cx="8439487" cy="667338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56934" y="1599260"/>
            <a:ext cx="8440305" cy="4462104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56934" y="1025408"/>
            <a:ext cx="8435473" cy="517408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 cap="none" baseline="0">
                <a:solidFill>
                  <a:schemeClr val="tx1"/>
                </a:solidFill>
              </a:defRPr>
            </a:lvl1pPr>
            <a:lvl2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918F1-013C-3B41-B438-3FC23AE652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70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3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71538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47975" y="6356350"/>
            <a:ext cx="5600700" cy="328613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>
            <a:lvl1pPr algn="r">
              <a:defRPr sz="1000" b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84213" y="6329363"/>
            <a:ext cx="2133600" cy="365125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>
            <a:lvl1pPr algn="l">
              <a:defRPr sz="1000" b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49B6AED4-DB67-480E-86B2-07A36A45E2EC}" type="datetime4">
              <a:rPr lang="en-US" smtClean="0"/>
              <a:pPr>
                <a:defRPr/>
              </a:pPr>
              <a:t>February 20, 2019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41" r:id="rId1"/>
    <p:sldLayoutId id="2147485342" r:id="rId2"/>
    <p:sldLayoutId id="2147485343" r:id="rId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cap="all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charset="0"/>
        <a:defRPr>
          <a:solidFill>
            <a:schemeClr val="tx1"/>
          </a:solidFill>
          <a:latin typeface="+mn-lt"/>
          <a:ea typeface="ＭＳ Ｐゴシック" charset="0"/>
        </a:defRPr>
      </a:lvl2pPr>
      <a:lvl3pPr marL="4763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</a:defRPr>
      </a:lvl3pPr>
      <a:lvl4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</a:defRPr>
      </a:lvl4pPr>
      <a:lvl5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243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D39DB6DF-96B7-424F-BE12-5C31B3149D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47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268" y="6260507"/>
            <a:ext cx="1793683" cy="4568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40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none">
          <a:solidFill>
            <a:schemeClr val="tx1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71538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49" r:id="rId1"/>
    <p:sldLayoutId id="2147485350" r:id="rId2"/>
    <p:sldLayoutId id="2147485351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cap="all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buFont typeface="Wingdings" charset="0"/>
        <a:defRPr>
          <a:solidFill>
            <a:schemeClr val="tx1"/>
          </a:solidFill>
          <a:latin typeface="+mn-lt"/>
          <a:ea typeface="ＭＳ Ｐゴシック" charset="0"/>
        </a:defRPr>
      </a:lvl2pPr>
      <a:lvl3pPr marL="4763"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1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FD782E16-99D3-D743-B442-BEC2B47D57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4DD75CEF-40B8-4E5A-B8DF-E75C7D2519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363" y="6350000"/>
            <a:ext cx="2296666" cy="3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44" r:id="rId1"/>
    <p:sldLayoutId id="2147485365" r:id="rId2"/>
    <p:sldLayoutId id="2147485366" r:id="rId3"/>
    <p:sldLayoutId id="2147485367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none">
          <a:solidFill>
            <a:schemeClr val="tx2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3076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373A0677-2B25-4449-8FB1-6B6C4176E0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80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268" y="6260507"/>
            <a:ext cx="1793683" cy="4568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A25AC83-C59A-4DD9-9E26-B7B6CAE4CD0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013199"/>
            <a:ext cx="9144000" cy="18288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45" r:id="rId1"/>
    <p:sldLayoutId id="2147485346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none">
          <a:solidFill>
            <a:schemeClr val="tx1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4099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C47B16D-214A-CF49-91E2-37E82A3491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268" y="6260507"/>
            <a:ext cx="1793683" cy="4568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D6F77E6-00A1-4918-BD0B-9D05AEBF8D1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013199"/>
            <a:ext cx="9144000" cy="18288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29" r:id="rId1"/>
    <p:sldLayoutId id="2147485330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none">
          <a:solidFill>
            <a:schemeClr val="tx1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5123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ED862C8C-481E-054E-BBCC-D3847038BB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268" y="6260507"/>
            <a:ext cx="1793683" cy="4568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99F1B94-8991-4A1F-BBDB-0AE1471174E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013199"/>
            <a:ext cx="9144000" cy="18288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31" r:id="rId1"/>
    <p:sldLayoutId id="2147485332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none">
          <a:solidFill>
            <a:schemeClr val="tx1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021F43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021F43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021F43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021F43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6147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AF2AD2C-E906-EF44-AB32-C251BB823D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268" y="6260507"/>
            <a:ext cx="1793683" cy="4568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DCBDCAF-41DF-4E9F-8FE3-A6017127E96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013199"/>
            <a:ext cx="9144000" cy="18288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33" r:id="rId1"/>
    <p:sldLayoutId id="2147485334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all">
          <a:solidFill>
            <a:srgbClr val="595959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7171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1D213A76-F575-D44F-8AEC-6C54F5327B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175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268" y="6260507"/>
            <a:ext cx="1793683" cy="4568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9525A87-EE64-4ADF-80F4-F185B2765B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013199"/>
            <a:ext cx="9144000" cy="18288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47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none">
          <a:solidFill>
            <a:schemeClr val="tx1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8195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A69E2D3D-7145-F342-B2E9-3AD97FBD09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199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268" y="6260507"/>
            <a:ext cx="1793683" cy="4568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35" r:id="rId1"/>
    <p:sldLayoutId id="2147485348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all">
          <a:solidFill>
            <a:srgbClr val="595959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9219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9014857C-0246-AE46-B527-C1CAA13C4E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268" y="6260507"/>
            <a:ext cx="1793683" cy="4568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36" r:id="rId1"/>
    <p:sldLayoutId id="2147485337" r:id="rId2"/>
    <p:sldLayoutId id="2147485338" r:id="rId3"/>
    <p:sldLayoutId id="2147485339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none">
          <a:solidFill>
            <a:schemeClr val="tx1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https://aw-therm.com.ua/images/uploaded/images/energypower/a559df0b87b88d586af123fd0b14e89b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aw-therm.com.ua/images/uploaded/images/energypower/5101118aa35a4991abf37f36eaedd0cd.jpg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s://aw-therm.com.ua/images/uploaded/images/energypower/.thumbs/13f21bd3ff36add00050120dc9288dce_500_0_0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hyperlink" Target="https://aw-therm.com.ua/images/uploaded/images/energypower/.thumbs/006462e99fdfe23dec3be90e741f14ac_500_0_0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aw-therm.com.ua/images/uploaded/images/energypower/8e06911db8c621859cc73c88673fbb3e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aw-therm.com.ua/images/uploaded/images/energypower/e4078808c79018d5551a25f8252f61fa.jpg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4.emf"/><Relationship Id="rId4" Type="http://schemas.openxmlformats.org/officeDocument/2006/relationships/oleObject" Target="file:///\\IFCMoscow2\IFC%20Divisional%20Shared%20Data\TA%20Office\Yakubov,%20Eduard\Russia%20REE\Products\HOA%20Training\HOA%20Training%20Support%20File.xls!Payback!%5bHOA%20Training%20Support%20File.xls%5dPayback%20Chart%20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4" Type="http://schemas.openxmlformats.org/officeDocument/2006/relationships/image" Target="../media/image8.gi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300502" y="2288299"/>
            <a:ext cx="7354399" cy="1524000"/>
          </a:xfrm>
        </p:spPr>
        <p:txBody>
          <a:bodyPr>
            <a:noAutofit/>
          </a:bodyPr>
          <a:lstStyle/>
          <a:p>
            <a:r>
              <a:rPr lang="ru-RU" sz="2400" dirty="0"/>
              <a:t>ПРОГРАММА технической поддержки</a:t>
            </a:r>
            <a:br>
              <a:rPr lang="ru-RU" sz="2400" dirty="0"/>
            </a:br>
            <a:r>
              <a:rPr lang="ru-RU" sz="2400" dirty="0"/>
              <a:t>со стороны IFC по стимулированию энергоэффективного капитального ремонта на территории Калининградской области</a:t>
            </a: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6E98F4-2C7A-44CB-913E-75091CDE23C7}"/>
              </a:ext>
            </a:extLst>
          </p:cNvPr>
          <p:cNvSpPr txBox="1"/>
          <p:nvPr/>
        </p:nvSpPr>
        <p:spPr>
          <a:xfrm>
            <a:off x="6429080" y="4569701"/>
            <a:ext cx="2584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0" dirty="0">
                <a:solidFill>
                  <a:schemeClr val="tx2"/>
                </a:solidFill>
                <a:latin typeface="+mn-lt"/>
              </a:rPr>
              <a:t>21-22 февраля 2019 года</a:t>
            </a:r>
          </a:p>
          <a:p>
            <a:pPr algn="r"/>
            <a:r>
              <a:rPr lang="ru-RU" b="0" dirty="0">
                <a:solidFill>
                  <a:schemeClr val="tx2"/>
                </a:solidFill>
                <a:latin typeface="+mn-lt"/>
              </a:rPr>
              <a:t>г.  Калининград</a:t>
            </a:r>
            <a:endParaRPr lang="en-US" b="0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195822" y="179205"/>
            <a:ext cx="88076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lvl="0" algn="just">
              <a:defRPr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Реализация энергоэффективного капитального ремонта в Калининградской области за счет минимального взноса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6900E7C-F4CE-451D-B3D7-40C5A76ED10B}"/>
              </a:ext>
            </a:extLst>
          </p:cNvPr>
          <p:cNvSpPr txBox="1">
            <a:spLocks/>
          </p:cNvSpPr>
          <p:nvPr/>
        </p:nvSpPr>
        <p:spPr>
          <a:xfrm>
            <a:off x="357188" y="6350000"/>
            <a:ext cx="552450" cy="3587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D0C53EF0-E817-4E49-A366-6572B14DF073}" type="slidenum">
              <a:rPr lang="en-US" sz="1100" b="0" smtClean="0">
                <a:latin typeface="+mn-lt"/>
              </a:rPr>
              <a:pPr>
                <a:defRPr/>
              </a:pPr>
              <a:t>10</a:t>
            </a:fld>
            <a:endParaRPr lang="en-US" sz="1100" b="0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F10270-2D88-4104-9DF0-9DDAD369016E}"/>
              </a:ext>
            </a:extLst>
          </p:cNvPr>
          <p:cNvSpPr txBox="1"/>
          <p:nvPr/>
        </p:nvSpPr>
        <p:spPr>
          <a:xfrm>
            <a:off x="354164" y="1551618"/>
            <a:ext cx="8493426" cy="3908762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 marL="800100" lvl="1" indent="-342900">
              <a:spcBef>
                <a:spcPts val="1200"/>
              </a:spcBef>
              <a:buClr>
                <a:srgbClr val="00B0F0"/>
              </a:buClr>
              <a:buFont typeface="+mj-lt"/>
              <a:buAutoNum type="arabicParenR" startAt="6"/>
            </a:pPr>
            <a:r>
              <a:rPr lang="ru-RU" sz="1800" b="0" dirty="0">
                <a:solidFill>
                  <a:schemeClr val="tx2"/>
                </a:solidFill>
                <a:latin typeface="+mn-lt"/>
              </a:rPr>
              <a:t>утепление фасада;</a:t>
            </a:r>
          </a:p>
          <a:p>
            <a:pPr marL="800100" lvl="1" indent="-342900">
              <a:spcBef>
                <a:spcPts val="1200"/>
              </a:spcBef>
              <a:buClr>
                <a:srgbClr val="00B0F0"/>
              </a:buClr>
              <a:buFont typeface="+mj-lt"/>
              <a:buAutoNum type="arabicParenR" startAt="6"/>
            </a:pPr>
            <a:r>
              <a:rPr lang="ru-RU" sz="1800" b="0" dirty="0">
                <a:solidFill>
                  <a:schemeClr val="tx2"/>
                </a:solidFill>
                <a:latin typeface="+mn-lt"/>
              </a:rPr>
              <a:t>переустройство невентилируемой крыши на вентилируемую крышу;</a:t>
            </a:r>
          </a:p>
          <a:p>
            <a:pPr marL="800100" lvl="1" indent="-342900">
              <a:spcBef>
                <a:spcPts val="1200"/>
              </a:spcBef>
              <a:buClr>
                <a:srgbClr val="00B0F0"/>
              </a:buClr>
              <a:buFont typeface="+mj-lt"/>
              <a:buAutoNum type="arabicParenR" startAt="6"/>
            </a:pPr>
            <a:r>
              <a:rPr lang="ru-RU" sz="1800" b="0" dirty="0">
                <a:solidFill>
                  <a:schemeClr val="tx2"/>
                </a:solidFill>
                <a:latin typeface="+mn-lt"/>
              </a:rPr>
              <a:t>устройство выходов на кровлю;</a:t>
            </a:r>
          </a:p>
          <a:p>
            <a:pPr marL="800100" lvl="1" indent="-342900">
              <a:spcBef>
                <a:spcPts val="1200"/>
              </a:spcBef>
              <a:buClr>
                <a:srgbClr val="00B0F0"/>
              </a:buClr>
              <a:buFont typeface="+mj-lt"/>
              <a:buAutoNum type="arabicParenR" startAt="6"/>
            </a:pPr>
            <a:r>
              <a:rPr lang="ru-RU" sz="1800" b="0" dirty="0">
                <a:solidFill>
                  <a:schemeClr val="tx2"/>
                </a:solidFill>
                <a:latin typeface="+mn-lt"/>
              </a:rPr>
              <a:t>установка коллективных (</a:t>
            </a:r>
            <a:r>
              <a:rPr lang="ru-RU" sz="1800" b="0" dirty="0" err="1">
                <a:solidFill>
                  <a:schemeClr val="tx2"/>
                </a:solidFill>
                <a:latin typeface="+mn-lt"/>
              </a:rPr>
              <a:t>общедомовых</a:t>
            </a:r>
            <a:r>
              <a:rPr lang="ru-RU" sz="1800" b="0" dirty="0">
                <a:solidFill>
                  <a:schemeClr val="tx2"/>
                </a:solidFill>
                <a:latin typeface="+mn-lt"/>
              </a:rPr>
              <a:t>) приборов учета потребления ресурсов, необходимых для предоставления коммунальных услуг, и узлов управления и регулирования потребления этих ресурсов (тепловой энергии, горячей и холодной воды, электрической энергии, газа);</a:t>
            </a:r>
          </a:p>
          <a:p>
            <a:pPr marL="800100" lvl="1" indent="-342900">
              <a:spcBef>
                <a:spcPts val="1200"/>
              </a:spcBef>
              <a:buClr>
                <a:srgbClr val="00B0F0"/>
              </a:buClr>
              <a:buFont typeface="+mj-lt"/>
              <a:buAutoNum type="arabicParenR" startAt="6"/>
            </a:pPr>
            <a:r>
              <a:rPr lang="ru-RU" sz="1800" b="0" dirty="0">
                <a:solidFill>
                  <a:schemeClr val="tx2"/>
                </a:solidFill>
                <a:latin typeface="+mn-lt"/>
              </a:rPr>
              <a:t> разработка проектной документации;</a:t>
            </a:r>
          </a:p>
          <a:p>
            <a:pPr marL="800100" lvl="1" indent="-342900">
              <a:spcBef>
                <a:spcPts val="1200"/>
              </a:spcBef>
              <a:buClr>
                <a:srgbClr val="00B0F0"/>
              </a:buClr>
              <a:buFont typeface="+mj-lt"/>
              <a:buAutoNum type="arabicParenR" startAt="6"/>
            </a:pPr>
            <a:r>
              <a:rPr lang="ru-RU" sz="1800" b="0" dirty="0">
                <a:solidFill>
                  <a:schemeClr val="tx2"/>
                </a:solidFill>
                <a:latin typeface="+mn-lt"/>
              </a:rPr>
              <a:t> строительный контроль при проведении капитального ремонта общего имущества в многоквартирном доме и др.</a:t>
            </a:r>
          </a:p>
        </p:txBody>
      </p:sp>
    </p:spTree>
    <p:extLst>
      <p:ext uri="{BB962C8B-B14F-4D97-AF65-F5344CB8AC3E}">
        <p14:creationId xmlns:p14="http://schemas.microsoft.com/office/powerpoint/2010/main" val="2874891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A96270-CAFE-4935-A418-444B9F85AC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782E16-99D3-D743-B442-BEC2B47D571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C0EB6FA-3D32-45C8-BC8F-69635960FA43}"/>
              </a:ext>
            </a:extLst>
          </p:cNvPr>
          <p:cNvSpPr txBox="1">
            <a:spLocks/>
          </p:cNvSpPr>
          <p:nvPr/>
        </p:nvSpPr>
        <p:spPr bwMode="auto">
          <a:xfrm>
            <a:off x="195822" y="333093"/>
            <a:ext cx="88076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lvl="0" algn="just">
              <a:defRPr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Рекомендации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 выбору энергоэффективных мероприятий*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21803E-1BF2-45AC-9D2E-DE73163036B0}"/>
              </a:ext>
            </a:extLst>
          </p:cNvPr>
          <p:cNvSpPr txBox="1"/>
          <p:nvPr/>
        </p:nvSpPr>
        <p:spPr>
          <a:xfrm>
            <a:off x="231424" y="1177039"/>
            <a:ext cx="8493426" cy="4078039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 marL="342900" indent="-342900" algn="just">
              <a:spcBef>
                <a:spcPts val="1200"/>
              </a:spcBef>
              <a:buClr>
                <a:srgbClr val="00B0F0"/>
              </a:buClr>
              <a:buFont typeface="+mj-lt"/>
              <a:buAutoNum type="arabicParenR"/>
            </a:pPr>
            <a:r>
              <a:rPr lang="ru-RU" sz="1800" b="0" dirty="0">
                <a:solidFill>
                  <a:schemeClr val="tx2"/>
                </a:solidFill>
                <a:latin typeface="+mn-lt"/>
              </a:rPr>
              <a:t>При проведении капитального ремонта МКД обязательными и первоочередными являются мероприятия по установке узлов управления и регулирования потребления ресурсов (тепловой энергии), а также мероприятия по повышению надежности энергоснабжения зданий:</a:t>
            </a:r>
          </a:p>
          <a:p>
            <a:pPr marL="800100" lvl="1" indent="-342900" algn="just">
              <a:spcBef>
                <a:spcPts val="600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2"/>
                </a:solidFill>
                <a:latin typeface="+mn-lt"/>
              </a:rPr>
              <a:t>замена элеваторных узлов на автоматизированные индивидуальные тепловые пункты (АИТП) или автоматизированные узлы управления системой отопления (АУУ СО);</a:t>
            </a:r>
          </a:p>
          <a:p>
            <a:pPr marL="800100" lvl="1" indent="-342900" algn="just">
              <a:spcBef>
                <a:spcPts val="600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2"/>
                </a:solidFill>
                <a:latin typeface="+mn-lt"/>
              </a:rPr>
              <a:t>ремонт (замена) трубопроводов и запорно-регулирующей арматуры системы отопления в подвале и по стоякам;</a:t>
            </a:r>
          </a:p>
          <a:p>
            <a:pPr marL="800100" lvl="1" indent="-342900" algn="just">
              <a:spcBef>
                <a:spcPts val="600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2"/>
                </a:solidFill>
                <a:latin typeface="+mn-lt"/>
              </a:rPr>
              <a:t>ремонт (замена) трубопроводов и запорно-регулирующей арматуры системы горячего водоснабжения в подвале и по стоякам.</a:t>
            </a:r>
          </a:p>
          <a:p>
            <a:pPr marL="342900" indent="-342900" algn="just">
              <a:spcBef>
                <a:spcPts val="1200"/>
              </a:spcBef>
              <a:buClr>
                <a:srgbClr val="00B0F0"/>
              </a:buClr>
              <a:buFont typeface="+mj-lt"/>
              <a:buAutoNum type="arabicParenR"/>
            </a:pPr>
            <a:r>
              <a:rPr lang="ru-RU" sz="1800" b="0" dirty="0">
                <a:solidFill>
                  <a:schemeClr val="tx2"/>
                </a:solidFill>
                <a:latin typeface="+mn-lt"/>
              </a:rPr>
              <a:t>Целесообразно формировать все вышеперечисленные мероприятий в один пакет.</a:t>
            </a:r>
            <a:endParaRPr lang="ru-RU" sz="1800" b="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E94BD65-28DE-4D2A-BD02-81836637900E}"/>
              </a:ext>
            </a:extLst>
          </p:cNvPr>
          <p:cNvCxnSpPr/>
          <p:nvPr/>
        </p:nvCxnSpPr>
        <p:spPr bwMode="auto">
          <a:xfrm>
            <a:off x="0" y="5238256"/>
            <a:ext cx="9144000" cy="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1A8F6A3-7020-4E30-9F00-AC1870221124}"/>
              </a:ext>
            </a:extLst>
          </p:cNvPr>
          <p:cNvSpPr/>
          <p:nvPr/>
        </p:nvSpPr>
        <p:spPr>
          <a:xfrm>
            <a:off x="0" y="5260839"/>
            <a:ext cx="895627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0" dirty="0">
                <a:solidFill>
                  <a:schemeClr val="tx2"/>
                </a:solidFill>
                <a:latin typeface="+mn-lt"/>
              </a:rPr>
              <a:t>*Приложение 3 к Методике по подготовке заявок на предоставление финансовой поддержки за счет средств государственной корпорации Фонда содействия реформированию жилищно-коммунального хозяйства на проведение капитального ремонта общего имущества в многоквартирных домах и приложений к ним, утвержденной решением правления Фонда от 13 февраля 2019 года, протокол №892 http://fondgkh.ru/finances/metodicheskie-materialyi-i-rekomendatsii/metodika-po-podgotovke-zayavok-na-predostavlenie-finansovoy-podderzhki-za-schet-sredstv-gosudarstvennoy-korporatsii-fonda-sodeystviya-reformirovaniyu-zhilishhno-kommunalnogo-hozyaystva-na-proveden-2/</a:t>
            </a:r>
            <a:endParaRPr lang="en-US" sz="1100" b="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9200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A96270-CAFE-4935-A418-444B9F85AC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782E16-99D3-D743-B442-BEC2B47D571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C0EB6FA-3D32-45C8-BC8F-69635960FA43}"/>
              </a:ext>
            </a:extLst>
          </p:cNvPr>
          <p:cNvSpPr txBox="1">
            <a:spLocks/>
          </p:cNvSpPr>
          <p:nvPr/>
        </p:nvSpPr>
        <p:spPr bwMode="auto">
          <a:xfrm>
            <a:off x="195822" y="179205"/>
            <a:ext cx="88076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lvl="0" algn="just">
              <a:defRPr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Рекомендации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 выбору энергоэффективных мероприятий (продолжение)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21803E-1BF2-45AC-9D2E-DE73163036B0}"/>
              </a:ext>
            </a:extLst>
          </p:cNvPr>
          <p:cNvSpPr txBox="1"/>
          <p:nvPr/>
        </p:nvSpPr>
        <p:spPr>
          <a:xfrm>
            <a:off x="325287" y="1971941"/>
            <a:ext cx="8493426" cy="3293209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 marL="342900" indent="-342900" algn="just">
              <a:spcBef>
                <a:spcPts val="1200"/>
              </a:spcBef>
              <a:buClr>
                <a:srgbClr val="00B0F0"/>
              </a:buClr>
              <a:buFont typeface="+mj-lt"/>
              <a:buAutoNum type="arabicParenR" startAt="3"/>
            </a:pPr>
            <a:r>
              <a:rPr lang="ru-RU" sz="1800" b="0" dirty="0">
                <a:solidFill>
                  <a:schemeClr val="tx2"/>
                </a:solidFill>
                <a:latin typeface="+mn-lt"/>
              </a:rPr>
              <a:t>После или совместно с мероприятиями по установке узлов управления и регулирования потребления ресурсов (внедрение АУУ СО или АИТП) целесообразно реализовывать повышение тепловой защиты ограждающих конструкций (утепление наружных стен, верхних покрытий и чердачных перекрытий, а также установка энергоэффективных окон в МОП).</a:t>
            </a:r>
          </a:p>
          <a:p>
            <a:pPr marL="342900" indent="-342900" algn="just">
              <a:spcBef>
                <a:spcPts val="1200"/>
              </a:spcBef>
              <a:buClr>
                <a:srgbClr val="00B0F0"/>
              </a:buClr>
              <a:buFont typeface="+mj-lt"/>
              <a:buAutoNum type="arabicParenR" startAt="3"/>
            </a:pPr>
            <a:r>
              <a:rPr lang="ru-RU" sz="1800" b="0" dirty="0">
                <a:solidFill>
                  <a:schemeClr val="tx2"/>
                </a:solidFill>
                <a:latin typeface="+mn-lt"/>
              </a:rPr>
              <a:t>Необходимым условием достижения максимальной экономии тепловой энергии после реализации вышеперечисленных мероприятий является правильная настройка контроллеров АУУ СО или АИТП при автоматическом регулировании подачи тепловой энергии в системы отопления МКД после капитального ремонта.</a:t>
            </a:r>
          </a:p>
        </p:txBody>
      </p:sp>
    </p:spTree>
    <p:extLst>
      <p:ext uri="{BB962C8B-B14F-4D97-AF65-F5344CB8AC3E}">
        <p14:creationId xmlns:p14="http://schemas.microsoft.com/office/powerpoint/2010/main" val="1650860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8118D2-0F8D-4602-A0D7-B1F86CBE2ABE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9758" y="1254540"/>
            <a:ext cx="8178200" cy="9417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600" b="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«Перетоп» - принудительная поставка избыточного количества тепловой энергии  в систему отопления МКД. Характерным признаком переотапливания является повышение температуры внутреннего воздуха в помещениях МКД. </a:t>
            </a:r>
            <a:endParaRPr lang="ru-RU" sz="1400" b="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9758" y="-31788"/>
            <a:ext cx="8417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Обязательное мероприятие для экономии тепловой энергии в МКД – установка узлов управления и регулирования потреблением тепловой энергии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CB618E5-6D68-44EF-8BC6-F932F0C53710}"/>
              </a:ext>
            </a:extLst>
          </p:cNvPr>
          <p:cNvGrpSpPr/>
          <p:nvPr/>
        </p:nvGrpSpPr>
        <p:grpSpPr>
          <a:xfrm>
            <a:off x="357188" y="2196336"/>
            <a:ext cx="8476320" cy="2490137"/>
            <a:chOff x="170723" y="2492894"/>
            <a:chExt cx="8476320" cy="2676152"/>
          </a:xfrm>
        </p:grpSpPr>
        <p:sp>
          <p:nvSpPr>
            <p:cNvPr id="8" name="TextBox 7"/>
            <p:cNvSpPr txBox="1"/>
            <p:nvPr/>
          </p:nvSpPr>
          <p:spPr>
            <a:xfrm>
              <a:off x="253415" y="2492894"/>
              <a:ext cx="3657600" cy="1256918"/>
            </a:xfrm>
            <a:prstGeom prst="rect">
              <a:avLst/>
            </a:prstGeom>
            <a:noFill/>
            <a:ln>
              <a:solidFill>
                <a:srgbClr val="00B0F0"/>
              </a:solidFill>
              <a:prstDash val="dash"/>
            </a:ln>
            <a:effectLst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400" b="0" dirty="0">
                  <a:latin typeface="Arial" panose="020B0604020202020204" pitchFamily="34" charset="0"/>
                  <a:cs typeface="Arial" panose="020B0604020202020204" pitchFamily="34" charset="0"/>
                </a:rPr>
                <a:t>Пример завышения температуры внутреннего воздуха в двух помещениях </a:t>
              </a:r>
              <a:r>
                <a:rPr lang="ru-RU" sz="1400" b="0" dirty="0" err="1">
                  <a:latin typeface="Arial" panose="020B0604020202020204" pitchFamily="34" charset="0"/>
                  <a:cs typeface="Arial" panose="020B0604020202020204" pitchFamily="34" charset="0"/>
                </a:rPr>
                <a:t>переотапливаемого</a:t>
              </a:r>
              <a:r>
                <a:rPr lang="ru-RU" sz="1400" b="0" dirty="0">
                  <a:latin typeface="Arial" panose="020B0604020202020204" pitchFamily="34" charset="0"/>
                  <a:cs typeface="Arial" panose="020B0604020202020204" pitchFamily="34" charset="0"/>
                </a:rPr>
                <a:t> МКД (данные  энергетического обследования ЦЭНЭФ в городах Ростов-на-Дону  и Шахты).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FBBAA3C-DCE3-4EB9-B36C-4FA7B1254BF2}"/>
                </a:ext>
              </a:extLst>
            </p:cNvPr>
            <p:cNvGrpSpPr/>
            <p:nvPr/>
          </p:nvGrpSpPr>
          <p:grpSpPr>
            <a:xfrm>
              <a:off x="170723" y="2492894"/>
              <a:ext cx="8476320" cy="2676152"/>
              <a:chOff x="221464" y="1270381"/>
              <a:chExt cx="8476320" cy="2676152"/>
            </a:xfrm>
          </p:grpSpPr>
          <p:pic>
            <p:nvPicPr>
              <p:cNvPr id="3" name="Рисунок 2"/>
              <p:cNvPicPr/>
              <p:nvPr/>
            </p:nvPicPr>
            <p:blipFill rotWithShape="1">
              <a:blip r:embed="rId4" cstate="print"/>
              <a:srcRect l="1843" t="1885" r="2035" b="22618"/>
              <a:stretch/>
            </p:blipFill>
            <p:spPr bwMode="auto">
              <a:xfrm>
                <a:off x="4115952" y="1270381"/>
                <a:ext cx="4581832" cy="2667092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9" name="Рисунок 8"/>
              <p:cNvPicPr/>
              <p:nvPr/>
            </p:nvPicPr>
            <p:blipFill rotWithShape="1">
              <a:blip r:embed="rId5" cstate="print"/>
              <a:srcRect l="12576" t="5587" r="11754" b="74691"/>
              <a:stretch/>
            </p:blipFill>
            <p:spPr bwMode="auto">
              <a:xfrm>
                <a:off x="304156" y="2628156"/>
                <a:ext cx="3657600" cy="1318377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</p:spPr>
          </p:pic>
          <p:cxnSp>
            <p:nvCxnSpPr>
              <p:cNvPr id="16" name="Прямая со стрелкой 15"/>
              <p:cNvCxnSpPr>
                <a:cxnSpLocks/>
              </p:cNvCxnSpPr>
              <p:nvPr/>
            </p:nvCxnSpPr>
            <p:spPr>
              <a:xfrm>
                <a:off x="886616" y="2840782"/>
                <a:ext cx="0" cy="911921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 стрелкой 17"/>
              <p:cNvCxnSpPr>
                <a:cxnSpLocks/>
                <a:stCxn id="22" idx="1"/>
              </p:cNvCxnSpPr>
              <p:nvPr/>
            </p:nvCxnSpPr>
            <p:spPr>
              <a:xfrm flipH="1">
                <a:off x="982549" y="3617656"/>
                <a:ext cx="569294" cy="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 стрелкой 19"/>
              <p:cNvCxnSpPr>
                <a:cxnSpLocks/>
                <a:stCxn id="22" idx="3"/>
              </p:cNvCxnSpPr>
              <p:nvPr/>
            </p:nvCxnSpPr>
            <p:spPr>
              <a:xfrm flipV="1">
                <a:off x="2556670" y="2756927"/>
                <a:ext cx="1959541" cy="860728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 стрелкой 14"/>
              <p:cNvCxnSpPr>
                <a:cxnSpLocks/>
              </p:cNvCxnSpPr>
              <p:nvPr/>
            </p:nvCxnSpPr>
            <p:spPr>
              <a:xfrm>
                <a:off x="1318406" y="3248647"/>
                <a:ext cx="0" cy="504056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1551843" y="3448378"/>
                <a:ext cx="1004827" cy="33855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перетоп</a:t>
                </a:r>
                <a:endParaRPr lang="ru-RU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 rot="16200000">
                <a:off x="136625" y="3225039"/>
                <a:ext cx="477455" cy="30777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ru-RU" sz="1400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</a:t>
                </a:r>
                <a:r>
                  <a:rPr lang="ru-RU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A1A2616-8B9B-4192-9273-18E46BFCD513}"/>
              </a:ext>
            </a:extLst>
          </p:cNvPr>
          <p:cNvSpPr txBox="1"/>
          <p:nvPr/>
        </p:nvSpPr>
        <p:spPr>
          <a:xfrm>
            <a:off x="328397" y="4686473"/>
            <a:ext cx="8764797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just"/>
            <a:r>
              <a:rPr lang="ru-RU" sz="1400" b="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В результате «перетопа» жильцам приходится распахивать окна в холодную погоду для того чтобы избавиться от избыточного количества тепловой энергии («отопление улицы»). Повышенная температура внутреннего воздуха в квартирах приводит к ухудшению самочувствия, в особенности у пожилых людей. </a:t>
            </a:r>
          </a:p>
        </p:txBody>
      </p:sp>
      <p:sp>
        <p:nvSpPr>
          <p:cNvPr id="19" name="Прямоугольник 5">
            <a:extLst>
              <a:ext uri="{FF2B5EF4-FFF2-40B4-BE49-F238E27FC236}">
                <a16:creationId xmlns:a16="http://schemas.microsoft.com/office/drawing/2014/main" id="{03E59B2F-E32E-4DC3-B31A-8FEBD67F3E16}"/>
              </a:ext>
            </a:extLst>
          </p:cNvPr>
          <p:cNvSpPr/>
          <p:nvPr/>
        </p:nvSpPr>
        <p:spPr>
          <a:xfrm>
            <a:off x="328396" y="5543129"/>
            <a:ext cx="8764797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1400" b="0" dirty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Установка узлов управления и регулирования позволяет достичь значительной экономии затрат на тепловую энергию в случае </a:t>
            </a:r>
            <a:r>
              <a:rPr lang="ru-RU" sz="1400" b="0" dirty="0" err="1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переотапливания</a:t>
            </a:r>
            <a:r>
              <a:rPr lang="ru-RU" sz="1400" b="0" dirty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здания. При этом, установка узлов управления и регулирования также необходима для реализации экономии тепловой энергии  от реализации других мероприятий </a:t>
            </a:r>
            <a:endParaRPr lang="ru-RU" sz="1400" b="0" dirty="0">
              <a:solidFill>
                <a:schemeClr val="tx2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7816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8118D2-0F8D-4602-A0D7-B1F86CBE2ABE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9718" y="1133447"/>
            <a:ext cx="8569325" cy="122495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600" b="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 перегреве горячей воды ее температура в водоразборных приборах выходит за верхний предел допустимого диапазона (60-75</a:t>
            </a:r>
            <a:r>
              <a:rPr lang="ru-RU" sz="1600" b="0" baseline="300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</a:t>
            </a:r>
            <a:r>
              <a:rPr lang="ru-RU" sz="1600" b="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С). </a:t>
            </a:r>
            <a:r>
              <a:rPr lang="ru-RU" b="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Установка узлов управления потребления тепловой энергии на горячее водоснабжение (ГВС) устраняет перегрев горячей воды в МКД.</a:t>
            </a:r>
            <a:endParaRPr lang="ru-RU" sz="1600" b="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82081" y="2425321"/>
            <a:ext cx="5486400" cy="2038937"/>
            <a:chOff x="868876" y="2291918"/>
            <a:chExt cx="5486400" cy="1803614"/>
          </a:xfrm>
          <a:effectLst/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4" cstate="print"/>
            <a:srcRect b="38304"/>
            <a:stretch/>
          </p:blipFill>
          <p:spPr>
            <a:xfrm>
              <a:off x="868876" y="2291918"/>
              <a:ext cx="5486400" cy="180361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 rot="16200000">
              <a:off x="317156" y="2965378"/>
              <a:ext cx="1355407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7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Температура горячей воды, С</a:t>
              </a:r>
              <a:endParaRPr lang="ru-RU" sz="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2" descr="http://ctv7.ru/sites/default/files/kipyatok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470" y="3970368"/>
            <a:ext cx="3142523" cy="209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89718" y="4758156"/>
            <a:ext cx="5394994" cy="122495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отдельных случаях температура может достигать 100</a:t>
            </a:r>
            <a:r>
              <a:rPr lang="ru-RU" sz="1600" baseline="300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С. Это приводит не только к нерациональному расходу тепловой энергии, но и к ожогам потребителей.</a:t>
            </a:r>
            <a:endParaRPr lang="ru-RU" sz="1400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88" y="32121"/>
            <a:ext cx="8569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Обязательное мероприятие для экономии тепловой энергии в МКД – установка узлов управления и регулирования потреблением тепловой энергии (продолжение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89257" y="3117624"/>
            <a:ext cx="955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перегрев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699792" y="3033395"/>
            <a:ext cx="0" cy="464573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699792" y="3486786"/>
            <a:ext cx="0" cy="399523"/>
          </a:xfrm>
          <a:prstGeom prst="straightConnector1">
            <a:avLst/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21072" y="3497968"/>
            <a:ext cx="1008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84892" y="3970368"/>
            <a:ext cx="3880778" cy="73866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перегрева горячей воды в МКД </a:t>
            </a:r>
            <a:r>
              <a:rPr lang="ru-RU" sz="14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(данные энергетического обследования ЦЭНЭФ в городах Ростов-на-Дону и Шахты)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4386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8118D2-0F8D-4602-A0D7-B1F86CBE2ABE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6775" y="1288244"/>
            <a:ext cx="8470449" cy="440120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0" lvl="3">
              <a:spcAft>
                <a:spcPts val="600"/>
              </a:spcAft>
            </a:pPr>
            <a:r>
              <a:rPr lang="ru-RU" sz="1800" dirty="0">
                <a:latin typeface="+mn-lt"/>
                <a:cs typeface="Arial" panose="020B0604020202020204" pitchFamily="34" charset="0"/>
              </a:rPr>
              <a:t>Пункт 2.1.4.4. Установка, замена и (или) ремонт узлов управления и регулирования.</a:t>
            </a:r>
          </a:p>
          <a:p>
            <a:pPr marL="355600">
              <a:spcAft>
                <a:spcPts val="600"/>
              </a:spcAft>
            </a:pPr>
            <a:r>
              <a:rPr lang="ru-RU" sz="1800" b="0" dirty="0">
                <a:latin typeface="+mn-lt"/>
                <a:cs typeface="Arial" panose="020B0604020202020204" pitchFamily="34" charset="0"/>
              </a:rPr>
              <a:t>«При ремонте системы отопления рекомендуется выполнять замену и (или) ремонт узлов ввода систем отопления с установкой регуляторов перепада давления и смесительного узла с установкой технических устройств (узлов управления горячей и холодной воды) для дистанционного управления потоками с помощью электроприводов при возникновении аварийной ситуации в системах теплоснабжения.</a:t>
            </a:r>
          </a:p>
          <a:p>
            <a:pPr marL="355600">
              <a:spcAft>
                <a:spcPts val="600"/>
              </a:spcAft>
            </a:pPr>
            <a:r>
              <a:rPr lang="ru-RU" sz="1800" b="0" dirty="0">
                <a:latin typeface="+mn-lt"/>
                <a:cs typeface="Arial" panose="020B0604020202020204" pitchFamily="34" charset="0"/>
              </a:rPr>
              <a:t>При выполнении работ допускается установка, ремонт или замена в комплексе оборудования индивидуальных тепловых пунктов (ИТП) и, при наличии, </a:t>
            </a:r>
            <a:r>
              <a:rPr lang="ru-RU" sz="1800" b="0" dirty="0" err="1">
                <a:latin typeface="+mn-lt"/>
                <a:cs typeface="Arial" panose="020B0604020202020204" pitchFamily="34" charset="0"/>
              </a:rPr>
              <a:t>повысительных</a:t>
            </a:r>
            <a:r>
              <a:rPr lang="ru-RU" sz="1800" b="0" dirty="0">
                <a:latin typeface="+mn-lt"/>
                <a:cs typeface="Arial" panose="020B0604020202020204" pitchFamily="34" charset="0"/>
              </a:rPr>
              <a:t> насосных установок, замена насосов и теплообменников и установка систем автоматического регулирования давления и температуры в трубопроводах, а также установка ИТП в многоквартирных домах, где они отсутствуют (</a:t>
            </a:r>
            <a:r>
              <a:rPr lang="ru-RU" sz="1800" b="0" dirty="0">
                <a:solidFill>
                  <a:schemeClr val="accent5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в том числе вместо существующих элеваторных узлов</a:t>
            </a:r>
            <a:r>
              <a:rPr lang="ru-RU" sz="1800" b="0" dirty="0">
                <a:latin typeface="+mn-lt"/>
                <a:cs typeface="Arial" panose="020B0604020202020204" pitchFamily="34" charset="0"/>
              </a:rPr>
              <a:t>)».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7455" y="115030"/>
            <a:ext cx="7855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latin typeface="+mn-lt"/>
              </a:rPr>
              <a:t>Методические рекомендации Минстроя России по формированию состава работ по капремонту общего имущества в МКД, финансируемых за счет средств фондов капитального ремонта*</a:t>
            </a:r>
            <a:r>
              <a:rPr lang="ru-RU" sz="1800" dirty="0">
                <a:latin typeface="+mn-lt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E07796-2D47-4C3C-801F-A0FCC200AF7E}"/>
              </a:ext>
            </a:extLst>
          </p:cNvPr>
          <p:cNvSpPr txBox="1"/>
          <p:nvPr/>
        </p:nvSpPr>
        <p:spPr>
          <a:xfrm>
            <a:off x="552865" y="5835058"/>
            <a:ext cx="7573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ru-RU" sz="1800" dirty="0">
                <a:latin typeface="+mn-lt"/>
              </a:rPr>
              <a:t> </a:t>
            </a:r>
            <a:r>
              <a:rPr lang="ru-RU" sz="1400" b="0" dirty="0">
                <a:latin typeface="+mn-lt"/>
              </a:rPr>
              <a:t>* Приложение к Приказу Министерства строительства и жилищно-коммунального хозяйства РФ (на подписании)</a:t>
            </a:r>
            <a:endParaRPr lang="ru-RU" sz="1400" b="0" dirty="0"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7154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57188" y="244529"/>
            <a:ext cx="8262277" cy="75670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Функции тепловых пунктов и узлов управления тепловой энергией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E2A5CE-43F2-44EC-84FA-201FFEFBEBD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0C53EF0-E817-4E49-A366-6572B14DF07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cxnSp>
        <p:nvCxnSpPr>
          <p:cNvPr id="9" name="Прямая со стрелкой 8"/>
          <p:cNvCxnSpPr/>
          <p:nvPr/>
        </p:nvCxnSpPr>
        <p:spPr bwMode="auto">
          <a:xfrm flipH="1" flipV="1">
            <a:off x="5248275" y="1914525"/>
            <a:ext cx="514350" cy="10287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Прямоугольник 12"/>
          <p:cNvSpPr/>
          <p:nvPr/>
        </p:nvSpPr>
        <p:spPr>
          <a:xfrm>
            <a:off x="720928" y="1335103"/>
            <a:ext cx="7953375" cy="527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u="sng" dirty="0">
                <a:latin typeface="+mn-lt"/>
              </a:rPr>
              <a:t>СП 41-101-95 «Проектирование тепловых пунктов»</a:t>
            </a:r>
          </a:p>
          <a:p>
            <a:endParaRPr lang="ru-RU" sz="800" b="0" dirty="0"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ru-RU" b="0" dirty="0">
                <a:latin typeface="+mn-lt"/>
              </a:rPr>
              <a:t>В тепловых пунктах предусматривается размещение оборудования, арматуры, приборов контроля, управления и автоматизации, посредством которых осуществляется:</a:t>
            </a:r>
          </a:p>
          <a:p>
            <a:pPr marL="447675" lvl="0" indent="-180975">
              <a:buFont typeface="Arial" pitchFamily="34" charset="0"/>
              <a:buChar char="•"/>
            </a:pPr>
            <a:r>
              <a:rPr lang="ru-RU" b="0" dirty="0">
                <a:latin typeface="+mn-lt"/>
              </a:rPr>
              <a:t>преобразование вида теплоносителя или его параметров;</a:t>
            </a:r>
          </a:p>
          <a:p>
            <a:pPr marL="447675" lvl="0" indent="-180975">
              <a:buFont typeface="Arial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+mn-lt"/>
              </a:rPr>
              <a:t>контроль параметров теплоносителя;</a:t>
            </a:r>
          </a:p>
          <a:p>
            <a:pPr marL="447675" lvl="0" indent="-180975">
              <a:buFont typeface="Arial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+mn-lt"/>
              </a:rPr>
              <a:t>регулирование расхода теплоносителя и распределение его по системам потребления теплоты;</a:t>
            </a:r>
          </a:p>
          <a:p>
            <a:pPr marL="447675" lvl="0" indent="-180975">
              <a:buFont typeface="Arial" pitchFamily="34" charset="0"/>
              <a:buChar char="•"/>
            </a:pPr>
            <a:r>
              <a:rPr lang="ru-RU" b="0" dirty="0">
                <a:latin typeface="+mn-lt"/>
              </a:rPr>
              <a:t>отключение систем потребления теплоты;</a:t>
            </a:r>
          </a:p>
          <a:p>
            <a:pPr marL="447675" lvl="0" indent="-180975">
              <a:buFont typeface="Arial" pitchFamily="34" charset="0"/>
              <a:buChar char="•"/>
            </a:pPr>
            <a:r>
              <a:rPr lang="ru-RU" b="0" dirty="0">
                <a:latin typeface="+mn-lt"/>
              </a:rPr>
              <a:t>защита местных систем от аварийного повышения параметров теплоносителя;</a:t>
            </a:r>
          </a:p>
          <a:p>
            <a:pPr marL="447675" lvl="0" indent="-180975">
              <a:buFont typeface="Arial" pitchFamily="34" charset="0"/>
              <a:buChar char="•"/>
            </a:pPr>
            <a:r>
              <a:rPr lang="ru-RU" b="0" dirty="0">
                <a:latin typeface="+mn-lt"/>
              </a:rPr>
              <a:t>заполнение и подпитка систем потребления тепла;</a:t>
            </a:r>
          </a:p>
          <a:p>
            <a:pPr marL="447675" lvl="0" indent="-180975">
              <a:buFont typeface="Arial" pitchFamily="34" charset="0"/>
              <a:buChar char="•"/>
            </a:pPr>
            <a:r>
              <a:rPr lang="ru-RU" b="0" dirty="0">
                <a:latin typeface="+mn-lt"/>
              </a:rPr>
              <a:t>учет тепловых потоков и расходов теплоносителя;</a:t>
            </a:r>
          </a:p>
          <a:p>
            <a:pPr marL="447675" lvl="0" indent="-180975">
              <a:buFont typeface="Arial" pitchFamily="34" charset="0"/>
              <a:buChar char="•"/>
            </a:pPr>
            <a:r>
              <a:rPr lang="ru-RU" b="0" dirty="0">
                <a:latin typeface="+mn-lt"/>
              </a:rPr>
              <a:t>аккумулирование теплоты;</a:t>
            </a:r>
          </a:p>
          <a:p>
            <a:pPr marL="447675" lvl="0" indent="-180975">
              <a:buFont typeface="Arial" pitchFamily="34" charset="0"/>
              <a:buChar char="•"/>
            </a:pPr>
            <a:r>
              <a:rPr lang="ru-RU" b="0" dirty="0">
                <a:latin typeface="+mn-lt"/>
              </a:rPr>
              <a:t>водоподготовка для систем горячего водоснабжения.</a:t>
            </a:r>
          </a:p>
          <a:p>
            <a:endParaRPr lang="ru-RU" sz="800" b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ru-RU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Для упомянутой выше совокупности оборудования, арматуры, управления и автоматизации в нормативно-технической документации используется название «автоматизированный узел управления тепловой энергией (АУУТЭ)».</a:t>
            </a:r>
          </a:p>
          <a:p>
            <a:pPr marL="447675" lvl="0" indent="-180975">
              <a:buFont typeface="Arial" pitchFamily="34" charset="0"/>
              <a:buChar char="•"/>
            </a:pPr>
            <a:endParaRPr lang="ru-RU" sz="18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5330447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97150" y="475670"/>
            <a:ext cx="8122315" cy="75670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Устаревшие узлы управления тепловой энергией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E2A5CE-43F2-44EC-84FA-201FFEFBEBD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0C53EF0-E817-4E49-A366-6572B14DF07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cxnSp>
        <p:nvCxnSpPr>
          <p:cNvPr id="9" name="Прямая со стрелкой 8"/>
          <p:cNvCxnSpPr/>
          <p:nvPr/>
        </p:nvCxnSpPr>
        <p:spPr bwMode="auto">
          <a:xfrm flipH="1" flipV="1">
            <a:off x="5248275" y="1914525"/>
            <a:ext cx="514350" cy="10287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Прямоугольник 12"/>
          <p:cNvSpPr/>
          <p:nvPr/>
        </p:nvSpPr>
        <p:spPr>
          <a:xfrm>
            <a:off x="603946" y="1468269"/>
            <a:ext cx="82293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dirty="0">
                <a:solidFill>
                  <a:schemeClr val="tx2"/>
                </a:solidFill>
                <a:latin typeface="+mn-lt"/>
              </a:rPr>
              <a:t>Ранее, до ввода в действие указанного выше СП 41-101-95, подключение многоквартирных домов к системе централизованного теплоснабжения могло осуществляется либо непосредственно (без теплового пункта), либо через тепловой пункт, оснащенный оборудованием и арматурой, которые выполняли лишь часть из указанных выше функций. </a:t>
            </a:r>
          </a:p>
          <a:p>
            <a:endParaRPr lang="ru-RU" sz="800" b="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16E288-A5E9-44E8-AA03-9760E1E27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8450" y="2896740"/>
            <a:ext cx="4185452" cy="313908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D9CE149-BC79-447E-A7FC-301296E1E903}"/>
              </a:ext>
            </a:extLst>
          </p:cNvPr>
          <p:cNvSpPr/>
          <p:nvPr/>
        </p:nvSpPr>
        <p:spPr>
          <a:xfrm>
            <a:off x="633413" y="2971630"/>
            <a:ext cx="361011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частности, в системе отопления широко использовался так называемый «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элеваторный узел (ЭУ)</a:t>
            </a:r>
            <a:r>
              <a:rPr lang="ru-RU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для понижения температуры и давления до проектных значений, а в системе горячего водоснабжения – так называемый «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терморегулятор жидкостный (ТРЖ)</a:t>
            </a:r>
            <a:r>
              <a:rPr lang="ru-RU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для регулирования температуры воды.</a:t>
            </a:r>
          </a:p>
          <a:p>
            <a:endParaRPr lang="ru-RU" sz="800" b="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3924631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65853" y="450916"/>
            <a:ext cx="8462029" cy="75670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Устаревший тепловой пункт с элеваторным узлом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E2A5CE-43F2-44EC-84FA-201FFEFBEBD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0C53EF0-E817-4E49-A366-6572B14DF07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cxnSp>
        <p:nvCxnSpPr>
          <p:cNvPr id="9" name="Прямая со стрелкой 8"/>
          <p:cNvCxnSpPr/>
          <p:nvPr/>
        </p:nvCxnSpPr>
        <p:spPr bwMode="auto">
          <a:xfrm flipH="1" flipV="1">
            <a:off x="5248275" y="1914525"/>
            <a:ext cx="514350" cy="10287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1" name="Рисунок 10" descr="Элеваторный узел">
            <a:hlinkClick r:id="rId2" tooltip="&quot;ITP_Ris_2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773" y="1857586"/>
            <a:ext cx="3335655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457325" y="1363134"/>
            <a:ext cx="1346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latin typeface="+mn-lt"/>
              </a:rPr>
              <a:t>Общий вид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22850" y="1365249"/>
            <a:ext cx="2590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latin typeface="+mn-lt"/>
              </a:rPr>
              <a:t>Принципиальная схема</a:t>
            </a:r>
          </a:p>
        </p:txBody>
      </p:sp>
      <p:pic>
        <p:nvPicPr>
          <p:cNvPr id="17" name="Рисунок 16" descr="Схема конструкции элеваторного узла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4263" y="4735301"/>
            <a:ext cx="3335655" cy="148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719666" y="4291543"/>
            <a:ext cx="22722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latin typeface="+mn-lt"/>
              </a:rPr>
              <a:t>Элеватор в разрезе</a:t>
            </a:r>
          </a:p>
        </p:txBody>
      </p:sp>
      <p:pic>
        <p:nvPicPr>
          <p:cNvPr id="19" name="Рисунок 18" descr="Тепловой пунк с элеваторным узлом">
            <a:hlinkClick r:id="rId6" tooltip="&quot;ITP_Ris_1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33875" y="1674284"/>
            <a:ext cx="4292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6039908" y="3978727"/>
            <a:ext cx="278976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0" dirty="0">
                <a:latin typeface="+mn-lt"/>
              </a:rPr>
              <a:t>1 – подающий трубопровод; </a:t>
            </a:r>
          </a:p>
          <a:p>
            <a:r>
              <a:rPr lang="ru-RU" sz="1100" b="0" dirty="0">
                <a:latin typeface="+mn-lt"/>
              </a:rPr>
              <a:t>2 – обратный трубопровод; </a:t>
            </a:r>
          </a:p>
          <a:p>
            <a:r>
              <a:rPr lang="ru-RU" sz="1100" b="0" dirty="0">
                <a:latin typeface="+mn-lt"/>
              </a:rPr>
              <a:t>3 – задвижки; </a:t>
            </a:r>
          </a:p>
          <a:p>
            <a:r>
              <a:rPr lang="ru-RU" sz="1100" b="0" dirty="0">
                <a:latin typeface="+mn-lt"/>
              </a:rPr>
              <a:t>4 – водомер; </a:t>
            </a:r>
          </a:p>
          <a:p>
            <a:r>
              <a:rPr lang="ru-RU" sz="1100" b="0" dirty="0">
                <a:latin typeface="+mn-lt"/>
              </a:rPr>
              <a:t>5 – грязевики; </a:t>
            </a:r>
          </a:p>
          <a:p>
            <a:r>
              <a:rPr lang="ru-RU" sz="1100" b="0" dirty="0">
                <a:latin typeface="+mn-lt"/>
              </a:rPr>
              <a:t>6 – манометры; </a:t>
            </a:r>
          </a:p>
          <a:p>
            <a:r>
              <a:rPr lang="ru-RU" sz="1100" b="0" dirty="0">
                <a:latin typeface="+mn-lt"/>
              </a:rPr>
              <a:t>7 – термометры; </a:t>
            </a:r>
          </a:p>
          <a:p>
            <a:r>
              <a:rPr lang="ru-RU" sz="1100" b="0" dirty="0">
                <a:latin typeface="+mn-lt"/>
              </a:rPr>
              <a:t>8 – элеватор; </a:t>
            </a:r>
          </a:p>
          <a:p>
            <a:r>
              <a:rPr lang="ru-RU" sz="1100" b="0" dirty="0">
                <a:latin typeface="+mn-lt"/>
              </a:rPr>
              <a:t>9 – нагревательные приборы системы отопления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52925" y="5705476"/>
            <a:ext cx="4486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FF0000"/>
                </a:solidFill>
                <a:latin typeface="+mn-lt"/>
              </a:rPr>
              <a:t>Прост в эксплуатации, но не обеспечивает гибкого регулирования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652143303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46803" y="212791"/>
            <a:ext cx="8462029" cy="75670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Автоматизированный узел управления </a:t>
            </a:r>
            <a:br>
              <a:rPr lang="ru-RU" sz="2400" b="1" dirty="0">
                <a:solidFill>
                  <a:schemeClr val="tx2"/>
                </a:solidFill>
              </a:rPr>
            </a:br>
            <a:r>
              <a:rPr lang="ru-RU" sz="2400" b="1" dirty="0">
                <a:solidFill>
                  <a:schemeClr val="tx2"/>
                </a:solidFill>
              </a:rPr>
              <a:t>тепловой энергией (АУУТЭ)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531" y="3947360"/>
            <a:ext cx="2949941" cy="264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Денис и Виталий\Documents\Контур-Сервис\Энергосервис\Фонд капремонта\АУУ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77" y="1395724"/>
            <a:ext cx="2554514" cy="279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E2A5CE-43F2-44EC-84FA-201FFEFBEBD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0C53EF0-E817-4E49-A366-6572B14DF07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cxnSp>
        <p:nvCxnSpPr>
          <p:cNvPr id="9" name="Прямая со стрелкой 8"/>
          <p:cNvCxnSpPr/>
          <p:nvPr/>
        </p:nvCxnSpPr>
        <p:spPr bwMode="auto">
          <a:xfrm flipH="1" flipV="1">
            <a:off x="5248275" y="1914525"/>
            <a:ext cx="514350" cy="10287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1" name="Рисунок 10" descr="Современный модульный ИТП в сборе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38365" y="2294782"/>
            <a:ext cx="3335655" cy="2787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371850" y="1477147"/>
            <a:ext cx="48238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FF0000"/>
                </a:solidFill>
                <a:latin typeface="+mn-lt"/>
              </a:rPr>
              <a:t>Современные модульные АУУТЭ гибко регулируют параметры отопления и ГВС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4451783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F94353D-D926-4AB7-8E22-5C44D4A74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Структура презентации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FF1AB8-8CA1-4608-A945-5CCD1342A5EC}"/>
              </a:ext>
            </a:extLst>
          </p:cNvPr>
          <p:cNvSpPr txBox="1"/>
          <p:nvPr/>
        </p:nvSpPr>
        <p:spPr>
          <a:xfrm>
            <a:off x="819118" y="2374663"/>
            <a:ext cx="750576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0" indent="-444500" algn="just" fontAlgn="auto">
              <a:spcBef>
                <a:spcPts val="3000"/>
              </a:spcBef>
              <a:spcAft>
                <a:spcPts val="0"/>
              </a:spcAft>
              <a:buClr>
                <a:schemeClr val="bg2"/>
              </a:buClr>
              <a:buFont typeface="+mj-lt"/>
              <a:buAutoNum type="arabicPeriod"/>
              <a:defRPr/>
            </a:pPr>
            <a:r>
              <a:rPr lang="ru-RU" sz="1800" b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Мероприятия, проведение которых в большей степени способствует энергосбережению и повышению эффективности использования энергетических ресурсов в многоквартирном доме</a:t>
            </a:r>
          </a:p>
          <a:p>
            <a:pPr marL="444500" indent="-444500" algn="just" fontAlgn="auto">
              <a:spcBef>
                <a:spcPts val="3000"/>
              </a:spcBef>
              <a:spcAft>
                <a:spcPts val="0"/>
              </a:spcAft>
              <a:buClr>
                <a:schemeClr val="bg2"/>
              </a:buClr>
              <a:buFont typeface="+mj-lt"/>
              <a:buAutoNum type="arabicPeriod"/>
              <a:defRPr/>
            </a:pPr>
            <a:r>
              <a:rPr lang="ru-RU" sz="1800" b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Алгоритм оказания технической поддержки</a:t>
            </a:r>
          </a:p>
          <a:p>
            <a:pPr marL="444500" indent="-444500" algn="just" fontAlgn="auto">
              <a:spcBef>
                <a:spcPts val="3000"/>
              </a:spcBef>
              <a:spcAft>
                <a:spcPts val="0"/>
              </a:spcAft>
              <a:buClr>
                <a:schemeClr val="bg2"/>
              </a:buClr>
              <a:buFont typeface="+mj-lt"/>
              <a:buAutoNum type="arabicPeriod"/>
              <a:defRPr/>
            </a:pPr>
            <a:r>
              <a:rPr lang="ru-RU" sz="1800" b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Лучшие практики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6A2B78-646C-4FBB-AF4E-5F5454FA6AE3}"/>
              </a:ext>
            </a:extLst>
          </p:cNvPr>
          <p:cNvSpPr txBox="1">
            <a:spLocks/>
          </p:cNvSpPr>
          <p:nvPr/>
        </p:nvSpPr>
        <p:spPr>
          <a:xfrm>
            <a:off x="309796" y="6376986"/>
            <a:ext cx="552450" cy="3587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9pPr>
          </a:lstStyle>
          <a:p>
            <a:fld id="{9E64201E-3B97-4E16-9974-C89E09A67CE2}" type="slidenum">
              <a:rPr lang="en-US" altLang="ru-RU"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rPr>
              <a:pPr/>
              <a:t>2</a:t>
            </a:fld>
            <a:endParaRPr lang="en-US" altLang="ru-RU" sz="1100" b="0" dirty="0">
              <a:solidFill>
                <a:srgbClr val="7F7F7F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056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26305" y="478908"/>
            <a:ext cx="8462029" cy="75670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Преимущества установки АУУТЭ</a:t>
            </a:r>
          </a:p>
        </p:txBody>
      </p:sp>
      <p:sp>
        <p:nvSpPr>
          <p:cNvPr id="29" name="Content Placeholder 1"/>
          <p:cNvSpPr>
            <a:spLocks noGrp="1"/>
          </p:cNvSpPr>
          <p:nvPr>
            <p:ph type="body" sz="quarter" idx="13"/>
          </p:nvPr>
        </p:nvSpPr>
        <p:spPr>
          <a:xfrm>
            <a:off x="515134" y="1235615"/>
            <a:ext cx="8256003" cy="4613804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</a:pPr>
            <a:endParaRPr lang="ru-RU" sz="1800" b="1" dirty="0">
              <a:solidFill>
                <a:schemeClr val="tx2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ru-RU" sz="1800" b="1" dirty="0">
                <a:solidFill>
                  <a:schemeClr val="tx2"/>
                </a:solidFill>
              </a:rPr>
              <a:t>Автоматический узел управления тепловой энергией осуществляет:</a:t>
            </a:r>
          </a:p>
          <a:p>
            <a:pPr marL="342900" indent="-342900" algn="just">
              <a:spcBef>
                <a:spcPts val="12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2"/>
                </a:solidFill>
              </a:rPr>
              <a:t>насосную (принудительную) циркуляцию теплоносителя в системе отопления здания;</a:t>
            </a:r>
            <a:endParaRPr lang="en-US" sz="1800" dirty="0">
              <a:solidFill>
                <a:schemeClr val="tx2"/>
              </a:solidFill>
            </a:endParaRPr>
          </a:p>
          <a:p>
            <a:pPr marL="342900" indent="-342900" algn="just">
              <a:spcBef>
                <a:spcPts val="12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2"/>
                </a:solidFill>
              </a:rPr>
              <a:t>контроль выполнения требуемого температурного графика как подающего, так и обратного теплоносителя (предотвращение «</a:t>
            </a:r>
            <a:r>
              <a:rPr lang="ru-RU" sz="1800" dirty="0" err="1">
                <a:solidFill>
                  <a:schemeClr val="tx2"/>
                </a:solidFill>
              </a:rPr>
              <a:t>перетопов</a:t>
            </a:r>
            <a:r>
              <a:rPr lang="ru-RU" sz="1800" dirty="0">
                <a:solidFill>
                  <a:schemeClr val="tx2"/>
                </a:solidFill>
              </a:rPr>
              <a:t>» и «</a:t>
            </a:r>
            <a:r>
              <a:rPr lang="ru-RU" sz="1800" dirty="0" err="1">
                <a:solidFill>
                  <a:schemeClr val="tx2"/>
                </a:solidFill>
              </a:rPr>
              <a:t>недотопов</a:t>
            </a:r>
            <a:r>
              <a:rPr lang="ru-RU" sz="1800" dirty="0">
                <a:solidFill>
                  <a:schemeClr val="tx2"/>
                </a:solidFill>
              </a:rPr>
              <a:t>» зданий) через считывание параметров теплоносителя с электронных расходомеров и датчиков температуры и давления;</a:t>
            </a:r>
            <a:endParaRPr lang="en-US" sz="1800" dirty="0">
              <a:solidFill>
                <a:schemeClr val="tx2"/>
              </a:solidFill>
            </a:endParaRPr>
          </a:p>
          <a:p>
            <a:pPr marL="342900" indent="-342900" algn="just">
              <a:spcBef>
                <a:spcPts val="12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2"/>
                </a:solidFill>
              </a:rPr>
              <a:t>дистанционный контроль параметров теплоносителя и режимов работы оборудования, включая оповещение об аварийных ситуациях, контроль и сверку параметров температуры и давления.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7B48F0-A5C9-4F9B-8A6B-89FC750A284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0C53EF0-E817-4E49-A366-6572B14DF07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04135CD-1EB6-4905-9A58-6186CD56D43E}"/>
              </a:ext>
            </a:extLst>
          </p:cNvPr>
          <p:cNvSpPr/>
          <p:nvPr/>
        </p:nvSpPr>
        <p:spPr>
          <a:xfrm>
            <a:off x="515135" y="5299219"/>
            <a:ext cx="7884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+mn-lt"/>
              </a:rPr>
              <a:t>Позволяет сократить расходы жителей МКД на тепловую энергию более чем на 20%.</a:t>
            </a:r>
          </a:p>
        </p:txBody>
      </p:sp>
    </p:spTree>
    <p:extLst>
      <p:ext uri="{BB962C8B-B14F-4D97-AF65-F5344CB8AC3E}">
        <p14:creationId xmlns:p14="http://schemas.microsoft.com/office/powerpoint/2010/main" val="1134924241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46803" y="212791"/>
            <a:ext cx="8462029" cy="75670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Двухходовой регулирующий клапан с электроприводом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E2A5CE-43F2-44EC-84FA-201FFEFBEBD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0C53EF0-E817-4E49-A366-6572B14DF07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cxnSp>
        <p:nvCxnSpPr>
          <p:cNvPr id="9" name="Прямая со стрелкой 8"/>
          <p:cNvCxnSpPr/>
          <p:nvPr/>
        </p:nvCxnSpPr>
        <p:spPr bwMode="auto">
          <a:xfrm flipH="1" flipV="1">
            <a:off x="5248275" y="1914525"/>
            <a:ext cx="514350" cy="10287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37639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09638" y="5202851"/>
            <a:ext cx="2881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Общий вид </a:t>
            </a:r>
            <a:br>
              <a:rPr lang="ru-RU" i="1" dirty="0"/>
            </a:br>
            <a:r>
              <a:rPr lang="ru-RU" i="1" dirty="0"/>
              <a:t>(фланцевое соединение)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927892" y="5455678"/>
            <a:ext cx="10339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Разрез</a:t>
            </a:r>
            <a:endParaRPr lang="ru-RU" dirty="0"/>
          </a:p>
        </p:txBody>
      </p:sp>
      <p:pic>
        <p:nvPicPr>
          <p:cNvPr id="17" name="Рисунок 16" descr="Двухходовой клапан с электроприводом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520" y="1922770"/>
            <a:ext cx="3486150" cy="3230136"/>
          </a:xfrm>
          <a:prstGeom prst="rect">
            <a:avLst/>
          </a:prstGeom>
        </p:spPr>
      </p:pic>
      <p:pic>
        <p:nvPicPr>
          <p:cNvPr id="18" name="Рисунок 17" descr="Клапан двухходовой_разрез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8834" y="1969254"/>
            <a:ext cx="2539366" cy="348642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32884" y="1410472"/>
            <a:ext cx="80539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FF0000"/>
                </a:solidFill>
              </a:rPr>
              <a:t>Клапан регулирует поступление воды из системы теплоснабжения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5FAC60A4-086A-4156-A2A2-A089A7CC5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8225" y="334181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525FDA69-0AAB-4E19-9885-FBD0EBBB37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02147"/>
              </p:ext>
            </p:extLst>
          </p:nvPr>
        </p:nvGraphicFramePr>
        <p:xfrm>
          <a:off x="4320729" y="2857731"/>
          <a:ext cx="1184721" cy="968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" r:id="rId6" imgW="457200" imgH="457200" progId="">
                  <p:embed/>
                </p:oleObj>
              </mc:Choice>
              <mc:Fallback>
                <p:oleObj r:id="rId6" imgW="457200" imgH="457200" progId="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0729" y="2857731"/>
                        <a:ext cx="1184721" cy="9681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903CB0F5-A5C1-4443-99AE-B24CE801A8F9}"/>
              </a:ext>
            </a:extLst>
          </p:cNvPr>
          <p:cNvSpPr/>
          <p:nvPr/>
        </p:nvSpPr>
        <p:spPr>
          <a:xfrm>
            <a:off x="4137920" y="4058539"/>
            <a:ext cx="15742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rgbClr val="0070C0"/>
                </a:solidFill>
              </a:rPr>
              <a:t>Изображение </a:t>
            </a:r>
            <a:br>
              <a:rPr lang="ru-RU" i="1" dirty="0">
                <a:solidFill>
                  <a:srgbClr val="0070C0"/>
                </a:solidFill>
              </a:rPr>
            </a:br>
            <a:r>
              <a:rPr lang="ru-RU" i="1" dirty="0">
                <a:solidFill>
                  <a:srgbClr val="0070C0"/>
                </a:solidFill>
              </a:rPr>
              <a:t>на схемах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818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46803" y="212791"/>
            <a:ext cx="8462029" cy="75670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Циркуляционный насос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E2A5CE-43F2-44EC-84FA-201FFEFBEBD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0C53EF0-E817-4E49-A366-6572B14DF07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cxnSp>
        <p:nvCxnSpPr>
          <p:cNvPr id="9" name="Прямая со стрелкой 8"/>
          <p:cNvCxnSpPr/>
          <p:nvPr/>
        </p:nvCxnSpPr>
        <p:spPr bwMode="auto">
          <a:xfrm flipH="1" flipV="1">
            <a:off x="5248275" y="1914525"/>
            <a:ext cx="514350" cy="10287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37639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2884" y="1410472"/>
            <a:ext cx="80539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FF0000"/>
                </a:solidFill>
              </a:rPr>
              <a:t>Циркуляционный насос обеспечивает циркуляцию воды в системе отопления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3" name="Рисунок 12" descr="Циркулиционный насос DA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68" y="2087309"/>
            <a:ext cx="2790301" cy="2781300"/>
          </a:xfrm>
          <a:prstGeom prst="rect">
            <a:avLst/>
          </a:prstGeom>
        </p:spPr>
      </p:pic>
      <p:pic>
        <p:nvPicPr>
          <p:cNvPr id="14" name="Рисунок 13" descr="Циркуляционный насос Grundfo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924" y="2098445"/>
            <a:ext cx="2100065" cy="2737484"/>
          </a:xfrm>
          <a:prstGeom prst="rect">
            <a:avLst/>
          </a:prstGeom>
        </p:spPr>
      </p:pic>
      <p:pic>
        <p:nvPicPr>
          <p:cNvPr id="16" name="Рисунок 15" descr="Циркуляционный насос Вихрь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6016" y="2087309"/>
            <a:ext cx="2574416" cy="2762249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5106734" y="5158882"/>
            <a:ext cx="38148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Для повышения надежности могут устанавливаться 2 насоса параллельно </a:t>
            </a:r>
            <a:endParaRPr lang="ru-RU" dirty="0"/>
          </a:p>
        </p:txBody>
      </p:sp>
      <p:pic>
        <p:nvPicPr>
          <p:cNvPr id="12" name="Рисунок 11" descr="http://aquagroup.ru/sites/main/public/dimport/normdocs/img/47_47083_x788.jpg">
            <a:extLst>
              <a:ext uri="{FF2B5EF4-FFF2-40B4-BE49-F238E27FC236}">
                <a16:creationId xmlns:a16="http://schemas.microsoft.com/office/drawing/2014/main" id="{7DDAA72D-FEEF-48A7-9DC6-8E8BF7A89E6F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3199" y="5141990"/>
            <a:ext cx="1243368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aquagroup.ru/sites/main/public/dimport/normdocs/img/47_47083_x790.jpg">
            <a:extLst>
              <a:ext uri="{FF2B5EF4-FFF2-40B4-BE49-F238E27FC236}">
                <a16:creationId xmlns:a16="http://schemas.microsoft.com/office/drawing/2014/main" id="{ED7FCEC2-E4FB-4787-85C7-1B1DF3A7A9CA}"/>
              </a:ext>
            </a:extLst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8464" y="5158882"/>
            <a:ext cx="1583536" cy="72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1BB8D5A-C22C-4936-916E-F3A6F64AD6CC}"/>
              </a:ext>
            </a:extLst>
          </p:cNvPr>
          <p:cNvSpPr/>
          <p:nvPr/>
        </p:nvSpPr>
        <p:spPr>
          <a:xfrm>
            <a:off x="1847535" y="5886681"/>
            <a:ext cx="18074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rgbClr val="0070C0"/>
                </a:solidFill>
              </a:rPr>
              <a:t>Изображения </a:t>
            </a:r>
          </a:p>
          <a:p>
            <a:pPr algn="ctr"/>
            <a:r>
              <a:rPr lang="ru-RU" i="1" dirty="0">
                <a:solidFill>
                  <a:srgbClr val="0070C0"/>
                </a:solidFill>
              </a:rPr>
              <a:t>на схемах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313867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46803" y="212791"/>
            <a:ext cx="8462029" cy="75670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24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Вариант 1а: </a:t>
            </a:r>
            <a:r>
              <a:rPr lang="ru-RU" sz="2400" b="1" dirty="0">
                <a:solidFill>
                  <a:schemeClr val="tx2"/>
                </a:solidFill>
              </a:rPr>
              <a:t>АУУТЭ с контроллером, регулирующим клапаном и циркуляционным насосом </a:t>
            </a:r>
            <a:br>
              <a:rPr lang="ru-RU" sz="2400" b="1" dirty="0">
                <a:solidFill>
                  <a:schemeClr val="tx2"/>
                </a:solidFill>
              </a:rPr>
            </a:br>
            <a:r>
              <a:rPr lang="ru-RU" sz="2400" b="1" dirty="0">
                <a:solidFill>
                  <a:schemeClr val="tx2"/>
                </a:solidFill>
              </a:rPr>
              <a:t>(зависимая система отопления)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E2A5CE-43F2-44EC-84FA-201FFEFBEBD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0C53EF0-E817-4E49-A366-6572B14DF07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cxnSp>
        <p:nvCxnSpPr>
          <p:cNvPr id="9" name="Прямая со стрелкой 8"/>
          <p:cNvCxnSpPr/>
          <p:nvPr/>
        </p:nvCxnSpPr>
        <p:spPr bwMode="auto">
          <a:xfrm flipH="1" flipV="1">
            <a:off x="5248275" y="1914525"/>
            <a:ext cx="514350" cy="10287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0177" name="Рисунок 6" descr="Схема ИТП и использованием контроллера, регулирующего клапана и циркуляционного насоса">
            <a:hlinkClick r:id="rId2" tooltip="&quot;ITP_Ris_4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628" y="1381897"/>
            <a:ext cx="5892198" cy="5113937"/>
          </a:xfrm>
          <a:prstGeom prst="rect">
            <a:avLst/>
          </a:prstGeom>
          <a:noFill/>
        </p:spPr>
      </p:pic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37639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87484" y="1482049"/>
            <a:ext cx="2811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i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Замена </a:t>
            </a:r>
          </a:p>
          <a:p>
            <a:r>
              <a:rPr lang="ru-RU" sz="1800" i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элеваторного узла</a:t>
            </a:r>
            <a:endParaRPr lang="ru-RU" sz="1800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76009" y="3508530"/>
            <a:ext cx="223414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Такая схема регулирует температуру теплоносителя, поступающего в систему отопления, в зависимости от температуры наружного воздуха</a:t>
            </a:r>
            <a:endParaRPr lang="ru-RU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08D0F2-DCDA-427C-818B-5CE119B94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5985" y="2829388"/>
            <a:ext cx="452978" cy="67914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1E5CD46-7047-4298-9495-0FB8AAFB5F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5269" y="2749327"/>
            <a:ext cx="413462" cy="53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527384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Рисунок к стр-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8" y="1530636"/>
            <a:ext cx="7236941" cy="4819364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46803" y="212791"/>
            <a:ext cx="8462029" cy="75670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Вариант 1б: </a:t>
            </a:r>
            <a:r>
              <a:rPr lang="ru-RU" sz="2400" b="1" dirty="0">
                <a:solidFill>
                  <a:schemeClr val="tx2"/>
                </a:solidFill>
              </a:rPr>
              <a:t>АУУТЭ с контроллером, регулирующим клапаном и циркуляционным насосом </a:t>
            </a:r>
            <a:br>
              <a:rPr lang="ru-RU" sz="2400" b="1" dirty="0">
                <a:solidFill>
                  <a:schemeClr val="tx2"/>
                </a:solidFill>
              </a:rPr>
            </a:br>
            <a:r>
              <a:rPr lang="ru-RU" sz="2400" b="1" dirty="0">
                <a:solidFill>
                  <a:schemeClr val="tx2"/>
                </a:solidFill>
              </a:rPr>
              <a:t>(зависимая система отопления)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E2A5CE-43F2-44EC-84FA-201FFEFBEBD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0C53EF0-E817-4E49-A366-6572B14DF07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cxnSp>
        <p:nvCxnSpPr>
          <p:cNvPr id="9" name="Прямая со стрелкой 8"/>
          <p:cNvCxnSpPr/>
          <p:nvPr/>
        </p:nvCxnSpPr>
        <p:spPr bwMode="auto">
          <a:xfrm flipH="1" flipV="1">
            <a:off x="5248275" y="1914525"/>
            <a:ext cx="514350" cy="10287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37639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48275" y="1293793"/>
            <a:ext cx="39295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С сохранением элеваторного узла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80471" y="4221163"/>
            <a:ext cx="20105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dirty="0">
                <a:latin typeface="+mn-lt"/>
              </a:rPr>
              <a:t>1 – старый гидроэлеватор;</a:t>
            </a:r>
          </a:p>
          <a:p>
            <a:r>
              <a:rPr lang="ru-RU" sz="1200" b="0" dirty="0">
                <a:latin typeface="+mn-lt"/>
              </a:rPr>
              <a:t>2 – двухходовой регулирующий клапан с электро-приводом;</a:t>
            </a:r>
          </a:p>
          <a:p>
            <a:r>
              <a:rPr lang="ru-RU" sz="1200" b="0" dirty="0">
                <a:latin typeface="+mn-lt"/>
              </a:rPr>
              <a:t>3 – сдвоенный циркуляционный насос;</a:t>
            </a:r>
          </a:p>
          <a:p>
            <a:r>
              <a:rPr lang="ru-RU" sz="1200" b="0" dirty="0">
                <a:latin typeface="+mn-lt"/>
              </a:rPr>
              <a:t>4 – обратные клапаны  </a:t>
            </a:r>
          </a:p>
        </p:txBody>
      </p:sp>
    </p:spTree>
    <p:extLst>
      <p:ext uri="{BB962C8B-B14F-4D97-AF65-F5344CB8AC3E}">
        <p14:creationId xmlns:p14="http://schemas.microsoft.com/office/powerpoint/2010/main" val="539559754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46803" y="212791"/>
            <a:ext cx="8462029" cy="75670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Теплообменник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E2A5CE-43F2-44EC-84FA-201FFEFBEBD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0C53EF0-E817-4E49-A366-6572B14DF073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cxnSp>
        <p:nvCxnSpPr>
          <p:cNvPr id="9" name="Прямая со стрелкой 8"/>
          <p:cNvCxnSpPr/>
          <p:nvPr/>
        </p:nvCxnSpPr>
        <p:spPr bwMode="auto">
          <a:xfrm flipH="1" flipV="1">
            <a:off x="5248275" y="1914525"/>
            <a:ext cx="514350" cy="10287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37639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2884" y="1410475"/>
            <a:ext cx="80539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Вода из системы теплоснабжения через теплообменник нагревает воду в системе отопления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95484" y="5287147"/>
            <a:ext cx="25675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Паяный (неразборный) теплообменник</a:t>
            </a:r>
            <a:endParaRPr lang="ru-RU" dirty="0"/>
          </a:p>
        </p:txBody>
      </p:sp>
      <p:pic>
        <p:nvPicPr>
          <p:cNvPr id="12" name="Рисунок 11" descr="Паяный теплообменник Alfa Lav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6539" y="1722314"/>
            <a:ext cx="2499769" cy="3564833"/>
          </a:xfrm>
          <a:prstGeom prst="rect">
            <a:avLst/>
          </a:prstGeom>
        </p:spPr>
      </p:pic>
      <p:pic>
        <p:nvPicPr>
          <p:cNvPr id="17" name="Рисунок 16" descr="Теплообменники пластинчатые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692" y="2165601"/>
            <a:ext cx="4524375" cy="417535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985559" y="2524897"/>
            <a:ext cx="21103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Разборные пластинчатые теплообменники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0256765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46803" y="212791"/>
            <a:ext cx="8462029" cy="75670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Вариант 2: </a:t>
            </a:r>
            <a:r>
              <a:rPr lang="ru-RU" sz="2400" b="1" dirty="0">
                <a:solidFill>
                  <a:schemeClr val="tx2"/>
                </a:solidFill>
              </a:rPr>
              <a:t>Вариант 1 + теплообменник отопления</a:t>
            </a:r>
            <a:br>
              <a:rPr lang="ru-RU" sz="2400" b="1" dirty="0">
                <a:solidFill>
                  <a:schemeClr val="tx2"/>
                </a:solidFill>
              </a:rPr>
            </a:br>
            <a:r>
              <a:rPr lang="ru-RU" sz="2400" b="1" dirty="0">
                <a:solidFill>
                  <a:schemeClr val="tx2"/>
                </a:solidFill>
              </a:rPr>
              <a:t>(независимая система отопления)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E2A5CE-43F2-44EC-84FA-201FFEFBEBD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0C53EF0-E817-4E49-A366-6572B14DF07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cxnSp>
        <p:nvCxnSpPr>
          <p:cNvPr id="9" name="Прямая со стрелкой 8"/>
          <p:cNvCxnSpPr/>
          <p:nvPr/>
        </p:nvCxnSpPr>
        <p:spPr bwMode="auto">
          <a:xfrm flipH="1" flipV="1">
            <a:off x="5248275" y="1914525"/>
            <a:ext cx="514350" cy="10287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37639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05450" y="4495800"/>
            <a:ext cx="34099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В такой схеме отопительный контур независим от гидравлических режимов системы централизованного теплоснабжения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3" name="Рисунок 12" descr="Схема модульного ИТП, подключенного по независимой схеме">
            <a:hlinkClick r:id="rId2" tooltip="&quot;ITP_Ris_7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8725" y="1285875"/>
            <a:ext cx="5905499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447675" y="4505831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0" dirty="0">
                <a:latin typeface="+mn-lt"/>
              </a:rPr>
              <a:t>1 – контроллер; 2 – двухходовой регулирующий клапан с электрическим приводом; 3 – датчики температуры теплоносителя; 4 – датчик температуры наружного воздуха; </a:t>
            </a:r>
            <a:br>
              <a:rPr lang="ru-RU" sz="1200" b="0" dirty="0">
                <a:latin typeface="+mn-lt"/>
              </a:rPr>
            </a:br>
            <a:r>
              <a:rPr lang="ru-RU" sz="1200" b="0" dirty="0">
                <a:latin typeface="+mn-lt"/>
              </a:rPr>
              <a:t>5 – реле давления для защиты насосов от сухого хода; </a:t>
            </a:r>
            <a:br>
              <a:rPr lang="ru-RU" sz="1200" b="0" dirty="0">
                <a:latin typeface="+mn-lt"/>
              </a:rPr>
            </a:br>
            <a:r>
              <a:rPr lang="ru-RU" sz="1200" b="0" dirty="0">
                <a:latin typeface="+mn-lt"/>
              </a:rPr>
              <a:t>6 – фильтры; 7 – задвижки; 8 – термометры; 9 – манометры; 10 – циркуляционные насосы системы отопления; </a:t>
            </a:r>
            <a:br>
              <a:rPr lang="ru-RU" sz="1200" b="0" dirty="0">
                <a:latin typeface="+mn-lt"/>
              </a:rPr>
            </a:br>
            <a:r>
              <a:rPr lang="ru-RU" sz="1200" b="0" dirty="0">
                <a:latin typeface="+mn-lt"/>
              </a:rPr>
              <a:t>11 – обратный клапан; 12 – блок управления циркуляционными насосами; </a:t>
            </a:r>
          </a:p>
          <a:p>
            <a:r>
              <a:rPr lang="ru-RU" sz="1200" b="0" dirty="0">
                <a:latin typeface="+mn-lt"/>
              </a:rPr>
              <a:t>13 – теплообменник системы отопления</a:t>
            </a:r>
          </a:p>
        </p:txBody>
      </p:sp>
    </p:spTree>
    <p:extLst>
      <p:ext uri="{BB962C8B-B14F-4D97-AF65-F5344CB8AC3E}">
        <p14:creationId xmlns:p14="http://schemas.microsoft.com/office/powerpoint/2010/main" val="3346182614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46803" y="212791"/>
            <a:ext cx="8462029" cy="75670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Вариант 3: </a:t>
            </a:r>
            <a:r>
              <a:rPr lang="ru-RU" sz="2400" b="1" dirty="0">
                <a:solidFill>
                  <a:schemeClr val="tx2"/>
                </a:solidFill>
              </a:rPr>
              <a:t>Вариант 1 + теплообменник ГВС</a:t>
            </a:r>
            <a:br>
              <a:rPr lang="ru-RU" sz="2400" b="1" dirty="0">
                <a:solidFill>
                  <a:schemeClr val="tx2"/>
                </a:solidFill>
              </a:rPr>
            </a:br>
            <a:r>
              <a:rPr lang="ru-RU" sz="2400" b="1" dirty="0">
                <a:solidFill>
                  <a:schemeClr val="tx2"/>
                </a:solidFill>
              </a:rPr>
              <a:t>(зависимая система отопления и закрытая система ГВС)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E2A5CE-43F2-44EC-84FA-201FFEFBEBD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0C53EF0-E817-4E49-A366-6572B14DF073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cxnSp>
        <p:nvCxnSpPr>
          <p:cNvPr id="9" name="Прямая со стрелкой 8"/>
          <p:cNvCxnSpPr/>
          <p:nvPr/>
        </p:nvCxnSpPr>
        <p:spPr bwMode="auto">
          <a:xfrm flipH="1" flipV="1">
            <a:off x="5248275" y="1914525"/>
            <a:ext cx="514350" cy="10287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37639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 descr="Схема с теплообменником ГВС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282" y="2406674"/>
            <a:ext cx="4635863" cy="323670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403323" y="5566513"/>
            <a:ext cx="44225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0" dirty="0">
                <a:latin typeface="+mn-lt"/>
              </a:rPr>
              <a:t>1 – теплообменник ГВС; </a:t>
            </a:r>
          </a:p>
          <a:p>
            <a:r>
              <a:rPr lang="ru-RU" sz="1100" b="0" dirty="0">
                <a:latin typeface="+mn-lt"/>
              </a:rPr>
              <a:t>2 – двухходовой регулирующий клапан с электроприводом; </a:t>
            </a:r>
          </a:p>
          <a:p>
            <a:r>
              <a:rPr lang="ru-RU" sz="1100" b="0" dirty="0">
                <a:latin typeface="+mn-lt"/>
              </a:rPr>
              <a:t>3 – сдвоенный циркуляционный насос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94658" y="1395499"/>
            <a:ext cx="37145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dirty="0">
                <a:solidFill>
                  <a:srgbClr val="FF0000"/>
                </a:solidFill>
                <a:latin typeface="+mn-lt"/>
              </a:rPr>
              <a:t>Устаревшая открытая система ГВС </a:t>
            </a:r>
            <a:br>
              <a:rPr lang="ru-RU" b="0" dirty="0">
                <a:solidFill>
                  <a:srgbClr val="FF0000"/>
                </a:solidFill>
                <a:latin typeface="+mn-lt"/>
              </a:rPr>
            </a:br>
            <a:r>
              <a:rPr lang="ru-RU" b="0" dirty="0">
                <a:solidFill>
                  <a:srgbClr val="FF0000"/>
                </a:solidFill>
                <a:latin typeface="+mn-lt"/>
              </a:rPr>
              <a:t>(горячая вода поступает в краны непосредственно из системы теплоснабжения)</a:t>
            </a:r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F9AD0BB-7BE8-4AAB-9C62-53CF1F47E678}"/>
              </a:ext>
            </a:extLst>
          </p:cNvPr>
          <p:cNvSpPr/>
          <p:nvPr/>
        </p:nvSpPr>
        <p:spPr>
          <a:xfrm>
            <a:off x="4261282" y="1337750"/>
            <a:ext cx="45645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Современная закрытая система ГВС </a:t>
            </a:r>
            <a:br>
              <a:rPr lang="ru-RU" b="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ru-RU" b="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(т.е. вода из системы холодного водоснабжения подогревается, поступает в циркуляционный контур, а затем - в краны)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42167DF-D75C-4A4B-9E63-68185BFED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8" y="2705501"/>
            <a:ext cx="3268702" cy="245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909966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5137B4-375F-4B0D-956F-6A267B0C5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4201E-3B97-4E16-9974-C89E09A67CE2}" type="slidenum">
              <a:rPr lang="en-US" altLang="ru-RU" smtClean="0"/>
              <a:pPr/>
              <a:t>28</a:t>
            </a:fld>
            <a:endParaRPr lang="en-US" alt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0F5B7E-4118-45C6-A147-42907C236A67}"/>
              </a:ext>
            </a:extLst>
          </p:cNvPr>
          <p:cNvSpPr txBox="1"/>
          <p:nvPr/>
        </p:nvSpPr>
        <p:spPr>
          <a:xfrm>
            <a:off x="633413" y="2773723"/>
            <a:ext cx="7754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 fontAlgn="auto">
              <a:spcBef>
                <a:spcPts val="2400"/>
              </a:spcBef>
              <a:spcAft>
                <a:spcPts val="0"/>
              </a:spcAft>
              <a:buClr>
                <a:schemeClr val="bg2"/>
              </a:buClr>
              <a:buFont typeface="+mj-lt"/>
              <a:buAutoNum type="arabicPeriod" startAt="2"/>
              <a:defRPr/>
            </a:pPr>
            <a:r>
              <a:rPr lang="ru-RU" sz="24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Алгоритм оказания технической поддержки</a:t>
            </a:r>
          </a:p>
        </p:txBody>
      </p:sp>
    </p:spTree>
    <p:extLst>
      <p:ext uri="{BB962C8B-B14F-4D97-AF65-F5344CB8AC3E}">
        <p14:creationId xmlns:p14="http://schemas.microsoft.com/office/powerpoint/2010/main" val="7626432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Безвозмездная поддержка МКД со стороны </a:t>
            </a:r>
            <a:r>
              <a:rPr lang="en-US" sz="2400" b="1" dirty="0">
                <a:solidFill>
                  <a:schemeClr val="tx2"/>
                </a:solidFill>
              </a:rPr>
              <a:t>IFC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3316" y="1717586"/>
            <a:ext cx="769791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 fontAlgn="auto"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Font typeface="+mj-lt"/>
              <a:buAutoNum type="arabicPeriod"/>
              <a:defRPr/>
            </a:pP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Оценка потенциала энергоэффективности МКД</a:t>
            </a:r>
            <a:r>
              <a:rPr lang="ru-RU" b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и сроков окупаемости проведения энергоэффективных мероприятий.</a:t>
            </a:r>
          </a:p>
          <a:p>
            <a:pPr marL="457200" lvl="0" indent="-457200" algn="just" fontAlgn="auto"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Font typeface="+mj-lt"/>
              <a:buAutoNum type="arabicPeriod"/>
              <a:defRPr/>
            </a:pPr>
            <a:r>
              <a:rPr lang="ru-RU" b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Оказание помощи владельцам специальных счетов 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при подготовке к проведению общих собраний </a:t>
            </a:r>
            <a:r>
              <a:rPr lang="ru-RU" b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по принятию решений о капитальном ремонте.  </a:t>
            </a:r>
          </a:p>
          <a:p>
            <a:pPr marL="457200" lvl="0" indent="-457200" algn="just" fontAlgn="auto"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Font typeface="+mj-lt"/>
              <a:buAutoNum type="arabicPeriod"/>
              <a:defRPr/>
            </a:pPr>
            <a:r>
              <a:rPr lang="ru-RU" b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Предоставление предложений по 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составу оборудования АУУТЭ и по сопутствующим работам,</a:t>
            </a:r>
            <a:r>
              <a:rPr lang="ru-RU" b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а также соответствующих технических спецификаций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457200" lvl="0" indent="-457200" algn="just" fontAlgn="auto"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Font typeface="+mj-lt"/>
              <a:buAutoNum type="arabicPeriod"/>
              <a:defRPr/>
            </a:pPr>
            <a:r>
              <a:rPr lang="ru-RU" b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Содействие в оценке и подборе подрядной организации и заключении с ней 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договора на выполнение работ «под ключ».</a:t>
            </a:r>
          </a:p>
          <a:p>
            <a:pPr marL="457200" lvl="0" indent="-457200" algn="just" fontAlgn="auto"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Font typeface="+mj-lt"/>
              <a:buAutoNum type="arabicPeriod"/>
              <a:defRPr/>
            </a:pPr>
            <a:r>
              <a:rPr lang="ru-RU" b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Привлечение за свой счет 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специалистов по строительному контролю </a:t>
            </a:r>
            <a:r>
              <a:rPr lang="ru-RU" b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для проверки всех этапов выполнения работ (для первых 20 МКД)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3996F4-E1E0-41D9-942E-67B8B513E60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0C53EF0-E817-4E49-A366-6572B14DF073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592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380587" y="496963"/>
            <a:ext cx="86057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lvl="0" algn="l">
              <a:defRPr/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Что планируем сделать до отопительного сезона 2019 года: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76624D-141E-4C92-85CB-6B0BD781F3EB}"/>
              </a:ext>
            </a:extLst>
          </p:cNvPr>
          <p:cNvSpPr txBox="1"/>
          <p:nvPr/>
        </p:nvSpPr>
        <p:spPr>
          <a:xfrm>
            <a:off x="605452" y="1218675"/>
            <a:ext cx="815602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spcBef>
                <a:spcPct val="50000"/>
              </a:spcBef>
              <a:defRPr b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120000"/>
              <a:buFont typeface="+mj-lt"/>
              <a:buAutoNum type="arabicPeriod"/>
            </a:pPr>
            <a:r>
              <a:rPr lang="ru-RU" dirty="0">
                <a:solidFill>
                  <a:schemeClr val="tx2"/>
                </a:solidFill>
              </a:rPr>
              <a:t>Провести </a:t>
            </a:r>
            <a:r>
              <a:rPr lang="ru-RU" b="1" dirty="0">
                <a:solidFill>
                  <a:schemeClr val="tx2"/>
                </a:solidFill>
              </a:rPr>
              <a:t>семинары </a:t>
            </a:r>
            <a:r>
              <a:rPr lang="ru-RU" dirty="0">
                <a:solidFill>
                  <a:schemeClr val="tx2"/>
                </a:solidFill>
              </a:rPr>
              <a:t>для представителей МКД с выдачей анкет и опросников для оценки потенциала энергоэффективности.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120000"/>
              <a:buFont typeface="+mj-lt"/>
              <a:buAutoNum type="arabicPeriod"/>
            </a:pPr>
            <a:r>
              <a:rPr lang="ru-RU" dirty="0">
                <a:solidFill>
                  <a:schemeClr val="tx2"/>
                </a:solidFill>
              </a:rPr>
              <a:t>Оценить с привлечением консультантов </a:t>
            </a:r>
            <a:r>
              <a:rPr lang="en-US" dirty="0">
                <a:solidFill>
                  <a:schemeClr val="tx2"/>
                </a:solidFill>
              </a:rPr>
              <a:t>IFC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>потенциал энергосбережения </a:t>
            </a:r>
            <a:r>
              <a:rPr lang="ru-RU" dirty="0">
                <a:solidFill>
                  <a:schemeClr val="tx2"/>
                </a:solidFill>
              </a:rPr>
              <a:t>для МКД, заполнивших анкеты и </a:t>
            </a:r>
            <a:r>
              <a:rPr lang="ru-RU" dirty="0" err="1">
                <a:solidFill>
                  <a:schemeClr val="tx2"/>
                </a:solidFill>
              </a:rPr>
              <a:t>опросники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120000"/>
              <a:buFont typeface="+mj-lt"/>
              <a:buAutoNum type="arabicPeriod"/>
            </a:pPr>
            <a:r>
              <a:rPr lang="ru-RU" dirty="0">
                <a:solidFill>
                  <a:schemeClr val="tx2"/>
                </a:solidFill>
              </a:rPr>
              <a:t>Провести дополнительные встречи с МКД, имеющими наибольший потенциал энергосбережения, для уточнения данных и оценки рисков, и </a:t>
            </a:r>
            <a:r>
              <a:rPr lang="ru-RU" b="1" dirty="0">
                <a:solidFill>
                  <a:schemeClr val="tx2"/>
                </a:solidFill>
              </a:rPr>
              <a:t>определить предварительный перечень МКД </a:t>
            </a:r>
            <a:r>
              <a:rPr lang="ru-RU" dirty="0">
                <a:solidFill>
                  <a:schemeClr val="tx2"/>
                </a:solidFill>
              </a:rPr>
              <a:t>для участия в проекте по установке/реализации АУУТЭ и АИТП.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120000"/>
              <a:buFont typeface="+mj-lt"/>
              <a:buAutoNum type="arabicPeriod"/>
            </a:pPr>
            <a:r>
              <a:rPr lang="ru-RU" dirty="0">
                <a:solidFill>
                  <a:schemeClr val="tx2"/>
                </a:solidFill>
              </a:rPr>
              <a:t>Из тех МКД из этого списка, которые примут решение о проведении капремонта и получат ТУ на установку АУУТЭ, </a:t>
            </a:r>
            <a:r>
              <a:rPr lang="ru-RU" b="1" dirty="0">
                <a:solidFill>
                  <a:schemeClr val="tx2"/>
                </a:solidFill>
              </a:rPr>
              <a:t>сформировать перечень </a:t>
            </a:r>
            <a:r>
              <a:rPr lang="ru-RU" b="1" dirty="0" err="1">
                <a:solidFill>
                  <a:schemeClr val="tx2"/>
                </a:solidFill>
              </a:rPr>
              <a:t>пилотных</a:t>
            </a:r>
            <a:r>
              <a:rPr lang="ru-RU" b="1" dirty="0">
                <a:solidFill>
                  <a:schemeClr val="tx2"/>
                </a:solidFill>
              </a:rPr>
              <a:t> МКД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120000"/>
              <a:buFont typeface="+mj-lt"/>
              <a:buAutoNum type="arabicPeriod"/>
            </a:pPr>
            <a:r>
              <a:rPr lang="ru-RU" dirty="0">
                <a:solidFill>
                  <a:schemeClr val="tx2"/>
                </a:solidFill>
              </a:rPr>
              <a:t>Для каждого </a:t>
            </a:r>
            <a:r>
              <a:rPr lang="ru-RU" dirty="0" err="1">
                <a:solidFill>
                  <a:schemeClr val="tx2"/>
                </a:solidFill>
              </a:rPr>
              <a:t>пилотного</a:t>
            </a:r>
            <a:r>
              <a:rPr lang="ru-RU" dirty="0">
                <a:solidFill>
                  <a:schemeClr val="tx2"/>
                </a:solidFill>
              </a:rPr>
              <a:t> МКД определить </a:t>
            </a:r>
            <a:r>
              <a:rPr lang="ru-RU" b="1" dirty="0">
                <a:solidFill>
                  <a:schemeClr val="tx2"/>
                </a:solidFill>
              </a:rPr>
              <a:t>технические требования </a:t>
            </a:r>
            <a:r>
              <a:rPr lang="ru-RU" dirty="0">
                <a:solidFill>
                  <a:schemeClr val="tx2"/>
                </a:solidFill>
              </a:rPr>
              <a:t>по установке АУУТЭ и по выполнению сопутствующих работ, а также представить рекомендации </a:t>
            </a:r>
            <a:r>
              <a:rPr lang="ru-RU" b="1" dirty="0">
                <a:solidFill>
                  <a:schemeClr val="tx2"/>
                </a:solidFill>
              </a:rPr>
              <a:t>по выбору подрядчика </a:t>
            </a:r>
            <a:r>
              <a:rPr lang="ru-RU" dirty="0">
                <a:solidFill>
                  <a:schemeClr val="tx2"/>
                </a:solidFill>
              </a:rPr>
              <a:t>для выполнения работ «под ключ», включая проектирование, поставку, монтаж и пуско-наладку оборудования.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120000"/>
              <a:buFont typeface="+mj-lt"/>
              <a:buAutoNum type="arabicPeriod"/>
            </a:pPr>
            <a:r>
              <a:rPr lang="ru-RU" dirty="0">
                <a:solidFill>
                  <a:schemeClr val="tx2"/>
                </a:solidFill>
              </a:rPr>
              <a:t>Для первых пилотных МКД (не более 20), заключивших подрядные контракты, безвозмездно </a:t>
            </a:r>
            <a:r>
              <a:rPr lang="ru-RU" b="1" dirty="0">
                <a:solidFill>
                  <a:schemeClr val="tx2"/>
                </a:solidFill>
              </a:rPr>
              <a:t>предоставить услуги строительного контроля </a:t>
            </a:r>
            <a:r>
              <a:rPr lang="ru-RU" dirty="0">
                <a:solidFill>
                  <a:schemeClr val="tx2"/>
                </a:solidFill>
              </a:rPr>
              <a:t>за установкой АУУТЭ с привлечением специализированных организаций.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BC75447-A0AC-4DD1-87D3-F2FB80703810}"/>
              </a:ext>
            </a:extLst>
          </p:cNvPr>
          <p:cNvSpPr txBox="1">
            <a:spLocks/>
          </p:cNvSpPr>
          <p:nvPr/>
        </p:nvSpPr>
        <p:spPr>
          <a:xfrm>
            <a:off x="357188" y="6350000"/>
            <a:ext cx="552450" cy="3587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D0C53EF0-E817-4E49-A366-6572B14DF073}" type="slidenum">
              <a:rPr lang="en-US" sz="1100" b="0" smtClean="0">
                <a:latin typeface="+mn-lt"/>
              </a:rPr>
              <a:pPr>
                <a:defRPr/>
              </a:pPr>
              <a:t>3</a:t>
            </a:fld>
            <a:endParaRPr lang="en-US" sz="11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58371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7188" y="6565900"/>
            <a:ext cx="552450" cy="358775"/>
          </a:xfrm>
        </p:spPr>
        <p:txBody>
          <a:bodyPr/>
          <a:lstStyle/>
          <a:p>
            <a:fld id="{018118D2-0F8D-4602-A0D7-B1F86CBE2AB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57903" y="288297"/>
            <a:ext cx="8231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Этапы реализации проекта по установке АУУТЭ, на которых будет обеспечиваться техподдержка со стороны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IFC</a:t>
            </a:r>
          </a:p>
        </p:txBody>
      </p:sp>
      <p:sp>
        <p:nvSpPr>
          <p:cNvPr id="33" name="Chevron 32"/>
          <p:cNvSpPr/>
          <p:nvPr/>
        </p:nvSpPr>
        <p:spPr bwMode="auto">
          <a:xfrm>
            <a:off x="1142728" y="2983639"/>
            <a:ext cx="1398337" cy="853440"/>
          </a:xfrm>
          <a:prstGeom prst="chevron">
            <a:avLst/>
          </a:prstGeom>
          <a:solidFill>
            <a:srgbClr val="FFC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charset="0"/>
            </a:endParaRPr>
          </a:p>
        </p:txBody>
      </p:sp>
      <p:sp>
        <p:nvSpPr>
          <p:cNvPr id="47" name="Pentagon 46"/>
          <p:cNvSpPr/>
          <p:nvPr/>
        </p:nvSpPr>
        <p:spPr bwMode="auto">
          <a:xfrm>
            <a:off x="192503" y="2981290"/>
            <a:ext cx="1251285" cy="852720"/>
          </a:xfrm>
          <a:prstGeom prst="homePlate">
            <a:avLst/>
          </a:prstGeom>
          <a:solidFill>
            <a:srgbClr val="FFC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charset="0"/>
            </a:endParaRPr>
          </a:p>
        </p:txBody>
      </p:sp>
      <p:sp>
        <p:nvSpPr>
          <p:cNvPr id="61" name="Chevron 60"/>
          <p:cNvSpPr/>
          <p:nvPr/>
        </p:nvSpPr>
        <p:spPr bwMode="auto">
          <a:xfrm>
            <a:off x="2209529" y="2983639"/>
            <a:ext cx="1398337" cy="853440"/>
          </a:xfrm>
          <a:prstGeom prst="chevron">
            <a:avLst/>
          </a:prstGeom>
          <a:solidFill>
            <a:srgbClr val="00B05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charset="0"/>
            </a:endParaRPr>
          </a:p>
        </p:txBody>
      </p:sp>
      <p:sp>
        <p:nvSpPr>
          <p:cNvPr id="62" name="Chevron 61"/>
          <p:cNvSpPr/>
          <p:nvPr/>
        </p:nvSpPr>
        <p:spPr bwMode="auto">
          <a:xfrm>
            <a:off x="3285954" y="2983639"/>
            <a:ext cx="1398337" cy="853440"/>
          </a:xfrm>
          <a:prstGeom prst="chevron">
            <a:avLst/>
          </a:prstGeom>
          <a:solidFill>
            <a:srgbClr val="00B05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charset="0"/>
            </a:endParaRPr>
          </a:p>
        </p:txBody>
      </p:sp>
      <p:sp>
        <p:nvSpPr>
          <p:cNvPr id="63" name="Chevron 62"/>
          <p:cNvSpPr/>
          <p:nvPr/>
        </p:nvSpPr>
        <p:spPr bwMode="auto">
          <a:xfrm>
            <a:off x="4362381" y="2983639"/>
            <a:ext cx="1398337" cy="853440"/>
          </a:xfrm>
          <a:prstGeom prst="chevron">
            <a:avLst/>
          </a:prstGeom>
          <a:solidFill>
            <a:srgbClr val="00B05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charset="0"/>
            </a:endParaRPr>
          </a:p>
        </p:txBody>
      </p:sp>
      <p:sp>
        <p:nvSpPr>
          <p:cNvPr id="64" name="Chevron 63"/>
          <p:cNvSpPr/>
          <p:nvPr/>
        </p:nvSpPr>
        <p:spPr bwMode="auto">
          <a:xfrm>
            <a:off x="6522689" y="2983639"/>
            <a:ext cx="1398337" cy="853440"/>
          </a:xfrm>
          <a:prstGeom prst="chevron">
            <a:avLst/>
          </a:prstGeom>
          <a:solidFill>
            <a:srgbClr val="00B05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charset="0"/>
            </a:endParaRPr>
          </a:p>
        </p:txBody>
      </p:sp>
      <p:sp>
        <p:nvSpPr>
          <p:cNvPr id="65" name="Chevron 64"/>
          <p:cNvSpPr/>
          <p:nvPr/>
        </p:nvSpPr>
        <p:spPr bwMode="auto">
          <a:xfrm>
            <a:off x="7599115" y="2983639"/>
            <a:ext cx="1398337" cy="853440"/>
          </a:xfrm>
          <a:prstGeom prst="chevron">
            <a:avLst/>
          </a:prstGeom>
          <a:solidFill>
            <a:srgbClr val="00B05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04220" y="3255295"/>
            <a:ext cx="467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44760" y="3255295"/>
            <a:ext cx="467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4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902246" y="3231370"/>
            <a:ext cx="467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5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079341" y="3255295"/>
            <a:ext cx="467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7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155226" y="3255295"/>
            <a:ext cx="467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8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51065" y="3255295"/>
            <a:ext cx="467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819108" y="4088757"/>
            <a:ext cx="1789337" cy="207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  <a:spcAft>
                <a:spcPts val="1000"/>
              </a:spcAft>
              <a:buNone/>
            </a:pPr>
            <a:r>
              <a:rPr kumimoji="0" lang="ru-RU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Заполнить Анкету по экспресс оценке и направить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по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электронной почте</a:t>
            </a:r>
            <a:r>
              <a:rPr kumimoji="0" lang="ru-RU" sz="14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на адреса:</a:t>
            </a:r>
          </a:p>
          <a:p>
            <a:pPr>
              <a:spcAft>
                <a:spcPts val="1000"/>
              </a:spcAft>
            </a:pPr>
            <a:r>
              <a:rPr 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kshishka@ifc.org</a:t>
            </a:r>
            <a:endParaRPr kumimoji="0" lang="ru-RU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spcAft>
                <a:spcPts val="1000"/>
              </a:spcAft>
              <a:buNone/>
            </a:pPr>
            <a:r>
              <a:rPr 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okomarov@ifc.org </a:t>
            </a:r>
            <a:endParaRPr kumimoji="0" lang="en-US" sz="1400" i="0" u="sng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 Box 2"/>
          <p:cNvSpPr txBox="1">
            <a:spLocks noChangeArrowheads="1"/>
          </p:cNvSpPr>
          <p:nvPr/>
        </p:nvSpPr>
        <p:spPr bwMode="auto">
          <a:xfrm>
            <a:off x="5150450" y="4283350"/>
            <a:ext cx="169360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Получить технические условия в РСО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 Box 2"/>
          <p:cNvSpPr txBox="1">
            <a:spLocks noChangeArrowheads="1"/>
          </p:cNvSpPr>
          <p:nvPr/>
        </p:nvSpPr>
        <p:spPr bwMode="auto">
          <a:xfrm>
            <a:off x="2609523" y="1194289"/>
            <a:ext cx="191466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Принять решение на ОСС о проведении ЭЭМ и привлечении кредита</a:t>
            </a:r>
          </a:p>
          <a:p>
            <a:pPr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(при необходимости)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 Box 2"/>
          <p:cNvSpPr txBox="1">
            <a:spLocks noChangeArrowheads="1"/>
          </p:cNvSpPr>
          <p:nvPr/>
        </p:nvSpPr>
        <p:spPr bwMode="auto">
          <a:xfrm>
            <a:off x="6680953" y="1668509"/>
            <a:ext cx="215013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Разработать проект и запустить выполнение работ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 Box 2"/>
          <p:cNvSpPr txBox="1">
            <a:spLocks noChangeArrowheads="1"/>
          </p:cNvSpPr>
          <p:nvPr/>
        </p:nvSpPr>
        <p:spPr bwMode="auto">
          <a:xfrm>
            <a:off x="6848928" y="4545533"/>
            <a:ext cx="203621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Обеспечить проведение строительного контроля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 Box 2"/>
          <p:cNvSpPr txBox="1">
            <a:spLocks noChangeArrowheads="1"/>
          </p:cNvSpPr>
          <p:nvPr/>
        </p:nvSpPr>
        <p:spPr bwMode="auto">
          <a:xfrm>
            <a:off x="557451" y="1400290"/>
            <a:ext cx="184904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Заполнить дополнительный опросник, который будет направлен после обработки анкеты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4" name="Straight Connector 73"/>
          <p:cNvCxnSpPr/>
          <p:nvPr/>
        </p:nvCxnSpPr>
        <p:spPr bwMode="auto">
          <a:xfrm flipV="1">
            <a:off x="593137" y="3861642"/>
            <a:ext cx="0" cy="87224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/>
          <p:cNvCxnSpPr/>
          <p:nvPr/>
        </p:nvCxnSpPr>
        <p:spPr bwMode="auto">
          <a:xfrm>
            <a:off x="590189" y="4732934"/>
            <a:ext cx="177907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>
            <a:cxnSpLocks/>
          </p:cNvCxnSpPr>
          <p:nvPr/>
        </p:nvCxnSpPr>
        <p:spPr bwMode="auto">
          <a:xfrm flipH="1" flipV="1">
            <a:off x="785642" y="4088758"/>
            <a:ext cx="13255" cy="2109911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/>
          <p:nvPr/>
        </p:nvCxnSpPr>
        <p:spPr bwMode="auto">
          <a:xfrm flipV="1">
            <a:off x="2824273" y="3837258"/>
            <a:ext cx="0" cy="1948192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/>
          <p:nvPr/>
        </p:nvCxnSpPr>
        <p:spPr bwMode="auto">
          <a:xfrm>
            <a:off x="2821325" y="5781446"/>
            <a:ext cx="177907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/>
          <p:nvPr/>
        </p:nvCxnSpPr>
        <p:spPr bwMode="auto">
          <a:xfrm flipV="1">
            <a:off x="3007153" y="5411296"/>
            <a:ext cx="0" cy="790714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/>
          <p:cNvCxnSpPr/>
          <p:nvPr/>
        </p:nvCxnSpPr>
        <p:spPr bwMode="auto">
          <a:xfrm flipV="1">
            <a:off x="4922592" y="3850494"/>
            <a:ext cx="0" cy="87224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/>
          <p:cNvCxnSpPr/>
          <p:nvPr/>
        </p:nvCxnSpPr>
        <p:spPr bwMode="auto">
          <a:xfrm>
            <a:off x="4919644" y="4721786"/>
            <a:ext cx="177907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/>
          <p:cNvCxnSpPr/>
          <p:nvPr/>
        </p:nvCxnSpPr>
        <p:spPr bwMode="auto">
          <a:xfrm flipV="1">
            <a:off x="5105472" y="4357986"/>
            <a:ext cx="0" cy="76099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Straight Connector 90"/>
          <p:cNvCxnSpPr>
            <a:cxnSpLocks/>
          </p:cNvCxnSpPr>
          <p:nvPr/>
        </p:nvCxnSpPr>
        <p:spPr bwMode="auto">
          <a:xfrm flipV="1">
            <a:off x="8017344" y="3844878"/>
            <a:ext cx="0" cy="579132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/>
          <p:cNvCxnSpPr>
            <a:cxnSpLocks/>
          </p:cNvCxnSpPr>
          <p:nvPr/>
        </p:nvCxnSpPr>
        <p:spPr bwMode="auto">
          <a:xfrm>
            <a:off x="6706296" y="5011826"/>
            <a:ext cx="115846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>
            <a:cxnSpLocks/>
          </p:cNvCxnSpPr>
          <p:nvPr/>
        </p:nvCxnSpPr>
        <p:spPr bwMode="auto">
          <a:xfrm flipV="1">
            <a:off x="6884504" y="4641676"/>
            <a:ext cx="0" cy="790714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>
            <a:cxnSpLocks/>
          </p:cNvCxnSpPr>
          <p:nvPr/>
        </p:nvCxnSpPr>
        <p:spPr bwMode="auto">
          <a:xfrm>
            <a:off x="6706911" y="4425086"/>
            <a:ext cx="1310433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Straight Connector 94"/>
          <p:cNvCxnSpPr>
            <a:cxnSpLocks/>
          </p:cNvCxnSpPr>
          <p:nvPr/>
        </p:nvCxnSpPr>
        <p:spPr bwMode="auto">
          <a:xfrm flipV="1">
            <a:off x="6711784" y="4424010"/>
            <a:ext cx="0" cy="58674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/>
          <p:nvPr/>
        </p:nvCxnSpPr>
        <p:spPr bwMode="auto">
          <a:xfrm flipV="1">
            <a:off x="3824017" y="2832100"/>
            <a:ext cx="0" cy="14919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Straight Connector 100"/>
          <p:cNvCxnSpPr/>
          <p:nvPr/>
        </p:nvCxnSpPr>
        <p:spPr bwMode="auto">
          <a:xfrm>
            <a:off x="2434229" y="2027834"/>
            <a:ext cx="177907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Straight Connector 101"/>
          <p:cNvCxnSpPr/>
          <p:nvPr/>
        </p:nvCxnSpPr>
        <p:spPr bwMode="auto">
          <a:xfrm flipV="1">
            <a:off x="2612437" y="1481154"/>
            <a:ext cx="0" cy="116806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Straight Connector 103"/>
          <p:cNvCxnSpPr/>
          <p:nvPr/>
        </p:nvCxnSpPr>
        <p:spPr bwMode="auto">
          <a:xfrm>
            <a:off x="2430780" y="2827934"/>
            <a:ext cx="139954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Straight Connector 106"/>
          <p:cNvCxnSpPr/>
          <p:nvPr/>
        </p:nvCxnSpPr>
        <p:spPr bwMode="auto">
          <a:xfrm flipV="1">
            <a:off x="2433113" y="2020316"/>
            <a:ext cx="0" cy="80568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Straight Connector 116"/>
          <p:cNvCxnSpPr>
            <a:cxnSpLocks/>
          </p:cNvCxnSpPr>
          <p:nvPr/>
        </p:nvCxnSpPr>
        <p:spPr bwMode="auto">
          <a:xfrm flipV="1">
            <a:off x="6632926" y="1710754"/>
            <a:ext cx="0" cy="125363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Straight Connector 130"/>
          <p:cNvCxnSpPr/>
          <p:nvPr/>
        </p:nvCxnSpPr>
        <p:spPr bwMode="auto">
          <a:xfrm flipV="1">
            <a:off x="1715282" y="2826432"/>
            <a:ext cx="0" cy="14919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Straight Connector 131"/>
          <p:cNvCxnSpPr/>
          <p:nvPr/>
        </p:nvCxnSpPr>
        <p:spPr bwMode="auto">
          <a:xfrm>
            <a:off x="386454" y="1940886"/>
            <a:ext cx="177907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3" name="Straight Connector 132"/>
          <p:cNvCxnSpPr>
            <a:cxnSpLocks/>
          </p:cNvCxnSpPr>
          <p:nvPr/>
        </p:nvCxnSpPr>
        <p:spPr bwMode="auto">
          <a:xfrm flipV="1">
            <a:off x="564662" y="1455166"/>
            <a:ext cx="0" cy="123975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4" name="Straight Connector 133"/>
          <p:cNvCxnSpPr/>
          <p:nvPr/>
        </p:nvCxnSpPr>
        <p:spPr bwMode="auto">
          <a:xfrm>
            <a:off x="383005" y="2827346"/>
            <a:ext cx="1334035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5" name="Straight Connector 134"/>
          <p:cNvCxnSpPr/>
          <p:nvPr/>
        </p:nvCxnSpPr>
        <p:spPr bwMode="auto">
          <a:xfrm flipV="1">
            <a:off x="386862" y="1941496"/>
            <a:ext cx="0" cy="8890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6" name="Text Box 2">
            <a:extLst>
              <a:ext uri="{FF2B5EF4-FFF2-40B4-BE49-F238E27FC236}">
                <a16:creationId xmlns:a16="http://schemas.microsoft.com/office/drawing/2014/main" id="{E47B0FFD-7C10-48CC-8A49-553FE1117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8226" y="4794695"/>
            <a:ext cx="178664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Оценить стоимость проекта и подобрать механизм финансирования 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Chevron 63">
            <a:extLst>
              <a:ext uri="{FF2B5EF4-FFF2-40B4-BE49-F238E27FC236}">
                <a16:creationId xmlns:a16="http://schemas.microsoft.com/office/drawing/2014/main" id="{BC8AFED8-AFA3-4B05-BBC7-FD77090FD9C3}"/>
              </a:ext>
            </a:extLst>
          </p:cNvPr>
          <p:cNvSpPr/>
          <p:nvPr/>
        </p:nvSpPr>
        <p:spPr bwMode="auto">
          <a:xfrm>
            <a:off x="5439554" y="2991438"/>
            <a:ext cx="1398337" cy="853440"/>
          </a:xfrm>
          <a:prstGeom prst="chevron">
            <a:avLst/>
          </a:prstGeom>
          <a:solidFill>
            <a:srgbClr val="00B05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7AD3B60-B4E9-4452-801E-33D6E453093D}"/>
              </a:ext>
            </a:extLst>
          </p:cNvPr>
          <p:cNvSpPr txBox="1"/>
          <p:nvPr/>
        </p:nvSpPr>
        <p:spPr>
          <a:xfrm>
            <a:off x="6007194" y="3231370"/>
            <a:ext cx="467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6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 Box 2">
            <a:extLst>
              <a:ext uri="{FF2B5EF4-FFF2-40B4-BE49-F238E27FC236}">
                <a16:creationId xmlns:a16="http://schemas.microsoft.com/office/drawing/2014/main" id="{24B3AB25-B22F-4365-ADEB-CFA24D588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2855" y="1404021"/>
            <a:ext cx="190479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Выбрать подрядную организацию</a:t>
            </a:r>
          </a:p>
          <a:p>
            <a:pPr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и подготовить ТЗ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на разработку проекта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5" name="Straight Connector 99">
            <a:extLst>
              <a:ext uri="{FF2B5EF4-FFF2-40B4-BE49-F238E27FC236}">
                <a16:creationId xmlns:a16="http://schemas.microsoft.com/office/drawing/2014/main" id="{05E59177-55FB-4BAF-A4A2-724563363DB8}"/>
              </a:ext>
            </a:extLst>
          </p:cNvPr>
          <p:cNvCxnSpPr/>
          <p:nvPr/>
        </p:nvCxnSpPr>
        <p:spPr bwMode="auto">
          <a:xfrm flipV="1">
            <a:off x="5858306" y="2832100"/>
            <a:ext cx="0" cy="14919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100">
            <a:extLst>
              <a:ext uri="{FF2B5EF4-FFF2-40B4-BE49-F238E27FC236}">
                <a16:creationId xmlns:a16="http://schemas.microsoft.com/office/drawing/2014/main" id="{62B80E6E-DCAF-482E-8C0D-75518F65BAD7}"/>
              </a:ext>
            </a:extLst>
          </p:cNvPr>
          <p:cNvCxnSpPr/>
          <p:nvPr/>
        </p:nvCxnSpPr>
        <p:spPr bwMode="auto">
          <a:xfrm>
            <a:off x="4468518" y="2027834"/>
            <a:ext cx="177907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103">
            <a:extLst>
              <a:ext uri="{FF2B5EF4-FFF2-40B4-BE49-F238E27FC236}">
                <a16:creationId xmlns:a16="http://schemas.microsoft.com/office/drawing/2014/main" id="{841ECFDC-EC05-4CA6-9C1F-25E2D745EF06}"/>
              </a:ext>
            </a:extLst>
          </p:cNvPr>
          <p:cNvCxnSpPr/>
          <p:nvPr/>
        </p:nvCxnSpPr>
        <p:spPr bwMode="auto">
          <a:xfrm>
            <a:off x="4465069" y="2827934"/>
            <a:ext cx="139954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Straight Connector 106">
            <a:extLst>
              <a:ext uri="{FF2B5EF4-FFF2-40B4-BE49-F238E27FC236}">
                <a16:creationId xmlns:a16="http://schemas.microsoft.com/office/drawing/2014/main" id="{BFAA92E1-3DB4-4787-8431-E5D6C9750ADF}"/>
              </a:ext>
            </a:extLst>
          </p:cNvPr>
          <p:cNvCxnSpPr/>
          <p:nvPr/>
        </p:nvCxnSpPr>
        <p:spPr bwMode="auto">
          <a:xfrm flipV="1">
            <a:off x="4467402" y="2020316"/>
            <a:ext cx="0" cy="80568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Straight Connector 101">
            <a:extLst>
              <a:ext uri="{FF2B5EF4-FFF2-40B4-BE49-F238E27FC236}">
                <a16:creationId xmlns:a16="http://schemas.microsoft.com/office/drawing/2014/main" id="{04AC1DA6-259D-4606-A3ED-91F1DBA1F16E}"/>
              </a:ext>
            </a:extLst>
          </p:cNvPr>
          <p:cNvCxnSpPr>
            <a:cxnSpLocks/>
          </p:cNvCxnSpPr>
          <p:nvPr/>
        </p:nvCxnSpPr>
        <p:spPr bwMode="auto">
          <a:xfrm flipV="1">
            <a:off x="4631276" y="1481154"/>
            <a:ext cx="0" cy="121377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6A5FBA17-CA84-41C0-A6A6-064EB0954F3B}"/>
              </a:ext>
            </a:extLst>
          </p:cNvPr>
          <p:cNvSpPr txBox="1"/>
          <p:nvPr/>
        </p:nvSpPr>
        <p:spPr>
          <a:xfrm>
            <a:off x="2759625" y="3231370"/>
            <a:ext cx="467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3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59858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8118D2-0F8D-4602-A0D7-B1F86CBE2ABE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28083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Экспресс-оценка потенциала экономии с использованием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«Помощника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энергоэффективного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капремонта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ЭКР)»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CB3EA2-E91C-4F56-B9D0-A5E3A43E1E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766" y="1221144"/>
            <a:ext cx="7769090" cy="51466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46458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8118D2-0F8D-4602-A0D7-B1F86CBE2ABE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28083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 по результатам экспресс-оценки </a:t>
            </a:r>
            <a:b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использованием «Помощника ЭКР»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D8238A-1329-4C6F-977A-BD87786081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8722" y="1313185"/>
            <a:ext cx="6308709" cy="49544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86975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8118D2-0F8D-4602-A0D7-B1F86CBE2ABE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28083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Детальная оценка экономии затрат с использованием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«Помощника энеогоэффективного капремонта»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2009" y="950494"/>
            <a:ext cx="841878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Помощник ПКР позволяет оценить прогнозную экономию затрат на коммунальные ресурсы, используя ограниченный объем информации об МКД и без проведения энергетического обследования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4784" y="5557228"/>
            <a:ext cx="8418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Подробнее о «Помощнике ЭКР» – в презентации «Подготовка перечня энергоэффективных мероприятий…», а также в </a:t>
            </a:r>
            <a:r>
              <a:rPr lang="ru-RU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видеоинструкции</a:t>
            </a: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 на сайте Фонда ЖКХ</a:t>
            </a:r>
            <a:endParaRPr lang="ru-RU" sz="1400" b="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5E2F5C-5642-4B09-AAEF-BA881DF4E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202" y="1953187"/>
            <a:ext cx="8437595" cy="343234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5A1C8AD-0C78-4DF5-890B-B2916B36DB70}"/>
              </a:ext>
            </a:extLst>
          </p:cNvPr>
          <p:cNvSpPr/>
          <p:nvPr/>
        </p:nvSpPr>
        <p:spPr>
          <a:xfrm>
            <a:off x="1617728" y="6011446"/>
            <a:ext cx="5732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http://fondgkh.ru/finances/documents/pomoshhnik-ekr/</a:t>
            </a:r>
            <a:endParaRPr lang="ru-RU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62424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8118D2-0F8D-4602-A0D7-B1F86CBE2ABE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88" y="1356881"/>
            <a:ext cx="8470449" cy="517064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00B0F0"/>
              </a:buClr>
              <a:buFont typeface="+mj-lt"/>
              <a:buAutoNum type="arabicPeriod"/>
            </a:pPr>
            <a:r>
              <a:rPr lang="ru-RU" sz="18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установки АУУТЭ потребуется </a:t>
            </a:r>
            <a:r>
              <a:rPr lang="ru-RU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взаимодействовать с теплоснабжабщей компанией </a:t>
            </a:r>
            <a:r>
              <a:rPr lang="ru-RU" sz="18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(получить технические условия; согласовать проектную документацию; предъявить оборудование, готовое к эксплуатации).</a:t>
            </a:r>
          </a:p>
          <a:p>
            <a:pPr marL="457200" indent="-457200">
              <a:spcAft>
                <a:spcPts val="1200"/>
              </a:spcAft>
              <a:buClr>
                <a:srgbClr val="00B0F0"/>
              </a:buClr>
              <a:buFont typeface="+mj-lt"/>
              <a:buAutoNum type="arabicPeriod"/>
            </a:pPr>
            <a:r>
              <a:rPr lang="ru-RU" sz="18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выполнения работ по капитальному ремонту с установкой АУУТЭ нужно </a:t>
            </a:r>
            <a:r>
              <a:rPr lang="ru-RU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выбрать подрядную организацию</a:t>
            </a:r>
            <a:r>
              <a:rPr lang="ru-RU" sz="18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соответствующую требованиям законодательства, с положительным опытом реализации аналогичных договоров.</a:t>
            </a:r>
          </a:p>
          <a:p>
            <a:pPr marL="457200" indent="-457200">
              <a:spcAft>
                <a:spcPts val="1200"/>
              </a:spcAft>
              <a:buClr>
                <a:srgbClr val="00B0F0"/>
              </a:buClr>
              <a:buFont typeface="+mj-lt"/>
              <a:buAutoNum type="arabicPeriod"/>
            </a:pPr>
            <a:r>
              <a:rPr lang="ru-RU" sz="18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ходе установки АУУТЭ </a:t>
            </a:r>
            <a:r>
              <a:rPr lang="ru-RU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требуется контролировать качество оборудования</a:t>
            </a:r>
            <a:r>
              <a:rPr lang="ru-RU" sz="18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правильность его монтажа, корректность настройки и наладки приборов.</a:t>
            </a:r>
          </a:p>
          <a:p>
            <a:pPr marL="457200" indent="-457200">
              <a:spcAft>
                <a:spcPts val="1200"/>
              </a:spcAft>
              <a:buClr>
                <a:srgbClr val="00B0F0"/>
              </a:buClr>
              <a:buFont typeface="+mj-lt"/>
              <a:buAutoNum type="arabicPeriod"/>
            </a:pPr>
            <a:r>
              <a:rPr lang="ru-RU" sz="18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время проведения работ жители могут испытывать определенные неудобства (шум, перерывы в снабжении жителей водой и теплом и др.).</a:t>
            </a:r>
          </a:p>
          <a:p>
            <a:pPr marL="457200" indent="-457200">
              <a:spcAft>
                <a:spcPts val="1200"/>
              </a:spcAft>
              <a:buClr>
                <a:srgbClr val="00B0F0"/>
              </a:buClr>
              <a:buFont typeface="+mj-lt"/>
              <a:buAutoNum type="arabicPeriod"/>
            </a:pPr>
            <a:r>
              <a:rPr lang="ru-RU" sz="18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Эксплуатация АУУТЭ </a:t>
            </a:r>
            <a:r>
              <a:rPr lang="ru-RU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потребует дополнительных затрат </a:t>
            </a:r>
            <a:r>
              <a:rPr lang="ru-RU" sz="18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электричество и привлечения квалифицированного персонала для периодической наладки оборудования</a:t>
            </a:r>
            <a:r>
              <a:rPr lang="ru-RU" sz="20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2321" y="330473"/>
            <a:ext cx="8334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Вопросы, которые возникают относительно установки АУУТЭ: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37172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8118D2-0F8D-4602-A0D7-B1F86CBE2ABE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8195" y="1481668"/>
            <a:ext cx="8470449" cy="481670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0"/>
              </a:spcAft>
              <a:buClr>
                <a:srgbClr val="00B0F0"/>
              </a:buClr>
              <a:buFont typeface="+mj-lt"/>
              <a:buAutoNum type="arabicPeriod"/>
            </a:pPr>
            <a:r>
              <a:rPr lang="ru-RU" sz="18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 по взаимодействию с тепловой компанией.</a:t>
            </a:r>
          </a:p>
          <a:p>
            <a:pPr marL="457200" indent="-457200">
              <a:spcBef>
                <a:spcPts val="1200"/>
              </a:spcBef>
              <a:spcAft>
                <a:spcPts val="0"/>
              </a:spcAft>
              <a:buClr>
                <a:srgbClr val="00B0F0"/>
              </a:buClr>
              <a:buFont typeface="+mj-lt"/>
              <a:buAutoNum type="arabicPeriod"/>
            </a:pPr>
            <a:r>
              <a:rPr lang="ru-RU" sz="18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Содействие в отборе подрядной организации и заключении с ней договора «под ключ».</a:t>
            </a:r>
          </a:p>
          <a:p>
            <a:pPr marL="457200" indent="-457200">
              <a:spcBef>
                <a:spcPts val="1200"/>
              </a:spcBef>
              <a:spcAft>
                <a:spcPts val="0"/>
              </a:spcAft>
              <a:buClr>
                <a:srgbClr val="00B0F0"/>
              </a:buClr>
              <a:buFont typeface="+mj-lt"/>
              <a:buAutoNum type="arabicPeriod"/>
            </a:pPr>
            <a:r>
              <a:rPr lang="ru-RU" sz="18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Финансирование организации, осуществляющей строительный контроль со стороны Заказчика, которая, в частности, будет:</a:t>
            </a:r>
          </a:p>
          <a:p>
            <a:pPr marL="1371600" lvl="2" indent="-457200">
              <a:spcBef>
                <a:spcPts val="1200"/>
              </a:spcBef>
              <a:spcAft>
                <a:spcPts val="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ru-RU" sz="18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контролировать качество оборудования, правильность его монтажа, корректность настройки и наладки приборов;</a:t>
            </a:r>
          </a:p>
          <a:p>
            <a:pPr marL="1371600" lvl="2" indent="-457200">
              <a:spcBef>
                <a:spcPts val="1200"/>
              </a:spcBef>
              <a:spcAft>
                <a:spcPts val="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ru-RU" sz="18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следить за соблюдением Подрядчиком графика работ, включая минимизацию отключений тепла и воды, выполнению требований по ограничению шума и др.;</a:t>
            </a:r>
          </a:p>
          <a:p>
            <a:pPr marL="1371600" lvl="2" indent="-457200">
              <a:spcBef>
                <a:spcPts val="1200"/>
              </a:spcBef>
              <a:spcAft>
                <a:spcPts val="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ru-RU" sz="18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проверять результаты обучения Подрядчиком эксплуатирующего персонала, обеспечивающего надлежащую работу АУУТЭ в течение всего срока его службы.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endParaRPr lang="ru-RU" sz="18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4870" y="607472"/>
            <a:ext cx="8334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 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IFC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решении вопросов при установке АУУТЭ: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74344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26305" y="478908"/>
            <a:ext cx="8462029" cy="75670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Отбор подрядчика для установки АУУТЭ</a:t>
            </a:r>
          </a:p>
        </p:txBody>
      </p:sp>
      <p:sp>
        <p:nvSpPr>
          <p:cNvPr id="29" name="Content Placeholder 1"/>
          <p:cNvSpPr>
            <a:spLocks noGrp="1"/>
          </p:cNvSpPr>
          <p:nvPr>
            <p:ph type="body" sz="quarter" idx="13"/>
          </p:nvPr>
        </p:nvSpPr>
        <p:spPr>
          <a:xfrm>
            <a:off x="532068" y="1134014"/>
            <a:ext cx="7884368" cy="5199053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</a:pPr>
            <a:endParaRPr lang="ru-RU" sz="1800" b="1" dirty="0">
              <a:solidFill>
                <a:schemeClr val="tx2"/>
              </a:solidFill>
            </a:endParaRPr>
          </a:p>
          <a:p>
            <a:pPr marL="342900" indent="-342900" algn="just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2"/>
                </a:solidFill>
              </a:rPr>
              <a:t>Целесообразно выбрать подрядчика на конкурсной основе*;</a:t>
            </a:r>
          </a:p>
          <a:p>
            <a:pPr marL="342900" indent="-342900" algn="just">
              <a:spcBef>
                <a:spcPts val="12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2"/>
                </a:solidFill>
              </a:rPr>
              <a:t>Для этого сначала формируется перечень организаций, имеющих положительный опыт выполнения аналогичных работ;</a:t>
            </a:r>
          </a:p>
          <a:p>
            <a:pPr marL="342900" indent="-342900" algn="just">
              <a:spcBef>
                <a:spcPts val="12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2"/>
                </a:solidFill>
              </a:rPr>
              <a:t>Затем организациям, выразившим желание участвовать в конкурсе,  направляется документация, содержащая технические требования по выполнению всего комплекса работ по установке АУУТЭ;</a:t>
            </a:r>
          </a:p>
          <a:p>
            <a:pPr marL="342900" indent="-342900" algn="just">
              <a:spcBef>
                <a:spcPts val="12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2"/>
                </a:solidFill>
              </a:rPr>
              <a:t>К указанному сроку эти организации предоставляют свои технические и финансовые предложения, каждое из которых тщательно изучается;</a:t>
            </a:r>
          </a:p>
          <a:p>
            <a:pPr marL="342900" indent="-342900" algn="just">
              <a:spcBef>
                <a:spcPts val="12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2"/>
                </a:solidFill>
              </a:rPr>
              <a:t>Организация, предложение которой соответствует всем техническим требованиям и имеет минимальную цену, признается победителем конкурса и с ней заключается договор*.</a:t>
            </a:r>
          </a:p>
          <a:p>
            <a:pPr marL="630238" indent="-274638" algn="just">
              <a:spcBef>
                <a:spcPts val="1200"/>
              </a:spcBef>
              <a:buClr>
                <a:schemeClr val="bg2"/>
              </a:buClr>
              <a:tabLst>
                <a:tab pos="719138" algn="l"/>
                <a:tab pos="8402638" algn="r"/>
              </a:tabLst>
            </a:pP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  </a:t>
            </a:r>
            <a:r>
              <a:rPr lang="ru-RU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Если конкурс проводится сразу по нескольким МКД, то это, как правило, вызывает большую заинтересованность у потенциальных подрядчиков и приводит к снижению удельных цен их предложений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7B48F0-A5C9-4F9B-8A6B-89FC750A284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0C53EF0-E817-4E49-A366-6572B14DF073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149265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26305" y="478908"/>
            <a:ext cx="8462029" cy="75670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Выполнение подрядного договора по установке АУУТЭ</a:t>
            </a:r>
          </a:p>
        </p:txBody>
      </p:sp>
      <p:sp>
        <p:nvSpPr>
          <p:cNvPr id="29" name="Content Placeholder 1"/>
          <p:cNvSpPr>
            <a:spLocks noGrp="1"/>
          </p:cNvSpPr>
          <p:nvPr>
            <p:ph type="body" sz="quarter" idx="13"/>
          </p:nvPr>
        </p:nvSpPr>
        <p:spPr>
          <a:xfrm>
            <a:off x="532068" y="1134014"/>
            <a:ext cx="7884368" cy="5199053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</a:pPr>
            <a:endParaRPr lang="ru-RU" sz="1800" b="1" dirty="0">
              <a:solidFill>
                <a:schemeClr val="tx2"/>
              </a:solidFill>
            </a:endParaRPr>
          </a:p>
          <a:p>
            <a:pPr marL="342900" indent="-342900" algn="just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2"/>
                </a:solidFill>
              </a:rPr>
              <a:t>Сначала Подрядчик согласовывает с Заказчиком график выполнения всех этапов работ, чтобы обеспечить завершение всех работ к началу отопительного периода;</a:t>
            </a:r>
          </a:p>
          <a:p>
            <a:pPr marL="342900" indent="-342900" algn="just">
              <a:spcBef>
                <a:spcPts val="12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2"/>
                </a:solidFill>
              </a:rPr>
              <a:t>Затем Подрядчик разрабатывает проектную документацию и согласовывает ее с Заказчиком, ресурсо-снабжающими организациями и др.;</a:t>
            </a:r>
          </a:p>
          <a:p>
            <a:pPr marL="342900" indent="-342900" algn="just">
              <a:spcBef>
                <a:spcPts val="12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2"/>
                </a:solidFill>
              </a:rPr>
              <a:t>На следующем этапе Подрядчик заказывает оборудование, материалы и параллельно проводит необходимые подготовительные работы;</a:t>
            </a:r>
          </a:p>
          <a:p>
            <a:pPr marL="342900" indent="-342900" algn="just">
              <a:spcBef>
                <a:spcPts val="12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1"/>
                </a:solidFill>
              </a:rPr>
              <a:t>После поставки оборудования проводятся строительно-монтажные работы и пуско-наладочные работы;</a:t>
            </a:r>
          </a:p>
          <a:p>
            <a:pPr marL="342900" indent="-342900" algn="just">
              <a:spcBef>
                <a:spcPts val="12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1"/>
                </a:solidFill>
              </a:rPr>
              <a:t>Наконец, проводится сдача-приемка всех работ и начинается эксплуатация АУУТЭ;</a:t>
            </a:r>
          </a:p>
          <a:p>
            <a:pPr marL="342900" indent="-342900" algn="just">
              <a:spcBef>
                <a:spcPts val="12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1"/>
                </a:solidFill>
              </a:rPr>
              <a:t>В течение гарантийного периода Подрядчик отвечает за возможные сбои и недостатки в работе АУУТЭ.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7B48F0-A5C9-4F9B-8A6B-89FC750A284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0C53EF0-E817-4E49-A366-6572B14DF073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899884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26305" y="478908"/>
            <a:ext cx="8462029" cy="75670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Строительный контроль за работой Подрядчика (1)</a:t>
            </a:r>
          </a:p>
        </p:txBody>
      </p:sp>
      <p:sp>
        <p:nvSpPr>
          <p:cNvPr id="29" name="Content Placeholder 1"/>
          <p:cNvSpPr>
            <a:spLocks noGrp="1"/>
          </p:cNvSpPr>
          <p:nvPr>
            <p:ph type="body" sz="quarter" idx="13"/>
          </p:nvPr>
        </p:nvSpPr>
        <p:spPr>
          <a:xfrm>
            <a:off x="532068" y="1380067"/>
            <a:ext cx="7884368" cy="4953000"/>
          </a:xfrm>
        </p:spPr>
        <p:txBody>
          <a:bodyPr>
            <a:noAutofit/>
          </a:bodyPr>
          <a:lstStyle/>
          <a:p>
            <a:pPr marL="342900" indent="-342900" algn="just">
              <a:spcBef>
                <a:spcPts val="12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2"/>
                </a:solidFill>
              </a:rPr>
              <a:t>Строительный контроль, финансируемый </a:t>
            </a:r>
            <a:r>
              <a:rPr lang="en-US" sz="1800" dirty="0">
                <a:solidFill>
                  <a:schemeClr val="tx2"/>
                </a:solidFill>
              </a:rPr>
              <a:t>IFC</a:t>
            </a:r>
            <a:r>
              <a:rPr lang="ru-RU" sz="1800" dirty="0">
                <a:solidFill>
                  <a:schemeClr val="tx2"/>
                </a:solidFill>
              </a:rPr>
              <a:t>, будет проводиться с привлечением специализированных организаций.</a:t>
            </a:r>
          </a:p>
          <a:p>
            <a:pPr marL="342900" indent="-342900" algn="just">
              <a:spcBef>
                <a:spcPts val="12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2"/>
                </a:solidFill>
              </a:rPr>
              <a:t>Строительный контроль будет осуществляться в соответствии с требованиями Градостроительного кодекса РФ и других нормативно-технических документов.</a:t>
            </a:r>
          </a:p>
          <a:p>
            <a:pPr marL="342900" indent="-342900" algn="just">
              <a:spcBef>
                <a:spcPts val="12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2"/>
                </a:solidFill>
              </a:rPr>
              <a:t>В него входит:</a:t>
            </a:r>
          </a:p>
          <a:p>
            <a:pPr marL="985838" indent="-342900" algn="just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2"/>
                </a:solidFill>
              </a:rPr>
              <a:t>Проверка подготовки проектной документации, в том числе проведения расчета теплового баланса МКД, выбора марок и типоразмеров оборудования АУУТЭ, разработки схем и чертежей: </a:t>
            </a:r>
          </a:p>
          <a:p>
            <a:pPr marL="1474788" lvl="3" indent="0" algn="just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None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это позволит исключить избыточные требования к оборудованию АУУТЭ, которые может предложить тепловая компания, проектировщик или сам Подрядчика, заинтересованный в увеличении объема работ</a:t>
            </a:r>
            <a:r>
              <a:rPr lang="ru-RU" dirty="0">
                <a:solidFill>
                  <a:schemeClr val="tx2"/>
                </a:solidFill>
              </a:rPr>
              <a:t>;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7B48F0-A5C9-4F9B-8A6B-89FC750A284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0C53EF0-E817-4E49-A366-6572B14DF073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9579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26305" y="478908"/>
            <a:ext cx="8462029" cy="75670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Строительный контроль за работой Подрядчика (2)</a:t>
            </a:r>
          </a:p>
        </p:txBody>
      </p:sp>
      <p:sp>
        <p:nvSpPr>
          <p:cNvPr id="29" name="Content Placeholder 1"/>
          <p:cNvSpPr>
            <a:spLocks noGrp="1"/>
          </p:cNvSpPr>
          <p:nvPr>
            <p:ph type="body" sz="quarter" idx="13"/>
          </p:nvPr>
        </p:nvSpPr>
        <p:spPr>
          <a:xfrm>
            <a:off x="540535" y="1405467"/>
            <a:ext cx="7884368" cy="4902200"/>
          </a:xfrm>
        </p:spPr>
        <p:txBody>
          <a:bodyPr>
            <a:noAutofit/>
          </a:bodyPr>
          <a:lstStyle/>
          <a:p>
            <a:pPr marL="985838" indent="-342900" algn="just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2"/>
                </a:solidFill>
              </a:rPr>
              <a:t>Проверка комплектности и качества поставляемого оборудования и используемых материалов, наличия сопроводительной технической документации, сертификатов и паспортов:</a:t>
            </a:r>
          </a:p>
          <a:p>
            <a:pPr marL="1355725" lvl="3" indent="0" algn="just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None/>
              <a:tabLst>
                <a:tab pos="8402638" algn="r"/>
              </a:tabLst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это обеспечит качество и комплектность поставок и исключит замену оборудования на более дешевые аналоги, что зачастую используют подрядчики для снижения своих затрат;</a:t>
            </a:r>
          </a:p>
          <a:p>
            <a:pPr marL="985838" indent="-342900" algn="just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2"/>
                </a:solidFill>
              </a:rPr>
              <a:t>Контроль соблюдения технологии выполнения демонтажных,  общестроительных и сварочных работ, монтажа механического и электрического оборудования АУУТЭ:</a:t>
            </a:r>
          </a:p>
          <a:p>
            <a:pPr marL="1474787" lvl="3" indent="0" algn="just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None/>
              <a:tabLst>
                <a:tab pos="8402638" algn="r"/>
              </a:tabLst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за счет проверки соблюдения технологической последовательности работ, правильности и точности монтажа, выполнения требований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СНиПов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ТУ производителей обеспечивается правильная работа всего комплекса АУУТЭ; также будут контролироваться безопасность проведения работ, их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малошумность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и т.д.;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7B48F0-A5C9-4F9B-8A6B-89FC750A284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0C53EF0-E817-4E49-A366-6572B14DF073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419437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5137B4-375F-4B0D-956F-6A267B0C5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4201E-3B97-4E16-9974-C89E09A67CE2}" type="slidenum">
              <a:rPr lang="en-US" altLang="ru-RU" smtClean="0"/>
              <a:pPr/>
              <a:t>4</a:t>
            </a:fld>
            <a:endParaRPr lang="en-US" alt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0F5B7E-4118-45C6-A147-42907C236A67}"/>
              </a:ext>
            </a:extLst>
          </p:cNvPr>
          <p:cNvSpPr txBox="1"/>
          <p:nvPr/>
        </p:nvSpPr>
        <p:spPr>
          <a:xfrm>
            <a:off x="717543" y="2773723"/>
            <a:ext cx="77546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 fontAlgn="auto">
              <a:spcBef>
                <a:spcPts val="2400"/>
              </a:spcBef>
              <a:spcAft>
                <a:spcPts val="0"/>
              </a:spcAft>
              <a:buClr>
                <a:schemeClr val="bg2"/>
              </a:buClr>
              <a:buFont typeface="+mj-lt"/>
              <a:buAutoNum type="arabicPeriod"/>
              <a:defRPr/>
            </a:pPr>
            <a:r>
              <a:rPr lang="ru-RU" sz="24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Мероприятия, проведение которых в большей степени способствует энергосбережению и повышению эффективности использования энергетических ресурсов в многоквартирном доме</a:t>
            </a:r>
          </a:p>
        </p:txBody>
      </p:sp>
    </p:spTree>
    <p:extLst>
      <p:ext uri="{BB962C8B-B14F-4D97-AF65-F5344CB8AC3E}">
        <p14:creationId xmlns:p14="http://schemas.microsoft.com/office/powerpoint/2010/main" val="5665204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26305" y="478908"/>
            <a:ext cx="8462029" cy="75670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Строительный контроль за работой Подрядчика (3)</a:t>
            </a:r>
          </a:p>
        </p:txBody>
      </p:sp>
      <p:sp>
        <p:nvSpPr>
          <p:cNvPr id="29" name="Content Placeholder 1"/>
          <p:cNvSpPr>
            <a:spLocks noGrp="1"/>
          </p:cNvSpPr>
          <p:nvPr>
            <p:ph type="body" sz="quarter" idx="13"/>
          </p:nvPr>
        </p:nvSpPr>
        <p:spPr>
          <a:xfrm>
            <a:off x="532068" y="1481667"/>
            <a:ext cx="7884368" cy="4851400"/>
          </a:xfrm>
        </p:spPr>
        <p:txBody>
          <a:bodyPr>
            <a:noAutofit/>
          </a:bodyPr>
          <a:lstStyle/>
          <a:p>
            <a:pPr marL="985838" indent="-342900" algn="just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2"/>
                </a:solidFill>
              </a:rPr>
              <a:t>Верификация всех этапов испытаний и пуско-наладки (как отдельных видов оборудования АУУТЭ, так и в целом систем отопления и ГВС):</a:t>
            </a:r>
          </a:p>
          <a:p>
            <a:pPr marL="1474788" lvl="3" indent="0" algn="just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None/>
              <a:tabLst>
                <a:tab pos="8402638" algn="r"/>
              </a:tabLst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 результате будут достигнуты именно те параметры работы оборудования АУУТЭ, которые выгодны не тепловой или эксплуатирующей компании, а жителям МКД;</a:t>
            </a:r>
          </a:p>
          <a:p>
            <a:pPr marL="985838" indent="-342900" algn="just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2"/>
                </a:solidFill>
              </a:rPr>
              <a:t>Проверку надлежащего завершения работ и сопровождение передачи АУУТЭ в эксплуатацию:</a:t>
            </a:r>
          </a:p>
          <a:p>
            <a:pPr marL="1474788" lvl="3" indent="0" algn="just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None/>
              <a:tabLst>
                <a:tab pos="8402638" algn="r"/>
              </a:tabLst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будет проверено качество всей исполнительной документации, ее полнота и комплектность для согласования результатов работы Подрядчика с надзорными органами, а также надлежащее оформление всех документов, позволяющих начать эксплуатации (в том числе и тех, что подтверждают квалификацию обслуживающего персонала);</a:t>
            </a:r>
            <a:endParaRPr lang="ru-RU" sz="1800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7B48F0-A5C9-4F9B-8A6B-89FC750A284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0C53EF0-E817-4E49-A366-6572B14DF073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855255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26305" y="478908"/>
            <a:ext cx="8462029" cy="75670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Строительный контроль за работой Подрядчика (4)</a:t>
            </a:r>
          </a:p>
        </p:txBody>
      </p:sp>
      <p:sp>
        <p:nvSpPr>
          <p:cNvPr id="29" name="Content Placeholder 1"/>
          <p:cNvSpPr>
            <a:spLocks noGrp="1"/>
          </p:cNvSpPr>
          <p:nvPr>
            <p:ph type="body" sz="quarter" idx="13"/>
          </p:nvPr>
        </p:nvSpPr>
        <p:spPr>
          <a:xfrm>
            <a:off x="532068" y="1481667"/>
            <a:ext cx="7884368" cy="4851400"/>
          </a:xfrm>
        </p:spPr>
        <p:txBody>
          <a:bodyPr>
            <a:noAutofit/>
          </a:bodyPr>
          <a:lstStyle/>
          <a:p>
            <a:pPr marL="985838" indent="-342900" algn="just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2"/>
                </a:solidFill>
              </a:rPr>
              <a:t>Освидетельствование возможных сбоев и недостатков в работе АУУТЭ в течение гарантийного периода:</a:t>
            </a:r>
          </a:p>
          <a:p>
            <a:pPr marL="1817688" lvl="3" indent="-342900" algn="just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8402638" algn="r"/>
              </a:tabLst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 результате будут причины таких сбоев и недостатков; </a:t>
            </a:r>
          </a:p>
          <a:p>
            <a:pPr marL="1817688" lvl="3" indent="-342900" algn="just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8402638" algn="r"/>
              </a:tabLst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 случае вины Подрядчика в его адрес будут направлены требования об их бесплатном устранении;</a:t>
            </a:r>
          </a:p>
          <a:p>
            <a:pPr marL="1817688" lvl="3" indent="-342900" algn="just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8402638" algn="r"/>
              </a:tabLst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 случае вины эксплуатирующей организации в ее адрес будут направлены требования по дополнительной наладке и настройке оборудования с целью достижения запланированных показателей энергосбережения.</a:t>
            </a:r>
          </a:p>
          <a:p>
            <a:pPr marL="985838" indent="-342900" algn="just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2"/>
                </a:solidFill>
              </a:rPr>
              <a:t>Содействие Заказчику в контроле сроков выполнения работ, решении различных технических и организационных проблем выполнения подрядного контракта и др.:</a:t>
            </a:r>
          </a:p>
          <a:p>
            <a:pPr marL="1817688" lvl="3" indent="-342900" algn="just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8402638" algn="r"/>
              </a:tabLst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это позволит своевременно определять проблемы и не допускать задержки в выполнении работ.</a:t>
            </a:r>
            <a:endParaRPr lang="ru-RU" sz="1800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7B48F0-A5C9-4F9B-8A6B-89FC750A284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0C53EF0-E817-4E49-A366-6572B14DF073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372805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5137B4-375F-4B0D-956F-6A267B0C5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4201E-3B97-4E16-9974-C89E09A67CE2}" type="slidenum">
              <a:rPr lang="en-US" altLang="ru-RU" smtClean="0"/>
              <a:pPr/>
              <a:t>42</a:t>
            </a:fld>
            <a:endParaRPr lang="en-US" alt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0F5B7E-4118-45C6-A147-42907C236A67}"/>
              </a:ext>
            </a:extLst>
          </p:cNvPr>
          <p:cNvSpPr txBox="1"/>
          <p:nvPr/>
        </p:nvSpPr>
        <p:spPr>
          <a:xfrm>
            <a:off x="633413" y="2773723"/>
            <a:ext cx="7754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 fontAlgn="auto">
              <a:spcBef>
                <a:spcPts val="2400"/>
              </a:spcBef>
              <a:spcAft>
                <a:spcPts val="0"/>
              </a:spcAft>
              <a:buClr>
                <a:schemeClr val="bg2"/>
              </a:buClr>
              <a:buFont typeface="+mj-lt"/>
              <a:buAutoNum type="arabicPeriod" startAt="3"/>
              <a:defRPr/>
            </a:pPr>
            <a:r>
              <a:rPr lang="ru-RU" sz="2400" dirty="0">
                <a:latin typeface="+mn-lt"/>
                <a:ea typeface="+mn-ea"/>
                <a:cs typeface="+mn-cs"/>
              </a:rPr>
              <a:t>Лучшие практики</a:t>
            </a:r>
          </a:p>
        </p:txBody>
      </p:sp>
    </p:spTree>
    <p:extLst>
      <p:ext uri="{BB962C8B-B14F-4D97-AF65-F5344CB8AC3E}">
        <p14:creationId xmlns:p14="http://schemas.microsoft.com/office/powerpoint/2010/main" val="36288347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звание 1"/>
          <p:cNvSpPr>
            <a:spLocks noGrp="1"/>
          </p:cNvSpPr>
          <p:nvPr>
            <p:ph type="title"/>
          </p:nvPr>
        </p:nvSpPr>
        <p:spPr>
          <a:xfrm>
            <a:off x="125405" y="380414"/>
            <a:ext cx="8462029" cy="75670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Оценка снижения оплаты ЖКУ жителями за счет энергосберегающего оборудования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D0D9D982-E54B-4C0F-BF45-E6C4BF67977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9451" y="1422399"/>
          <a:ext cx="8513847" cy="2553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10F27B9-7EBD-4A30-BE9C-3FBE4EF5FA42}"/>
              </a:ext>
            </a:extLst>
          </p:cNvPr>
          <p:cNvSpPr/>
          <p:nvPr/>
        </p:nvSpPr>
        <p:spPr>
          <a:xfrm>
            <a:off x="79451" y="3975768"/>
            <a:ext cx="891572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0" dirty="0">
                <a:solidFill>
                  <a:srgbClr val="000000"/>
                </a:solidFill>
                <a:latin typeface="+mn-lt"/>
              </a:rPr>
              <a:t>В расчете на 2-комнатную квартиру</a:t>
            </a:r>
            <a:r>
              <a:rPr lang="en-US" sz="1400" b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1400" b="0" dirty="0">
                <a:solidFill>
                  <a:srgbClr val="000000"/>
                </a:solidFill>
                <a:latin typeface="+mn-lt"/>
              </a:rPr>
              <a:t>(площадь 45 </a:t>
            </a:r>
            <a:r>
              <a:rPr lang="ru-RU" sz="1400" b="0" dirty="0" err="1">
                <a:solidFill>
                  <a:srgbClr val="000000"/>
                </a:solidFill>
                <a:latin typeface="+mn-lt"/>
              </a:rPr>
              <a:t>кв.м</a:t>
            </a:r>
            <a:r>
              <a:rPr lang="ru-RU" sz="1400" b="0" dirty="0">
                <a:solidFill>
                  <a:srgbClr val="000000"/>
                </a:solidFill>
                <a:latin typeface="+mn-lt"/>
              </a:rPr>
              <a:t>.) в 5-этажном 4-подъездном МКД площадью около 3000 </a:t>
            </a:r>
            <a:r>
              <a:rPr lang="ru-RU" sz="1400" b="0" dirty="0" err="1">
                <a:solidFill>
                  <a:srgbClr val="000000"/>
                </a:solidFill>
                <a:latin typeface="+mn-lt"/>
              </a:rPr>
              <a:t>кв.м</a:t>
            </a:r>
            <a:r>
              <a:rPr lang="ru-RU" sz="1400" b="0" dirty="0">
                <a:solidFill>
                  <a:srgbClr val="000000"/>
                </a:solidFill>
                <a:latin typeface="+mn-lt"/>
              </a:rPr>
              <a:t>. за год: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rgbClr val="FF0000"/>
                </a:solidFill>
                <a:latin typeface="+mn-lt"/>
              </a:rPr>
              <a:t>3 400 руб. </a:t>
            </a:r>
            <a:r>
              <a:rPr lang="ru-RU" sz="1400" b="0" dirty="0">
                <a:solidFill>
                  <a:srgbClr val="000000"/>
                </a:solidFill>
                <a:latin typeface="+mn-lt"/>
              </a:rPr>
              <a:t>составляют взносы на капремонт </a:t>
            </a:r>
            <a:r>
              <a:rPr lang="ru-RU" sz="1400" b="0" i="1" dirty="0">
                <a:solidFill>
                  <a:srgbClr val="000000"/>
                </a:solidFill>
                <a:latin typeface="+mn-lt"/>
              </a:rPr>
              <a:t>(при взносе 6,3 руб./</a:t>
            </a:r>
            <a:r>
              <a:rPr lang="ru-RU" sz="1400" b="0" i="1" dirty="0" err="1">
                <a:solidFill>
                  <a:srgbClr val="000000"/>
                </a:solidFill>
                <a:latin typeface="+mn-lt"/>
              </a:rPr>
              <a:t>кв.м</a:t>
            </a:r>
            <a:r>
              <a:rPr lang="ru-RU" sz="1400" b="0" i="1" dirty="0">
                <a:solidFill>
                  <a:srgbClr val="000000"/>
                </a:solidFill>
                <a:latin typeface="+mn-lt"/>
              </a:rPr>
              <a:t>. в месяц согласно ПП НО от 28.09.2017г. №699)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rgbClr val="FF0000"/>
                </a:solidFill>
                <a:latin typeface="+mn-lt"/>
              </a:rPr>
              <a:t>600 руб. </a:t>
            </a:r>
            <a:r>
              <a:rPr lang="ru-RU" sz="1400" b="0" dirty="0">
                <a:solidFill>
                  <a:srgbClr val="000000"/>
                </a:solidFill>
                <a:latin typeface="+mn-lt"/>
              </a:rPr>
              <a:t>составляют эксплуатационные платежи </a:t>
            </a:r>
            <a:r>
              <a:rPr lang="ru-RU" sz="1400" b="0" i="1" dirty="0">
                <a:solidFill>
                  <a:srgbClr val="000000"/>
                </a:solidFill>
                <a:latin typeface="+mn-lt"/>
              </a:rPr>
              <a:t>(цена эл-</a:t>
            </a:r>
            <a:r>
              <a:rPr lang="ru-RU" sz="1400" b="0" i="1" dirty="0" err="1">
                <a:solidFill>
                  <a:srgbClr val="000000"/>
                </a:solidFill>
                <a:latin typeface="+mn-lt"/>
              </a:rPr>
              <a:t>ва</a:t>
            </a:r>
            <a:r>
              <a:rPr lang="ru-RU" sz="1400" b="0" i="1" dirty="0">
                <a:solidFill>
                  <a:srgbClr val="000000"/>
                </a:solidFill>
                <a:latin typeface="+mn-lt"/>
              </a:rPr>
              <a:t> на работу насоса (около 7-10 </a:t>
            </a:r>
            <a:r>
              <a:rPr lang="ru-RU" sz="1400" b="0" i="1" dirty="0" err="1">
                <a:solidFill>
                  <a:srgbClr val="000000"/>
                </a:solidFill>
                <a:latin typeface="+mn-lt"/>
              </a:rPr>
              <a:t>тыс.руб</a:t>
            </a:r>
            <a:r>
              <a:rPr lang="ru-RU" sz="1400" b="0" i="1" dirty="0">
                <a:solidFill>
                  <a:srgbClr val="000000"/>
                </a:solidFill>
                <a:latin typeface="+mn-lt"/>
              </a:rPr>
              <a:t>. в год при тарифе 3,7 руб./кВт) и затрат на </a:t>
            </a:r>
            <a:r>
              <a:rPr lang="ru-RU" sz="1400" b="0" i="1" dirty="0">
                <a:latin typeface="+mn-lt"/>
              </a:rPr>
              <a:t>обслуживание АУУ (около 30-35 </a:t>
            </a:r>
            <a:r>
              <a:rPr lang="ru-RU" sz="1400" b="0" i="1" dirty="0" err="1">
                <a:latin typeface="+mn-lt"/>
              </a:rPr>
              <a:t>тыс.руб</a:t>
            </a:r>
            <a:r>
              <a:rPr lang="ru-RU" sz="1400" b="0" i="1" dirty="0">
                <a:latin typeface="+mn-lt"/>
              </a:rPr>
              <a:t>. в год, согласно трудоемкости работ и рыночной стоимости труда)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rgbClr val="FF0000"/>
                </a:solidFill>
                <a:latin typeface="+mn-lt"/>
              </a:rPr>
              <a:t>6 700 руб. </a:t>
            </a:r>
            <a:r>
              <a:rPr lang="ru-RU" sz="1400" b="0" dirty="0">
                <a:solidFill>
                  <a:srgbClr val="000000"/>
                </a:solidFill>
                <a:latin typeface="+mn-lt"/>
              </a:rPr>
              <a:t>составляет экономия на ЖКУ за счет автоматики</a:t>
            </a:r>
            <a:r>
              <a:rPr lang="ru-RU" sz="1400" b="0" i="1" dirty="0">
                <a:solidFill>
                  <a:srgbClr val="000000"/>
                </a:solidFill>
                <a:latin typeface="+mn-lt"/>
              </a:rPr>
              <a:t> (20% экономии АУУ, 5% - балансир-е клапаны, 10% - терморегуляторы, тариф - 2571,99 руб./Гкал, оценка по </a:t>
            </a:r>
            <a:r>
              <a:rPr lang="ru-RU" sz="1400" b="0" i="1" dirty="0" err="1">
                <a:solidFill>
                  <a:srgbClr val="000000"/>
                </a:solidFill>
                <a:latin typeface="+mn-lt"/>
              </a:rPr>
              <a:t>кальк-ру</a:t>
            </a:r>
            <a:r>
              <a:rPr lang="ru-RU" sz="1400" b="0" i="1" dirty="0">
                <a:solidFill>
                  <a:srgbClr val="000000"/>
                </a:solidFill>
                <a:latin typeface="+mn-lt"/>
              </a:rPr>
              <a:t> коммунальных платежей на сайте РСТ НО для ОАО «</a:t>
            </a:r>
            <a:r>
              <a:rPr lang="ru-RU" sz="1400" b="0" i="1" dirty="0" err="1">
                <a:solidFill>
                  <a:srgbClr val="000000"/>
                </a:solidFill>
                <a:latin typeface="+mn-lt"/>
              </a:rPr>
              <a:t>Теплоэнерго</a:t>
            </a:r>
            <a:r>
              <a:rPr lang="ru-RU" sz="1400" b="0" i="1" dirty="0">
                <a:solidFill>
                  <a:srgbClr val="000000"/>
                </a:solidFill>
                <a:latin typeface="+mn-lt"/>
              </a:rPr>
              <a:t>»). </a:t>
            </a:r>
            <a:endParaRPr lang="ru-RU" sz="1400" b="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16495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звание 1"/>
          <p:cNvSpPr>
            <a:spLocks noGrp="1"/>
          </p:cNvSpPr>
          <p:nvPr>
            <p:ph type="title"/>
          </p:nvPr>
        </p:nvSpPr>
        <p:spPr>
          <a:xfrm>
            <a:off x="125405" y="380414"/>
            <a:ext cx="8462029" cy="75670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Сравнительная оценка стоимости мероприятий при ремонте системы теплоснабжения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1D7A059F-583A-4D57-B0DA-7E3E320EB9D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3115" y="1903364"/>
          <a:ext cx="8886958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3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7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77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78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Мероприятие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Обычное</a:t>
                      </a:r>
                      <a:r>
                        <a:rPr lang="ru-RU" sz="1400" b="0" baseline="0" dirty="0"/>
                        <a:t> оборудование</a:t>
                      </a:r>
                      <a:endParaRPr lang="ru-RU" sz="14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err="1"/>
                        <a:t>Энергоэффективное</a:t>
                      </a:r>
                      <a:r>
                        <a:rPr lang="ru-RU" sz="1400" b="0" dirty="0"/>
                        <a:t> оборудование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Разница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Установка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или замена оборудования индивидуальных тепловых пунктов (ИТП)</a:t>
                      </a:r>
                      <a:endParaRPr lang="ru-RU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/>
                        <a:t>Элеваторный узел ДУ 50*</a:t>
                      </a:r>
                    </a:p>
                    <a:p>
                      <a:pPr algn="ctr"/>
                      <a:r>
                        <a:rPr lang="ru-RU" sz="1200" b="1" dirty="0"/>
                        <a:t>150 000 руб./</a:t>
                      </a:r>
                      <a:r>
                        <a:rPr lang="ru-RU" sz="1200" b="1" dirty="0" err="1"/>
                        <a:t>шт</a:t>
                      </a:r>
                      <a:endParaRPr lang="ru-RU" sz="1200" b="1" baseline="0" dirty="0"/>
                    </a:p>
                    <a:p>
                      <a:pPr algn="ctr"/>
                      <a:r>
                        <a:rPr lang="ru-RU" sz="1200" b="1" baseline="0" dirty="0"/>
                        <a:t>(с установкой)</a:t>
                      </a:r>
                      <a:endParaRPr lang="ru-RU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/>
                        <a:t>Автоматизированный узел управления отопления ДУ 50</a:t>
                      </a:r>
                    </a:p>
                    <a:p>
                      <a:pPr algn="ctr"/>
                      <a:r>
                        <a:rPr lang="ru-RU" sz="1200" b="1" dirty="0"/>
                        <a:t>450</a:t>
                      </a:r>
                      <a:r>
                        <a:rPr lang="ru-RU" sz="1200" b="1" baseline="0" dirty="0"/>
                        <a:t> 000 руб./</a:t>
                      </a:r>
                      <a:r>
                        <a:rPr lang="ru-RU" sz="1200" b="1" baseline="0" dirty="0" err="1"/>
                        <a:t>шт</a:t>
                      </a:r>
                      <a:endParaRPr lang="ru-RU" sz="1200" b="1" baseline="0" dirty="0"/>
                    </a:p>
                    <a:p>
                      <a:pPr algn="ctr"/>
                      <a:r>
                        <a:rPr lang="ru-RU" sz="1200" b="1" baseline="0" dirty="0"/>
                        <a:t>(с установкой)</a:t>
                      </a:r>
                      <a:endParaRPr lang="ru-RU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300 000 </a:t>
                      </a:r>
                    </a:p>
                    <a:p>
                      <a:pPr algn="ctr"/>
                      <a:r>
                        <a:rPr lang="ru-RU" sz="1200" b="1" dirty="0"/>
                        <a:t>руб. на здание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Замена запорной и регулировочной арматуры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/>
                        <a:t>Кран шаровой 25 мм</a:t>
                      </a:r>
                    </a:p>
                    <a:p>
                      <a:pPr algn="ctr"/>
                      <a:r>
                        <a:rPr lang="ru-RU" sz="1200" b="1" dirty="0"/>
                        <a:t>500 руб./стояк</a:t>
                      </a:r>
                    </a:p>
                    <a:p>
                      <a:pPr algn="ctr"/>
                      <a:r>
                        <a:rPr lang="ru-RU" sz="1200" b="1" dirty="0"/>
                        <a:t>12 000</a:t>
                      </a:r>
                      <a:r>
                        <a:rPr lang="ru-RU" sz="1200" b="1" baseline="0" dirty="0"/>
                        <a:t> руб. на здание</a:t>
                      </a:r>
                      <a:endParaRPr lang="ru-RU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/>
                        <a:t>Б</a:t>
                      </a:r>
                      <a:r>
                        <a:rPr lang="ru-RU" sz="1200" b="0" baseline="0" dirty="0"/>
                        <a:t>алансиров-й клапан 25мм**</a:t>
                      </a:r>
                    </a:p>
                    <a:p>
                      <a:pPr algn="ctr"/>
                      <a:r>
                        <a:rPr lang="ru-RU" sz="1200" b="1" baseline="0" dirty="0"/>
                        <a:t>11 000 руб./стояк</a:t>
                      </a:r>
                    </a:p>
                    <a:p>
                      <a:pPr algn="ctr"/>
                      <a:r>
                        <a:rPr lang="ru-RU" sz="1200" b="1" baseline="0" dirty="0"/>
                        <a:t>264 000 руб. на здание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252 000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руб. на здание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Замена отопительных приборов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/>
                        <a:t>Конвектор 1,</a:t>
                      </a:r>
                      <a:r>
                        <a:rPr lang="en-US" sz="1200" b="0" dirty="0"/>
                        <a:t>2</a:t>
                      </a:r>
                      <a:r>
                        <a:rPr lang="ru-RU" sz="1200" b="0" dirty="0"/>
                        <a:t> кВт***</a:t>
                      </a:r>
                    </a:p>
                    <a:p>
                      <a:pPr algn="ctr"/>
                      <a:r>
                        <a:rPr lang="ru-RU" sz="1200" b="1" dirty="0"/>
                        <a:t>1 600 руб./</a:t>
                      </a:r>
                      <a:r>
                        <a:rPr lang="ru-RU" sz="1200" b="1" dirty="0" err="1"/>
                        <a:t>шт</a:t>
                      </a:r>
                      <a:endParaRPr lang="ru-RU" sz="1200" b="1" dirty="0"/>
                    </a:p>
                    <a:p>
                      <a:pPr algn="ctr"/>
                      <a:r>
                        <a:rPr lang="en-US" sz="1200" b="1" dirty="0"/>
                        <a:t>3</a:t>
                      </a:r>
                      <a:r>
                        <a:rPr lang="ru-RU" sz="1200" b="1" dirty="0"/>
                        <a:t>2</a:t>
                      </a:r>
                      <a:r>
                        <a:rPr lang="en-US" sz="1200" b="1" dirty="0"/>
                        <a:t>0</a:t>
                      </a:r>
                      <a:r>
                        <a:rPr lang="ru-RU" sz="1200" b="1" baseline="0" dirty="0"/>
                        <a:t> 000 руб. на квартиры</a:t>
                      </a:r>
                      <a:endParaRPr lang="ru-RU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/>
                        <a:t>Конвектор 1,2 кВт с терморегулятором***</a:t>
                      </a:r>
                    </a:p>
                    <a:p>
                      <a:pPr algn="ctr"/>
                      <a:r>
                        <a:rPr lang="ru-RU" sz="1200" b="1" dirty="0"/>
                        <a:t>3 500 руб./</a:t>
                      </a:r>
                      <a:r>
                        <a:rPr lang="ru-RU" sz="1200" b="1" dirty="0" err="1"/>
                        <a:t>шт</a:t>
                      </a:r>
                      <a:endParaRPr lang="ru-RU" sz="1200" b="1" dirty="0"/>
                    </a:p>
                    <a:p>
                      <a:pPr algn="ctr"/>
                      <a:r>
                        <a:rPr lang="ru-RU" sz="1200" b="1" dirty="0"/>
                        <a:t>700 000 руб. на квартиры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380 000 </a:t>
                      </a: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руб. на здание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47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ИТОГО: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480 000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руб. на здание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160 руб./кв.м.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1 414 000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руб. на здание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470 руб./кв.м.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932 000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руб. на здание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311 руб./кв.м.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12">
            <a:extLst>
              <a:ext uri="{FF2B5EF4-FFF2-40B4-BE49-F238E27FC236}">
                <a16:creationId xmlns:a16="http://schemas.microsoft.com/office/drawing/2014/main" id="{6B116CA2-21DB-401F-9A32-3E9CBE24D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88" y="5530484"/>
            <a:ext cx="897088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00000"/>
                </a:solidFill>
                <a:latin typeface="+mn-lt"/>
              </a:rPr>
              <a:t>*Применение гидроэлеваторов не предусмотрено СП 60.13330-2016, а применение автоматизированных гидроэлеваторов прямо запрещено этим СП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00000"/>
                </a:solidFill>
                <a:latin typeface="+mn-lt"/>
              </a:rPr>
              <a:t>**Расчет стоимости энергоэффективного оборудования выполнен прайс-листу ООО «Данфосс».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00000"/>
                </a:solidFill>
                <a:latin typeface="+mn-lt"/>
              </a:rPr>
              <a:t>***Стоимость конвекторов – по прайс-листу ОАО </a:t>
            </a:r>
            <a:r>
              <a:rPr lang="ru-RU" altLang="ru-RU" sz="1200" dirty="0" err="1">
                <a:solidFill>
                  <a:srgbClr val="000000"/>
                </a:solidFill>
                <a:latin typeface="+mn-lt"/>
              </a:rPr>
              <a:t>Сантехпром</a:t>
            </a:r>
            <a:endParaRPr lang="ru-RU" altLang="ru-RU" sz="1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8C7451FC-F9C9-4C19-A2B6-150C42286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520" y="1257033"/>
            <a:ext cx="88454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00000"/>
                </a:solidFill>
                <a:latin typeface="Verdana"/>
              </a:rPr>
              <a:t>Кол-во этажей: 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00000"/>
                </a:solidFill>
                <a:latin typeface="Verdana"/>
              </a:rPr>
              <a:t>Кол-во подъездов: 4, Общая площадь жилых и нежилых помещений: 3000 м2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00000"/>
                </a:solidFill>
                <a:latin typeface="Verdana"/>
              </a:rPr>
              <a:t>Количество квартир: 60, Нагрузка системы отопления: 0,15-0,25 Гкал/ч</a:t>
            </a:r>
          </a:p>
        </p:txBody>
      </p:sp>
    </p:spTree>
    <p:extLst>
      <p:ext uri="{BB962C8B-B14F-4D97-AF65-F5344CB8AC3E}">
        <p14:creationId xmlns:p14="http://schemas.microsoft.com/office/powerpoint/2010/main" val="38144203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звание 1"/>
          <p:cNvSpPr>
            <a:spLocks noGrp="1"/>
          </p:cNvSpPr>
          <p:nvPr>
            <p:ph type="title"/>
          </p:nvPr>
        </p:nvSpPr>
        <p:spPr>
          <a:xfrm>
            <a:off x="125405" y="380414"/>
            <a:ext cx="8462029" cy="75670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Опыт применения АУУ при капремонте МКД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BC75E1B-3DFA-4D6B-912F-93D89EE98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065" y="1355994"/>
            <a:ext cx="2507464" cy="182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5201E37-5281-474D-AAF8-40AAAB9539E0}"/>
              </a:ext>
            </a:extLst>
          </p:cNvPr>
          <p:cNvSpPr/>
          <p:nvPr/>
        </p:nvSpPr>
        <p:spPr>
          <a:xfrm>
            <a:off x="0" y="1274463"/>
            <a:ext cx="64248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>
              <a:buFont typeface="Wingdings" pitchFamily="2" charset="2"/>
              <a:buChar char="§"/>
            </a:pPr>
            <a:r>
              <a:rPr lang="ru-RU" b="0" dirty="0">
                <a:solidFill>
                  <a:srgbClr val="000000"/>
                </a:solidFill>
                <a:latin typeface="+mn-lt"/>
                <a:cs typeface="Arial" pitchFamily="34" charset="0"/>
              </a:rPr>
              <a:t>Месторасположение здания: Казань, Черноморская, 11</a:t>
            </a:r>
          </a:p>
          <a:p>
            <a:pPr marL="233363" indent="-233363">
              <a:buFont typeface="Wingdings" pitchFamily="2" charset="2"/>
              <a:buChar char="§"/>
            </a:pPr>
            <a:r>
              <a:rPr lang="ru-RU" b="0" dirty="0">
                <a:solidFill>
                  <a:srgbClr val="000000"/>
                </a:solidFill>
                <a:latin typeface="+mn-lt"/>
                <a:cs typeface="Arial" pitchFamily="34" charset="0"/>
              </a:rPr>
              <a:t>Серия: 1-511</a:t>
            </a:r>
          </a:p>
          <a:p>
            <a:pPr marL="233363" indent="-233363">
              <a:buFont typeface="Wingdings" pitchFamily="2" charset="2"/>
              <a:buChar char="§"/>
            </a:pPr>
            <a:r>
              <a:rPr lang="ru-RU" b="0" dirty="0">
                <a:solidFill>
                  <a:srgbClr val="000000"/>
                </a:solidFill>
                <a:latin typeface="+mn-lt"/>
                <a:cs typeface="Arial" pitchFamily="34" charset="0"/>
              </a:rPr>
              <a:t>Год постройки: </a:t>
            </a:r>
            <a:r>
              <a:rPr lang="en-US" b="0" dirty="0">
                <a:solidFill>
                  <a:srgbClr val="000000"/>
                </a:solidFill>
                <a:latin typeface="+mn-lt"/>
                <a:cs typeface="Arial" pitchFamily="34" charset="0"/>
              </a:rPr>
              <a:t>19</a:t>
            </a:r>
            <a:r>
              <a:rPr lang="ru-RU" b="0" dirty="0">
                <a:solidFill>
                  <a:srgbClr val="000000"/>
                </a:solidFill>
                <a:latin typeface="+mn-lt"/>
                <a:cs typeface="Arial" pitchFamily="34" charset="0"/>
              </a:rPr>
              <a:t>77</a:t>
            </a:r>
          </a:p>
          <a:p>
            <a:pPr marL="233363" indent="-233363">
              <a:buFont typeface="Wingdings" pitchFamily="2" charset="2"/>
              <a:buChar char="§"/>
            </a:pPr>
            <a:r>
              <a:rPr lang="ru-RU" b="0" dirty="0">
                <a:solidFill>
                  <a:srgbClr val="000000"/>
                </a:solidFill>
                <a:latin typeface="+mn-lt"/>
                <a:cs typeface="Arial" pitchFamily="34" charset="0"/>
              </a:rPr>
              <a:t>Количество этажей: 5</a:t>
            </a:r>
          </a:p>
          <a:p>
            <a:pPr marL="233363" indent="-233363">
              <a:buFont typeface="Wingdings" pitchFamily="2" charset="2"/>
              <a:buChar char="§"/>
            </a:pPr>
            <a:r>
              <a:rPr lang="ru-RU" b="0" dirty="0">
                <a:solidFill>
                  <a:srgbClr val="000000"/>
                </a:solidFill>
                <a:latin typeface="+mn-lt"/>
                <a:cs typeface="Arial" pitchFamily="34" charset="0"/>
              </a:rPr>
              <a:t>Количество подъездов: 4</a:t>
            </a:r>
          </a:p>
          <a:p>
            <a:pPr marL="233363" indent="-233363">
              <a:buFont typeface="Wingdings" pitchFamily="2" charset="2"/>
              <a:buChar char="§"/>
            </a:pPr>
            <a:r>
              <a:rPr lang="ru-RU" b="0" dirty="0">
                <a:solidFill>
                  <a:srgbClr val="000000"/>
                </a:solidFill>
                <a:latin typeface="+mn-lt"/>
                <a:cs typeface="Arial" pitchFamily="34" charset="0"/>
              </a:rPr>
              <a:t>Количество квартир: 58</a:t>
            </a:r>
          </a:p>
          <a:p>
            <a:pPr marL="233363" indent="-233363">
              <a:buFont typeface="Wingdings" pitchFamily="2" charset="2"/>
              <a:buChar char="§"/>
            </a:pPr>
            <a:r>
              <a:rPr lang="ru-RU" b="0" dirty="0">
                <a:solidFill>
                  <a:srgbClr val="000000"/>
                </a:solidFill>
                <a:latin typeface="+mn-lt"/>
                <a:cs typeface="Arial" pitchFamily="34" charset="0"/>
              </a:rPr>
              <a:t>Материал стен: кирпич</a:t>
            </a:r>
          </a:p>
          <a:p>
            <a:pPr marL="233363" indent="-233363">
              <a:buFont typeface="Wingdings" pitchFamily="2" charset="2"/>
              <a:buChar char="§"/>
            </a:pPr>
            <a:r>
              <a:rPr lang="ru-RU" b="0" dirty="0">
                <a:solidFill>
                  <a:srgbClr val="000000"/>
                </a:solidFill>
                <a:latin typeface="+mn-lt"/>
                <a:cs typeface="Arial" pitchFamily="34" charset="0"/>
              </a:rPr>
              <a:t>Общая площадь здания: 3 818 м</a:t>
            </a:r>
            <a:r>
              <a:rPr lang="ru-RU" b="0" baseline="30000" dirty="0">
                <a:solidFill>
                  <a:srgbClr val="000000"/>
                </a:solidFill>
                <a:latin typeface="+mn-lt"/>
                <a:cs typeface="Arial" pitchFamily="34" charset="0"/>
              </a:rPr>
              <a:t>2</a:t>
            </a:r>
          </a:p>
          <a:p>
            <a:pPr marL="233363" indent="-233363">
              <a:buFont typeface="Wingdings" pitchFamily="2" charset="2"/>
              <a:buChar char="§"/>
            </a:pPr>
            <a:r>
              <a:rPr lang="ru-RU" b="0" dirty="0">
                <a:solidFill>
                  <a:srgbClr val="000000"/>
                </a:solidFill>
                <a:latin typeface="+mn-lt"/>
                <a:cs typeface="Arial" pitchFamily="34" charset="0"/>
              </a:rPr>
              <a:t>Общая площадь квартир: 2 676,3 м</a:t>
            </a:r>
            <a:r>
              <a:rPr lang="ru-RU" b="0" baseline="30000" dirty="0">
                <a:solidFill>
                  <a:srgbClr val="000000"/>
                </a:solidFill>
                <a:latin typeface="+mn-lt"/>
                <a:cs typeface="Arial" pitchFamily="34" charset="0"/>
              </a:rPr>
              <a:t>2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FC00F4C-9D92-44A4-92B2-0FC2E109B1F2}"/>
              </a:ext>
            </a:extLst>
          </p:cNvPr>
          <p:cNvSpPr/>
          <p:nvPr/>
        </p:nvSpPr>
        <p:spPr>
          <a:xfrm>
            <a:off x="125405" y="3574169"/>
            <a:ext cx="602255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+mn-lt"/>
              </a:rPr>
              <a:t>В 2016 г. проведены работы по комплексному капремонту, а именно: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0000"/>
                </a:solidFill>
                <a:latin typeface="+mn-lt"/>
              </a:rPr>
              <a:t>заменена кровля (с использованием утеплителя)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0000"/>
                </a:solidFill>
                <a:latin typeface="+mn-lt"/>
              </a:rPr>
              <a:t>отремонтирован фасад (в </a:t>
            </a:r>
            <a:r>
              <a:rPr lang="ru-RU" sz="1400" dirty="0" err="1">
                <a:solidFill>
                  <a:srgbClr val="000000"/>
                </a:solidFill>
                <a:latin typeface="+mn-lt"/>
              </a:rPr>
              <a:t>т.ч</a:t>
            </a:r>
            <a:r>
              <a:rPr lang="ru-RU" sz="1400" dirty="0">
                <a:solidFill>
                  <a:srgbClr val="000000"/>
                </a:solidFill>
                <a:latin typeface="+mn-lt"/>
              </a:rPr>
              <a:t>. с заменой окон, дверей МОП)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0000"/>
                </a:solidFill>
                <a:latin typeface="+mn-lt"/>
              </a:rPr>
              <a:t>проведен ремонт ВИС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0000"/>
                </a:solidFill>
                <a:latin typeface="+mn-lt"/>
              </a:rPr>
              <a:t>установлен АУУ стоимостью </a:t>
            </a:r>
            <a:r>
              <a:rPr lang="ru-RU" sz="1400" b="1" dirty="0">
                <a:solidFill>
                  <a:srgbClr val="FF0000"/>
                </a:solidFill>
                <a:latin typeface="+mn-lt"/>
              </a:rPr>
              <a:t>403 </a:t>
            </a:r>
            <a:r>
              <a:rPr lang="ru-RU" sz="1400" b="1" dirty="0" err="1">
                <a:solidFill>
                  <a:srgbClr val="FF0000"/>
                </a:solidFill>
                <a:latin typeface="+mn-lt"/>
              </a:rPr>
              <a:t>тыс.руб</a:t>
            </a:r>
            <a:r>
              <a:rPr lang="ru-RU" sz="1400" b="1" dirty="0">
                <a:solidFill>
                  <a:srgbClr val="FF0000"/>
                </a:solidFill>
                <a:latin typeface="+mn-lt"/>
              </a:rPr>
              <a:t>. </a:t>
            </a:r>
            <a:r>
              <a:rPr lang="ru-RU" sz="1400" dirty="0">
                <a:solidFill>
                  <a:srgbClr val="000000"/>
                </a:solidFill>
                <a:latin typeface="+mn-lt"/>
              </a:rPr>
              <a:t>(6% от стоимости всего ремонта)</a:t>
            </a:r>
            <a:endParaRPr lang="ru-RU" sz="1400" b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1" name="Picture 2" descr="Волгоградская 6 узел ЦО">
            <a:extLst>
              <a:ext uri="{FF2B5EF4-FFF2-40B4-BE49-F238E27FC236}">
                <a16:creationId xmlns:a16="http://schemas.microsoft.com/office/drawing/2014/main" id="{EB41F4AE-37F8-48CF-8131-A626DEACE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589" y="3443130"/>
            <a:ext cx="2486146" cy="1862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16C0E6D-F1E4-47C9-973D-04BA774128B9}"/>
              </a:ext>
            </a:extLst>
          </p:cNvPr>
          <p:cNvSpPr txBox="1"/>
          <p:nvPr/>
        </p:nvSpPr>
        <p:spPr>
          <a:xfrm>
            <a:off x="211018" y="6262142"/>
            <a:ext cx="621384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0" i="1" dirty="0">
                <a:solidFill>
                  <a:srgbClr val="000000"/>
                </a:solidFill>
              </a:rPr>
              <a:t>Источник – МУП «Казанский </a:t>
            </a:r>
            <a:r>
              <a:rPr lang="ru-RU" sz="1400" b="0" i="1" dirty="0" err="1">
                <a:solidFill>
                  <a:srgbClr val="000000"/>
                </a:solidFill>
              </a:rPr>
              <a:t>энергосервисный</a:t>
            </a:r>
            <a:r>
              <a:rPr lang="ru-RU" sz="1400" b="0" i="1" dirty="0">
                <a:solidFill>
                  <a:srgbClr val="000000"/>
                </a:solidFill>
              </a:rPr>
              <a:t> центр», ООО «УК ЖКХ Московского района»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E4DC1A6-5C41-4485-A671-4A17A5B862A1}"/>
              </a:ext>
            </a:extLst>
          </p:cNvPr>
          <p:cNvSpPr/>
          <p:nvPr/>
        </p:nvSpPr>
        <p:spPr>
          <a:xfrm>
            <a:off x="125405" y="5322645"/>
            <a:ext cx="92322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Среднегодовое потребление тепловой энергии составляло </a:t>
            </a:r>
            <a:r>
              <a:rPr lang="ru-RU" dirty="0">
                <a:solidFill>
                  <a:srgbClr val="FF0000"/>
                </a:solidFill>
              </a:rPr>
              <a:t>858 Гкал</a:t>
            </a:r>
            <a:r>
              <a:rPr lang="ru-RU" dirty="0">
                <a:solidFill>
                  <a:srgbClr val="000000"/>
                </a:solidFill>
              </a:rPr>
              <a:t>, после установки АУУ теплопотребление снизилось </a:t>
            </a:r>
            <a:r>
              <a:rPr lang="ru-RU" dirty="0">
                <a:solidFill>
                  <a:srgbClr val="FF0000"/>
                </a:solidFill>
              </a:rPr>
              <a:t>до 499 Гкал</a:t>
            </a:r>
            <a:r>
              <a:rPr lang="ru-RU" dirty="0">
                <a:solidFill>
                  <a:srgbClr val="000000"/>
                </a:solidFill>
              </a:rPr>
              <a:t>. Экономия составила </a:t>
            </a:r>
            <a:r>
              <a:rPr lang="ru-RU" b="1" dirty="0">
                <a:solidFill>
                  <a:srgbClr val="FF0000"/>
                </a:solidFill>
              </a:rPr>
              <a:t>359 Гкал </a:t>
            </a:r>
            <a:r>
              <a:rPr lang="ru-RU" b="1" dirty="0">
                <a:solidFill>
                  <a:srgbClr val="000000"/>
                </a:solidFill>
              </a:rPr>
              <a:t>(</a:t>
            </a:r>
            <a:r>
              <a:rPr lang="ru-RU" b="1" dirty="0">
                <a:solidFill>
                  <a:srgbClr val="FF0000"/>
                </a:solidFill>
              </a:rPr>
              <a:t>42%</a:t>
            </a:r>
            <a:r>
              <a:rPr lang="ru-RU" b="1" dirty="0">
                <a:solidFill>
                  <a:srgbClr val="000000"/>
                </a:solidFill>
              </a:rPr>
              <a:t>) или </a:t>
            </a:r>
            <a:r>
              <a:rPr lang="ru-RU" b="1" dirty="0">
                <a:solidFill>
                  <a:srgbClr val="FF0000"/>
                </a:solidFill>
              </a:rPr>
              <a:t>539 </a:t>
            </a:r>
            <a:r>
              <a:rPr lang="ru-RU" b="1" dirty="0" err="1">
                <a:solidFill>
                  <a:srgbClr val="FF0000"/>
                </a:solidFill>
              </a:rPr>
              <a:t>тыс.руб</a:t>
            </a:r>
            <a:r>
              <a:rPr lang="ru-RU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48487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1552352" y="1750538"/>
            <a:ext cx="600075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5891365" y="1523731"/>
            <a:ext cx="2943822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r>
              <a:rPr lang="ru-RU" sz="1800" dirty="0"/>
              <a:t>Москва, Боенский проезд дом 4</a:t>
            </a:r>
          </a:p>
          <a:p>
            <a:r>
              <a:rPr lang="ru-RU" sz="1800" b="1" dirty="0">
                <a:solidFill>
                  <a:schemeClr val="bg2"/>
                </a:solidFill>
              </a:rPr>
              <a:t>АУУ установлен</a:t>
            </a:r>
            <a:endParaRPr lang="en-US" sz="1800" b="1" dirty="0">
              <a:solidFill>
                <a:schemeClr val="bg2"/>
              </a:solidFill>
            </a:endParaRPr>
          </a:p>
        </p:txBody>
      </p:sp>
      <p:pic>
        <p:nvPicPr>
          <p:cNvPr id="9" name="Picture 2" descr="C:\Users\Денис и Виталий\Documents\Контур-Сервис\Энергосервис\ГПБ\Боенский пр 2 АУУ не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96" y="2737328"/>
            <a:ext cx="2857378" cy="285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Денис и Виталий\Documents\Контур-Сервис\Энергосервис\ГПБ\Боенский пр 4 АУУ ест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453" y="2737328"/>
            <a:ext cx="2857378" cy="285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Диаграмма 10"/>
          <p:cNvGraphicFramePr>
            <a:graphicFrameLocks/>
          </p:cNvGraphicFramePr>
          <p:nvPr>
            <p:extLst/>
          </p:nvPr>
        </p:nvGraphicFramePr>
        <p:xfrm>
          <a:off x="3409705" y="2737328"/>
          <a:ext cx="2422816" cy="2857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95845" y="1439064"/>
            <a:ext cx="30307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Москва,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Боенский проезд дом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АУУТЭ отсутствует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Название 1"/>
          <p:cNvSpPr>
            <a:spLocks noGrp="1"/>
          </p:cNvSpPr>
          <p:nvPr>
            <p:ph type="title"/>
          </p:nvPr>
        </p:nvSpPr>
        <p:spPr>
          <a:xfrm>
            <a:off x="202184" y="201204"/>
            <a:ext cx="8462029" cy="75670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Сравнение потребления тепла </a:t>
            </a:r>
            <a:br>
              <a:rPr lang="ru-RU" sz="2000" b="1" dirty="0">
                <a:solidFill>
                  <a:schemeClr val="tx2"/>
                </a:solidFill>
              </a:rPr>
            </a:br>
            <a:r>
              <a:rPr lang="ru-RU" sz="2000" b="1" dirty="0">
                <a:solidFill>
                  <a:schemeClr val="tx2"/>
                </a:solidFill>
              </a:rPr>
              <a:t>домами одного типа и площади без АУУТЭ и с АУУТЭ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15C321-8138-4594-B09C-A868522E0E1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0C53EF0-E817-4E49-A366-6572B14DF073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975368"/>
      </p:ext>
    </p:extLst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звание 1"/>
          <p:cNvSpPr>
            <a:spLocks noGrp="1"/>
          </p:cNvSpPr>
          <p:nvPr>
            <p:ph type="title"/>
          </p:nvPr>
        </p:nvSpPr>
        <p:spPr>
          <a:xfrm>
            <a:off x="263628" y="508005"/>
            <a:ext cx="8462029" cy="75670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Сравнение ситуаций «до» и «после» </a:t>
            </a:r>
          </a:p>
        </p:txBody>
      </p:sp>
      <p:sp>
        <p:nvSpPr>
          <p:cNvPr id="3" name="Объект 2"/>
          <p:cNvSpPr>
            <a:spLocks noGrp="1"/>
          </p:cNvSpPr>
          <p:nvPr>
            <p:ph type="body" sz="quarter" idx="13"/>
          </p:nvPr>
        </p:nvSpPr>
        <p:spPr>
          <a:xfrm>
            <a:off x="263628" y="1495976"/>
            <a:ext cx="8589476" cy="2348236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ru-RU" sz="1800" dirty="0">
                <a:solidFill>
                  <a:schemeClr val="tx2"/>
                </a:solidFill>
              </a:rPr>
              <a:t>До установки АУУТЭ поставка тепла (</a:t>
            </a:r>
            <a:r>
              <a:rPr lang="ru-RU" sz="1800" dirty="0">
                <a:solidFill>
                  <a:srgbClr val="FF0000"/>
                </a:solidFill>
              </a:rPr>
              <a:t>красные точки</a:t>
            </a:r>
            <a:r>
              <a:rPr lang="ru-RU" sz="1800" dirty="0">
                <a:solidFill>
                  <a:schemeClr val="tx2"/>
                </a:solidFill>
              </a:rPr>
              <a:t>) обычно превышала расчётные потребности (приводя к </a:t>
            </a:r>
            <a:r>
              <a:rPr lang="ru-RU" sz="1800" dirty="0" err="1">
                <a:solidFill>
                  <a:schemeClr val="tx2"/>
                </a:solidFill>
              </a:rPr>
              <a:t>перетопам</a:t>
            </a:r>
            <a:r>
              <a:rPr lang="ru-RU" sz="1800" dirty="0">
                <a:solidFill>
                  <a:schemeClr val="tx2"/>
                </a:solidFill>
              </a:rPr>
              <a:t> и повышенным расходам на оплату тепла).</a:t>
            </a:r>
          </a:p>
          <a:p>
            <a:pPr algn="just">
              <a:spcBef>
                <a:spcPts val="1200"/>
              </a:spcBef>
            </a:pPr>
            <a:r>
              <a:rPr lang="ru-RU" sz="1800" dirty="0">
                <a:solidFill>
                  <a:schemeClr val="tx2"/>
                </a:solidFill>
              </a:rPr>
              <a:t>В ряде случае здание недополучало необходимый объём тепла.</a:t>
            </a:r>
            <a:endParaRPr lang="en-US" sz="1800" dirty="0">
              <a:solidFill>
                <a:schemeClr val="tx2"/>
              </a:solidFill>
            </a:endParaRPr>
          </a:p>
          <a:p>
            <a:pPr algn="just">
              <a:spcBef>
                <a:spcPts val="1200"/>
              </a:spcBef>
            </a:pPr>
            <a:r>
              <a:rPr lang="ru-RU" sz="1800" b="1" dirty="0">
                <a:solidFill>
                  <a:schemeClr val="tx2"/>
                </a:solidFill>
              </a:rPr>
              <a:t>После установки АУУТЭ объём потребления тепла точно соответствует теплозащитным возможностям ограждающих конструкций здания.</a:t>
            </a:r>
            <a:endParaRPr lang="en-US" sz="1800" b="1" dirty="0">
              <a:solidFill>
                <a:schemeClr val="tx2"/>
              </a:solidFill>
            </a:endParaRPr>
          </a:p>
          <a:p>
            <a:pPr algn="just">
              <a:spcBef>
                <a:spcPts val="1200"/>
              </a:spcBef>
            </a:pPr>
            <a:endParaRPr lang="ru-RU" sz="1800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5BA794-9403-42B9-B985-FD9F5540AF0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E64201E-3B97-4E16-9974-C89E09A67CE2}" type="slidenum">
              <a:rPr lang="en-US" altLang="ru-RU" smtClean="0"/>
              <a:pPr/>
              <a:t>47</a:t>
            </a:fld>
            <a:endParaRPr lang="en-US" altLang="ru-RU"/>
          </a:p>
        </p:txBody>
      </p:sp>
      <p:graphicFrame>
        <p:nvGraphicFramePr>
          <p:cNvPr id="4" name="Диаграмма 3"/>
          <p:cNvGraphicFramePr/>
          <p:nvPr>
            <p:extLst/>
          </p:nvPr>
        </p:nvGraphicFramePr>
        <p:xfrm>
          <a:off x="357188" y="3620277"/>
          <a:ext cx="8012371" cy="2593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5323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18D2-0F8D-4602-A0D7-B1F86CBE2ABE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66824" y="536485"/>
            <a:ext cx="8210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None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Характеристики многоквартирного дома (МКД)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840" y="1132840"/>
            <a:ext cx="3566160" cy="2328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Месторасположение здания:      г. Ростов-на-Дону</a:t>
            </a:r>
          </a:p>
          <a:p>
            <a:pPr marL="233363" indent="-233363"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Год постройки: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19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99</a:t>
            </a:r>
          </a:p>
          <a:p>
            <a:pPr marL="233363" lvl="0" indent="-233363"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Количество этажей: 10</a:t>
            </a:r>
          </a:p>
          <a:p>
            <a:pPr marL="233363" indent="-233363"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Количество подъездов: 5</a:t>
            </a:r>
          </a:p>
          <a:p>
            <a:pPr marL="233363" indent="-233363"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Количество квартир: 200</a:t>
            </a:r>
          </a:p>
          <a:p>
            <a:pPr marL="233363" indent="-233363"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Количество жителей: 466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840" y="4130040"/>
            <a:ext cx="5984240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Материал стен: Панель</a:t>
            </a:r>
          </a:p>
          <a:p>
            <a:pPr marL="233363" indent="-233363"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Общая площадь здания: 13 681 м</a:t>
            </a:r>
            <a:r>
              <a:rPr lang="ru-RU" sz="1600" baseline="30000" dirty="0">
                <a:latin typeface="Arial" pitchFamily="34" charset="0"/>
                <a:cs typeface="Arial" pitchFamily="34" charset="0"/>
              </a:rPr>
              <a:t>2</a:t>
            </a:r>
          </a:p>
          <a:p>
            <a:pPr marL="233363" indent="-233363"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Отапливаемая площадь здания: 10 978 м</a:t>
            </a:r>
            <a:r>
              <a:rPr lang="ru-RU" sz="1600" baseline="30000" dirty="0">
                <a:latin typeface="Arial" pitchFamily="34" charset="0"/>
                <a:cs typeface="Arial" pitchFamily="34" charset="0"/>
              </a:rPr>
              <a:t>2</a:t>
            </a:r>
          </a:p>
          <a:p>
            <a:pPr marL="233363" indent="-233363"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Общая площадь жилых помещений: 10 978 м</a:t>
            </a:r>
            <a:r>
              <a:rPr lang="ru-RU" sz="1600" baseline="30000" dirty="0">
                <a:latin typeface="Arial" pitchFamily="34" charset="0"/>
                <a:cs typeface="Arial" pitchFamily="34" charset="0"/>
              </a:rPr>
              <a:t>2</a:t>
            </a:r>
          </a:p>
          <a:p>
            <a:pPr marL="233363" indent="-233363"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Площадь ограждающих конструкций здания: 9 831 м</a:t>
            </a:r>
            <a:r>
              <a:rPr lang="ru-RU" sz="1600" baseline="30000" dirty="0">
                <a:latin typeface="Arial" pitchFamily="34" charset="0"/>
                <a:cs typeface="Arial" pitchFamily="34" charset="0"/>
              </a:rPr>
              <a:t>2</a:t>
            </a:r>
            <a:endParaRPr lang="en-US" sz="1600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8" descr="IMG_38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7840" y="1222692"/>
            <a:ext cx="4646295" cy="3316081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49873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162030" y="1222000"/>
            <a:ext cx="8605520" cy="48666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charset="0"/>
            </a:endParaRPr>
          </a:p>
        </p:txBody>
      </p:sp>
      <p:sp>
        <p:nvSpPr>
          <p:cNvPr id="3584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8209F87-7A45-4B28-A3C5-8A72C207E767}" type="slidenum">
              <a:rPr lang="ru-RU" smtClean="0"/>
              <a:pPr/>
              <a:t>49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57188" y="303194"/>
            <a:ext cx="7884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Пакет мероприятий по повышению энергоэффективности МКД (по итогам энергетического обследования)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72068" name="Object 4"/>
          <p:cNvGraphicFramePr>
            <a:graphicFrameLocks noChangeAspect="1"/>
          </p:cNvGraphicFramePr>
          <p:nvPr>
            <p:extLst/>
          </p:nvPr>
        </p:nvGraphicFramePr>
        <p:xfrm>
          <a:off x="393170" y="1259783"/>
          <a:ext cx="6499225" cy="484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6" name="Worksheet" r:id="rId4" imgW="6019827" imgH="4488277" progId="Excel.Sheet.8">
                  <p:link updateAutomatic="1"/>
                </p:oleObj>
              </mc:Choice>
              <mc:Fallback>
                <p:oleObj name="Worksheet" r:id="rId4" imgW="6019827" imgH="4488277" progId="Excel.Sheet.8">
                  <p:link updateAutomatic="1"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170" y="1259783"/>
                        <a:ext cx="6499225" cy="484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6392240" y="2367983"/>
            <a:ext cx="1741108" cy="8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80000"/>
              </a:lnSpc>
              <a:spcBef>
                <a:spcPts val="600"/>
              </a:spcBef>
              <a:buClr>
                <a:srgbClr val="00783C"/>
              </a:buClr>
              <a:buNone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«Пакет А» со сроком окупаемости до 5 лет</a:t>
            </a:r>
            <a:endParaRPr kumimoji="0" lang="ru-RU" sz="16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3552930" y="1626669"/>
            <a:ext cx="1152525" cy="2248566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" name="Right Arrow 22"/>
          <p:cNvSpPr/>
          <p:nvPr/>
        </p:nvSpPr>
        <p:spPr bwMode="auto">
          <a:xfrm flipH="1">
            <a:off x="4745255" y="2589128"/>
            <a:ext cx="1588164" cy="437950"/>
          </a:xfrm>
          <a:prstGeom prst="right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833061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396230" y="163034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составляющие тепловых потерь МКД – трансмиссионные и инфильтрационные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D75637E-BAFF-4ABF-9A5E-20DFB5AE07BF}"/>
              </a:ext>
            </a:extLst>
          </p:cNvPr>
          <p:cNvSpPr txBox="1"/>
          <p:nvPr/>
        </p:nvSpPr>
        <p:spPr>
          <a:xfrm>
            <a:off x="5322428" y="1290262"/>
            <a:ext cx="3444668" cy="83099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 тепловой энергии на нагрев инфильтрирующегося воздуха (22%*)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D714E16-4955-410B-B97B-66BBD2788F18}"/>
              </a:ext>
            </a:extLst>
          </p:cNvPr>
          <p:cNvSpPr txBox="1"/>
          <p:nvPr/>
        </p:nvSpPr>
        <p:spPr>
          <a:xfrm>
            <a:off x="5858228" y="5068663"/>
            <a:ext cx="3154626" cy="830997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потери в трубопроводах системы отопления (9%*)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4C5A448-540E-49FC-A7E4-B780361D544B}"/>
              </a:ext>
            </a:extLst>
          </p:cNvPr>
          <p:cNvSpPr txBox="1"/>
          <p:nvPr/>
        </p:nvSpPr>
        <p:spPr>
          <a:xfrm>
            <a:off x="5858228" y="3774471"/>
            <a:ext cx="3154626" cy="1077218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Нерациональный расход тепловой энергии в системе отопления 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переотапливание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или 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перетоп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03E231E-B4C2-4CB8-9084-9BA78AB27A5D}"/>
              </a:ext>
            </a:extLst>
          </p:cNvPr>
          <p:cNvSpPr txBox="1"/>
          <p:nvPr/>
        </p:nvSpPr>
        <p:spPr>
          <a:xfrm>
            <a:off x="291186" y="2403872"/>
            <a:ext cx="2126086" cy="83099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Трансмиссионные теплопотери через стены (30%*)</a:t>
            </a:r>
          </a:p>
        </p:txBody>
      </p:sp>
      <p:cxnSp>
        <p:nvCxnSpPr>
          <p:cNvPr id="35" name="Прямая со стрелкой 15">
            <a:extLst>
              <a:ext uri="{FF2B5EF4-FFF2-40B4-BE49-F238E27FC236}">
                <a16:creationId xmlns:a16="http://schemas.microsoft.com/office/drawing/2014/main" id="{079F38D1-BCC3-460F-AB67-89177B59664F}"/>
              </a:ext>
            </a:extLst>
          </p:cNvPr>
          <p:cNvCxnSpPr>
            <a:cxnSpLocks/>
          </p:cNvCxnSpPr>
          <p:nvPr/>
        </p:nvCxnSpPr>
        <p:spPr>
          <a:xfrm>
            <a:off x="5466294" y="4980106"/>
            <a:ext cx="597854" cy="232421"/>
          </a:xfrm>
          <a:prstGeom prst="straightConnector1">
            <a:avLst/>
          </a:prstGeom>
          <a:ln w="76200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A680CE9-97A0-4D8B-882A-C2BF3B50CAF6}"/>
              </a:ext>
            </a:extLst>
          </p:cNvPr>
          <p:cNvSpPr txBox="1"/>
          <p:nvPr/>
        </p:nvSpPr>
        <p:spPr>
          <a:xfrm>
            <a:off x="291185" y="4211367"/>
            <a:ext cx="2126086" cy="1077218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Трансмиссионные теплопотери через пол или цокольные перекрытия (12%*)</a:t>
            </a:r>
          </a:p>
        </p:txBody>
      </p:sp>
      <p:cxnSp>
        <p:nvCxnSpPr>
          <p:cNvPr id="37" name="Прямая со стрелкой 17">
            <a:extLst>
              <a:ext uri="{FF2B5EF4-FFF2-40B4-BE49-F238E27FC236}">
                <a16:creationId xmlns:a16="http://schemas.microsoft.com/office/drawing/2014/main" id="{E1827EBB-9ADF-495A-8A57-7CF09BCE8C01}"/>
              </a:ext>
            </a:extLst>
          </p:cNvPr>
          <p:cNvCxnSpPr>
            <a:cxnSpLocks/>
            <a:endCxn id="36" idx="3"/>
          </p:cNvCxnSpPr>
          <p:nvPr/>
        </p:nvCxnSpPr>
        <p:spPr>
          <a:xfrm flipH="1">
            <a:off x="2417271" y="4749976"/>
            <a:ext cx="1118334" cy="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18">
            <a:extLst>
              <a:ext uri="{FF2B5EF4-FFF2-40B4-BE49-F238E27FC236}">
                <a16:creationId xmlns:a16="http://schemas.microsoft.com/office/drawing/2014/main" id="{3305D3C4-D5A4-47C4-8D5D-C8EB4ED67417}"/>
              </a:ext>
            </a:extLst>
          </p:cNvPr>
          <p:cNvCxnSpPr>
            <a:cxnSpLocks/>
          </p:cNvCxnSpPr>
          <p:nvPr/>
        </p:nvCxnSpPr>
        <p:spPr>
          <a:xfrm flipH="1">
            <a:off x="2417271" y="3066866"/>
            <a:ext cx="1118336" cy="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E24350B7-481E-42F3-B60A-9D77BA9BD959}"/>
              </a:ext>
            </a:extLst>
          </p:cNvPr>
          <p:cNvSpPr txBox="1"/>
          <p:nvPr/>
        </p:nvSpPr>
        <p:spPr>
          <a:xfrm>
            <a:off x="203895" y="1250363"/>
            <a:ext cx="3695430" cy="830997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Трансмиссионные теплопотери через крышу или чердачные перекрытия (12%*)</a:t>
            </a:r>
          </a:p>
        </p:txBody>
      </p:sp>
      <p:cxnSp>
        <p:nvCxnSpPr>
          <p:cNvPr id="40" name="Прямая со стрелкой 20">
            <a:extLst>
              <a:ext uri="{FF2B5EF4-FFF2-40B4-BE49-F238E27FC236}">
                <a16:creationId xmlns:a16="http://schemas.microsoft.com/office/drawing/2014/main" id="{EFB4C559-88A0-4115-A772-10666C8DD208}"/>
              </a:ext>
            </a:extLst>
          </p:cNvPr>
          <p:cNvCxnSpPr>
            <a:cxnSpLocks/>
            <a:stCxn id="49" idx="1"/>
          </p:cNvCxnSpPr>
          <p:nvPr/>
        </p:nvCxnSpPr>
        <p:spPr>
          <a:xfrm flipH="1" flipV="1">
            <a:off x="3535606" y="2011676"/>
            <a:ext cx="363719" cy="49910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6D39DFFE-6F4C-45ED-BA36-0F8BD3A9BA1A}"/>
              </a:ext>
            </a:extLst>
          </p:cNvPr>
          <p:cNvSpPr txBox="1"/>
          <p:nvPr/>
        </p:nvSpPr>
        <p:spPr>
          <a:xfrm>
            <a:off x="300905" y="3311250"/>
            <a:ext cx="2116366" cy="830997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Трансмиссионные теплопотери через окна (15%*)</a:t>
            </a:r>
          </a:p>
        </p:txBody>
      </p:sp>
      <p:cxnSp>
        <p:nvCxnSpPr>
          <p:cNvPr id="42" name="Прямая со стрелкой 23">
            <a:extLst>
              <a:ext uri="{FF2B5EF4-FFF2-40B4-BE49-F238E27FC236}">
                <a16:creationId xmlns:a16="http://schemas.microsoft.com/office/drawing/2014/main" id="{AF9CA01E-DD28-4AF4-AA34-C990DC2DADE8}"/>
              </a:ext>
            </a:extLst>
          </p:cNvPr>
          <p:cNvCxnSpPr>
            <a:cxnSpLocks/>
          </p:cNvCxnSpPr>
          <p:nvPr/>
        </p:nvCxnSpPr>
        <p:spPr>
          <a:xfrm flipV="1">
            <a:off x="5102472" y="2031233"/>
            <a:ext cx="439912" cy="483273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AA462476-382B-4EC1-8314-01B178F9641F}"/>
              </a:ext>
            </a:extLst>
          </p:cNvPr>
          <p:cNvSpPr txBox="1"/>
          <p:nvPr/>
        </p:nvSpPr>
        <p:spPr>
          <a:xfrm>
            <a:off x="44448" y="6117816"/>
            <a:ext cx="5813779" cy="24622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*рассчитано ЦЭНЭФ-</a:t>
            </a:r>
            <a:r>
              <a:rPr lang="en-US" sz="1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XXI </a:t>
            </a:r>
            <a:r>
              <a:rPr lang="ru-RU" sz="1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примере 5-этажного 2-секционного МКД 1990 г. постройки</a:t>
            </a:r>
          </a:p>
        </p:txBody>
      </p:sp>
      <p:pic>
        <p:nvPicPr>
          <p:cNvPr id="44" name="Picture 2" descr="http://www.playcast.ru/uploads/2016/02/08/17203187.gif">
            <a:extLst>
              <a:ext uri="{FF2B5EF4-FFF2-40B4-BE49-F238E27FC236}">
                <a16:creationId xmlns:a16="http://schemas.microsoft.com/office/drawing/2014/main" id="{264218E0-2D85-4F58-AD87-356A5D44AC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443" y="2250558"/>
            <a:ext cx="1915985" cy="144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D8C0B146-9189-40B8-8052-85D2F094DB83}"/>
              </a:ext>
            </a:extLst>
          </p:cNvPr>
          <p:cNvGrpSpPr/>
          <p:nvPr/>
        </p:nvGrpSpPr>
        <p:grpSpPr>
          <a:xfrm>
            <a:off x="3292603" y="2133674"/>
            <a:ext cx="2426889" cy="2868771"/>
            <a:chOff x="2596225" y="2371246"/>
            <a:chExt cx="2426889" cy="2868771"/>
          </a:xfrm>
        </p:grpSpPr>
        <p:grpSp>
          <p:nvGrpSpPr>
            <p:cNvPr id="46" name="Группа 8">
              <a:extLst>
                <a:ext uri="{FF2B5EF4-FFF2-40B4-BE49-F238E27FC236}">
                  <a16:creationId xmlns:a16="http://schemas.microsoft.com/office/drawing/2014/main" id="{75923026-B840-483F-8184-1DEEE62FDA86}"/>
                </a:ext>
              </a:extLst>
            </p:cNvPr>
            <p:cNvGrpSpPr/>
            <p:nvPr/>
          </p:nvGrpSpPr>
          <p:grpSpPr>
            <a:xfrm>
              <a:off x="2596225" y="2371246"/>
              <a:ext cx="2426889" cy="2868771"/>
              <a:chOff x="1524011" y="2459250"/>
              <a:chExt cx="2426889" cy="2868771"/>
            </a:xfrm>
          </p:grpSpPr>
          <p:sp>
            <p:nvSpPr>
              <p:cNvPr id="48" name="Прямоугольник 9">
                <a:extLst>
                  <a:ext uri="{FF2B5EF4-FFF2-40B4-BE49-F238E27FC236}">
                    <a16:creationId xmlns:a16="http://schemas.microsoft.com/office/drawing/2014/main" id="{922070CE-9936-41B1-B6D8-53998BF6BD32}"/>
                  </a:ext>
                </a:extLst>
              </p:cNvPr>
              <p:cNvSpPr/>
              <p:nvPr/>
            </p:nvSpPr>
            <p:spPr>
              <a:xfrm>
                <a:off x="1767014" y="3074660"/>
                <a:ext cx="1940890" cy="2253361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0" dirty="0"/>
              </a:p>
            </p:txBody>
          </p:sp>
          <p:sp>
            <p:nvSpPr>
              <p:cNvPr id="49" name="Равнобедренный треугольник 10">
                <a:extLst>
                  <a:ext uri="{FF2B5EF4-FFF2-40B4-BE49-F238E27FC236}">
                    <a16:creationId xmlns:a16="http://schemas.microsoft.com/office/drawing/2014/main" id="{97B3B327-534E-4463-9435-4A12EEA99EBA}"/>
                  </a:ext>
                </a:extLst>
              </p:cNvPr>
              <p:cNvSpPr/>
              <p:nvPr/>
            </p:nvSpPr>
            <p:spPr>
              <a:xfrm>
                <a:off x="1524011" y="2459250"/>
                <a:ext cx="2426889" cy="754203"/>
              </a:xfrm>
              <a:prstGeom prst="triangle">
                <a:avLst/>
              </a:prstGeom>
              <a:solidFill>
                <a:srgbClr val="990000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0"/>
              </a:p>
            </p:txBody>
          </p:sp>
          <p:sp>
            <p:nvSpPr>
              <p:cNvPr id="50" name="Прямоугольник 11">
                <a:extLst>
                  <a:ext uri="{FF2B5EF4-FFF2-40B4-BE49-F238E27FC236}">
                    <a16:creationId xmlns:a16="http://schemas.microsoft.com/office/drawing/2014/main" id="{B56A9606-E833-4E8F-B8BD-95DF41866047}"/>
                  </a:ext>
                </a:extLst>
              </p:cNvPr>
              <p:cNvSpPr/>
              <p:nvPr/>
            </p:nvSpPr>
            <p:spPr>
              <a:xfrm>
                <a:off x="2294029" y="3733233"/>
                <a:ext cx="886857" cy="102557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0"/>
              </a:p>
            </p:txBody>
          </p:sp>
          <p:cxnSp>
            <p:nvCxnSpPr>
              <p:cNvPr id="51" name="Прямая соединительная линия 12">
                <a:extLst>
                  <a:ext uri="{FF2B5EF4-FFF2-40B4-BE49-F238E27FC236}">
                    <a16:creationId xmlns:a16="http://schemas.microsoft.com/office/drawing/2014/main" id="{D0621D0C-3707-4B71-BB25-7B9B81B7AC06}"/>
                  </a:ext>
                </a:extLst>
              </p:cNvPr>
              <p:cNvCxnSpPr/>
              <p:nvPr/>
            </p:nvCxnSpPr>
            <p:spPr>
              <a:xfrm>
                <a:off x="2675761" y="3733233"/>
                <a:ext cx="0" cy="1025578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13">
                <a:extLst>
                  <a:ext uri="{FF2B5EF4-FFF2-40B4-BE49-F238E27FC236}">
                    <a16:creationId xmlns:a16="http://schemas.microsoft.com/office/drawing/2014/main" id="{CDF43BEC-F2E9-4B24-AF17-955A9C03E8C5}"/>
                  </a:ext>
                </a:extLst>
              </p:cNvPr>
              <p:cNvCxnSpPr/>
              <p:nvPr/>
            </p:nvCxnSpPr>
            <p:spPr>
              <a:xfrm>
                <a:off x="2294029" y="4301027"/>
                <a:ext cx="886857" cy="0"/>
              </a:xfrm>
              <a:prstGeom prst="line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Полилиния 28">
              <a:extLst>
                <a:ext uri="{FF2B5EF4-FFF2-40B4-BE49-F238E27FC236}">
                  <a16:creationId xmlns:a16="http://schemas.microsoft.com/office/drawing/2014/main" id="{B420B41A-E777-4C3A-BD09-C5B32DA7BD78}"/>
                </a:ext>
              </a:extLst>
            </p:cNvPr>
            <p:cNvSpPr/>
            <p:nvPr/>
          </p:nvSpPr>
          <p:spPr>
            <a:xfrm>
              <a:off x="4257330" y="3575331"/>
              <a:ext cx="232188" cy="689114"/>
            </a:xfrm>
            <a:custGeom>
              <a:avLst/>
              <a:gdLst>
                <a:gd name="connsiteX0" fmla="*/ 13252 w 397565"/>
                <a:gd name="connsiteY0" fmla="*/ 92766 h 689114"/>
                <a:gd name="connsiteX1" fmla="*/ 397565 w 397565"/>
                <a:gd name="connsiteY1" fmla="*/ 0 h 689114"/>
                <a:gd name="connsiteX2" fmla="*/ 384313 w 397565"/>
                <a:gd name="connsiteY2" fmla="*/ 689114 h 689114"/>
                <a:gd name="connsiteX3" fmla="*/ 0 w 397565"/>
                <a:gd name="connsiteY3" fmla="*/ 649357 h 689114"/>
                <a:gd name="connsiteX4" fmla="*/ 13252 w 397565"/>
                <a:gd name="connsiteY4" fmla="*/ 92766 h 689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565" h="689114">
                  <a:moveTo>
                    <a:pt x="13252" y="92766"/>
                  </a:moveTo>
                  <a:lnTo>
                    <a:pt x="397565" y="0"/>
                  </a:lnTo>
                  <a:lnTo>
                    <a:pt x="384313" y="689114"/>
                  </a:lnTo>
                  <a:lnTo>
                    <a:pt x="0" y="649357"/>
                  </a:lnTo>
                  <a:lnTo>
                    <a:pt x="13252" y="92766"/>
                  </a:lnTo>
                  <a:close/>
                </a:path>
              </a:pathLst>
            </a:cu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0"/>
            </a:p>
          </p:txBody>
        </p:sp>
      </p:grpSp>
      <p:cxnSp>
        <p:nvCxnSpPr>
          <p:cNvPr id="53" name="Прямая со стрелкой 29">
            <a:extLst>
              <a:ext uri="{FF2B5EF4-FFF2-40B4-BE49-F238E27FC236}">
                <a16:creationId xmlns:a16="http://schemas.microsoft.com/office/drawing/2014/main" id="{77342FCC-8894-48A3-93AE-1E14F6A96794}"/>
              </a:ext>
            </a:extLst>
          </p:cNvPr>
          <p:cNvCxnSpPr>
            <a:cxnSpLocks/>
            <a:stCxn id="47" idx="1"/>
            <a:endCxn id="44" idx="1"/>
          </p:cNvCxnSpPr>
          <p:nvPr/>
        </p:nvCxnSpPr>
        <p:spPr>
          <a:xfrm flipV="1">
            <a:off x="5185896" y="2970969"/>
            <a:ext cx="1213547" cy="36679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22">
            <a:extLst>
              <a:ext uri="{FF2B5EF4-FFF2-40B4-BE49-F238E27FC236}">
                <a16:creationId xmlns:a16="http://schemas.microsoft.com/office/drawing/2014/main" id="{B8FAC8EC-0919-4EC6-BC8A-130D601DEDCD}"/>
              </a:ext>
            </a:extLst>
          </p:cNvPr>
          <p:cNvCxnSpPr>
            <a:cxnSpLocks/>
            <a:endCxn id="41" idx="3"/>
          </p:cNvCxnSpPr>
          <p:nvPr/>
        </p:nvCxnSpPr>
        <p:spPr>
          <a:xfrm flipH="1">
            <a:off x="2417271" y="3726749"/>
            <a:ext cx="1624052" cy="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80A041D-8F45-4BF9-8FE4-8EC9D8FAEDA9}"/>
              </a:ext>
            </a:extLst>
          </p:cNvPr>
          <p:cNvCxnSpPr/>
          <p:nvPr/>
        </p:nvCxnSpPr>
        <p:spPr bwMode="auto">
          <a:xfrm>
            <a:off x="0" y="6064898"/>
            <a:ext cx="9144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3566451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18D2-0F8D-4602-A0D7-B1F86CBE2ABE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45275" y="408712"/>
            <a:ext cx="7461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«ПАКЕТ А»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3793" y="1304946"/>
            <a:ext cx="7406177" cy="3262432"/>
          </a:xfrm>
          <a:prstGeom prst="rect">
            <a:avLst/>
          </a:prstGeom>
          <a:solidFill>
            <a:srgbClr val="FBE6CB"/>
          </a:solidFill>
          <a:ln w="9525">
            <a:solidFill>
              <a:srgbClr val="FF9933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Установка балансировочных вентилей на главных отпускных трубопроводах системы отопления</a:t>
            </a: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Замена элеваторного узла на автоматизированный узел управления системой отопления</a:t>
            </a: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Установка теплоотражающей пленки в МОП</a:t>
            </a: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Капитальный ремонт системы ХВС по стоякам</a:t>
            </a: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Поиск и ремонт сантехники с утечками</a:t>
            </a: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Замена ламп накаливания в МОП и в наружном освещении на энергосберегающие</a:t>
            </a: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Установка регулятора температуры в системе ГВС и датчика температуры</a:t>
            </a:r>
          </a:p>
        </p:txBody>
      </p:sp>
      <p:sp>
        <p:nvSpPr>
          <p:cNvPr id="5" name="Right Arrow 4"/>
          <p:cNvSpPr/>
          <p:nvPr/>
        </p:nvSpPr>
        <p:spPr bwMode="auto">
          <a:xfrm rot="16200000" flipH="1">
            <a:off x="4250754" y="4896363"/>
            <a:ext cx="786863" cy="437950"/>
          </a:xfrm>
          <a:prstGeom prst="right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13793" y="5643975"/>
            <a:ext cx="7411399" cy="563231"/>
          </a:xfrm>
          <a:prstGeom prst="rect">
            <a:avLst/>
          </a:prstGeom>
          <a:solidFill>
            <a:srgbClr val="FBE6CB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173038" indent="-173038" algn="ctr">
              <a:lnSpc>
                <a:spcPct val="80000"/>
              </a:lnSpc>
              <a:spcBef>
                <a:spcPts val="600"/>
              </a:spcBef>
              <a:buClr>
                <a:schemeClr val="tx1"/>
              </a:buClr>
              <a:buNone/>
            </a:pPr>
            <a:r>
              <a:rPr lang="ru-RU" sz="1600" b="1" kern="0" dirty="0">
                <a:latin typeface="Arial" pitchFamily="34" charset="0"/>
                <a:cs typeface="Arial" pitchFamily="34" charset="0"/>
              </a:rPr>
              <a:t>Всего затрат: 3 365 364 руб.</a:t>
            </a:r>
          </a:p>
          <a:p>
            <a:pPr marL="173038" indent="-173038" algn="ctr">
              <a:lnSpc>
                <a:spcPct val="80000"/>
              </a:lnSpc>
              <a:spcBef>
                <a:spcPts val="600"/>
              </a:spcBef>
              <a:buClr>
                <a:schemeClr val="tx1"/>
              </a:buClr>
              <a:buNone/>
            </a:pPr>
            <a:r>
              <a:rPr lang="ru-RU" sz="1600" b="1" kern="0" dirty="0">
                <a:latin typeface="Arial" pitchFamily="34" charset="0"/>
                <a:cs typeface="Arial" pitchFamily="34" charset="0"/>
              </a:rPr>
              <a:t>Ожидаемая годовая  экономия :</a:t>
            </a:r>
            <a:r>
              <a:rPr lang="en-US" sz="1600" b="1" kern="0" dirty="0">
                <a:latin typeface="Arial" pitchFamily="34" charset="0"/>
                <a:cs typeface="Arial" pitchFamily="34" charset="0"/>
              </a:rPr>
              <a:t> 1</a:t>
            </a:r>
            <a:r>
              <a:rPr lang="ru-RU" sz="16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kern="0" dirty="0">
                <a:latin typeface="Arial" pitchFamily="34" charset="0"/>
                <a:cs typeface="Arial" pitchFamily="34" charset="0"/>
              </a:rPr>
              <a:t>294</a:t>
            </a:r>
            <a:r>
              <a:rPr lang="ru-RU" sz="16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kern="0" dirty="0">
                <a:latin typeface="Arial" pitchFamily="34" charset="0"/>
                <a:cs typeface="Arial" pitchFamily="34" charset="0"/>
              </a:rPr>
              <a:t>224 </a:t>
            </a:r>
            <a:r>
              <a:rPr lang="ru-RU" sz="1600" b="1" kern="0" dirty="0">
                <a:latin typeface="Arial" pitchFamily="34" charset="0"/>
                <a:cs typeface="Arial" pitchFamily="34" charset="0"/>
              </a:rPr>
              <a:t>руб.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81096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/>
          <p:cNvSpPr/>
          <p:nvPr/>
        </p:nvSpPr>
        <p:spPr bwMode="auto">
          <a:xfrm>
            <a:off x="640080" y="1529080"/>
            <a:ext cx="8183880" cy="39471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charset="0"/>
            </a:endParaRPr>
          </a:p>
        </p:txBody>
      </p:sp>
      <p:sp>
        <p:nvSpPr>
          <p:cNvPr id="3584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8209F87-7A45-4B28-A3C5-8A72C207E767}" type="slidenum">
              <a:rPr lang="ru-RU" smtClean="0"/>
              <a:pPr/>
              <a:t>51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754999" y="4577743"/>
            <a:ext cx="1936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Ежемесячный платеж по кредиту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2068227" y="3999722"/>
            <a:ext cx="4103973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" name="Group 60"/>
          <p:cNvGrpSpPr/>
          <p:nvPr/>
        </p:nvGrpSpPr>
        <p:grpSpPr>
          <a:xfrm>
            <a:off x="2449069" y="2481580"/>
            <a:ext cx="609599" cy="1493520"/>
            <a:chOff x="1074421" y="2651760"/>
            <a:chExt cx="609599" cy="1493520"/>
          </a:xfrm>
        </p:grpSpPr>
        <p:sp>
          <p:nvSpPr>
            <p:cNvPr id="32" name="Rectangle 31"/>
            <p:cNvSpPr/>
            <p:nvPr/>
          </p:nvSpPr>
          <p:spPr bwMode="auto">
            <a:xfrm>
              <a:off x="1074421" y="2651760"/>
              <a:ext cx="609599" cy="1143000"/>
            </a:xfrm>
            <a:prstGeom prst="rect">
              <a:avLst/>
            </a:prstGeom>
            <a:solidFill>
              <a:srgbClr val="FBE6CB"/>
            </a:solidFill>
            <a:ln w="15875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1074421" y="3810000"/>
              <a:ext cx="609599" cy="335280"/>
            </a:xfrm>
            <a:prstGeom prst="rect">
              <a:avLst/>
            </a:prstGeom>
            <a:solidFill>
              <a:srgbClr val="FFC000"/>
            </a:solidFill>
            <a:ln w="15875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charset="0"/>
              </a:endParaRPr>
            </a:p>
          </p:txBody>
        </p:sp>
        <p:sp>
          <p:nvSpPr>
            <p:cNvPr id="59" name="Rectangle 3"/>
            <p:cNvSpPr txBox="1">
              <a:spLocks noChangeArrowheads="1"/>
            </p:cNvSpPr>
            <p:nvPr/>
          </p:nvSpPr>
          <p:spPr bwMode="auto">
            <a:xfrm>
              <a:off x="1092876" y="3109840"/>
              <a:ext cx="57268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173038" indent="-173038" algn="ctr"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lang="ru-RU" sz="1400" dirty="0">
                  <a:latin typeface="Arial" pitchFamily="34" charset="0"/>
                  <a:cs typeface="Arial" pitchFamily="34" charset="0"/>
                </a:rPr>
                <a:t>5</a:t>
              </a:r>
              <a:r>
                <a:rPr lang="en-US" sz="1400" dirty="0">
                  <a:latin typeface="Arial" pitchFamily="34" charset="0"/>
                  <a:cs typeface="Arial" pitchFamily="34" charset="0"/>
                </a:rPr>
                <a:t>.</a:t>
              </a:r>
              <a:r>
                <a:rPr lang="ru-RU" sz="1400" dirty="0">
                  <a:latin typeface="Arial" pitchFamily="34" charset="0"/>
                  <a:cs typeface="Arial" pitchFamily="34" charset="0"/>
                </a:rPr>
                <a:t>34</a:t>
              </a:r>
              <a:endPara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Rectangle 3"/>
            <p:cNvSpPr txBox="1">
              <a:spLocks noChangeArrowheads="1"/>
            </p:cNvSpPr>
            <p:nvPr/>
          </p:nvSpPr>
          <p:spPr bwMode="auto">
            <a:xfrm>
              <a:off x="1092876" y="3810880"/>
              <a:ext cx="57268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173038" indent="-173038" algn="ctr"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lang="en-US" sz="1400" dirty="0">
                  <a:latin typeface="Arial" pitchFamily="34" charset="0"/>
                  <a:cs typeface="Arial" pitchFamily="34" charset="0"/>
                </a:rPr>
                <a:t>2.</a:t>
              </a:r>
              <a:r>
                <a:rPr lang="ru-RU" sz="1400" dirty="0">
                  <a:latin typeface="Arial" pitchFamily="34" charset="0"/>
                  <a:cs typeface="Arial" pitchFamily="34" charset="0"/>
                </a:rPr>
                <a:t>54</a:t>
              </a:r>
              <a:endPara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61"/>
          <p:cNvGrpSpPr/>
          <p:nvPr/>
        </p:nvGrpSpPr>
        <p:grpSpPr>
          <a:xfrm>
            <a:off x="3238501" y="2481580"/>
            <a:ext cx="609599" cy="1493520"/>
            <a:chOff x="1074421" y="2651760"/>
            <a:chExt cx="609599" cy="1493520"/>
          </a:xfrm>
        </p:grpSpPr>
        <p:sp>
          <p:nvSpPr>
            <p:cNvPr id="63" name="Rectangle 62"/>
            <p:cNvSpPr/>
            <p:nvPr/>
          </p:nvSpPr>
          <p:spPr bwMode="auto">
            <a:xfrm>
              <a:off x="1074421" y="2651760"/>
              <a:ext cx="609599" cy="1143000"/>
            </a:xfrm>
            <a:prstGeom prst="rect">
              <a:avLst/>
            </a:prstGeom>
            <a:solidFill>
              <a:srgbClr val="FBE6CB"/>
            </a:solidFill>
            <a:ln w="15875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1074421" y="3810000"/>
              <a:ext cx="609599" cy="335280"/>
            </a:xfrm>
            <a:prstGeom prst="rect">
              <a:avLst/>
            </a:prstGeom>
            <a:solidFill>
              <a:srgbClr val="FFC000"/>
            </a:solidFill>
            <a:ln w="15875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charset="0"/>
              </a:endParaRPr>
            </a:p>
          </p:txBody>
        </p:sp>
        <p:sp>
          <p:nvSpPr>
            <p:cNvPr id="65" name="Rectangle 3"/>
            <p:cNvSpPr txBox="1">
              <a:spLocks noChangeArrowheads="1"/>
            </p:cNvSpPr>
            <p:nvPr/>
          </p:nvSpPr>
          <p:spPr bwMode="auto">
            <a:xfrm>
              <a:off x="1092876" y="3109840"/>
              <a:ext cx="57268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173038" indent="-173038" algn="ctr"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lang="ru-RU" sz="1400" dirty="0">
                  <a:latin typeface="Arial" pitchFamily="34" charset="0"/>
                  <a:cs typeface="Arial" pitchFamily="34" charset="0"/>
                </a:rPr>
                <a:t>5</a:t>
              </a:r>
              <a:r>
                <a:rPr lang="en-US" sz="1400" dirty="0">
                  <a:latin typeface="Arial" pitchFamily="34" charset="0"/>
                  <a:cs typeface="Arial" pitchFamily="34" charset="0"/>
                </a:rPr>
                <a:t>.</a:t>
              </a:r>
              <a:r>
                <a:rPr lang="ru-RU" sz="1400" dirty="0">
                  <a:latin typeface="Arial" pitchFamily="34" charset="0"/>
                  <a:cs typeface="Arial" pitchFamily="34" charset="0"/>
                </a:rPr>
                <a:t>34</a:t>
              </a:r>
              <a:endPara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Rectangle 3"/>
            <p:cNvSpPr txBox="1">
              <a:spLocks noChangeArrowheads="1"/>
            </p:cNvSpPr>
            <p:nvPr/>
          </p:nvSpPr>
          <p:spPr bwMode="auto">
            <a:xfrm>
              <a:off x="1092876" y="3810880"/>
              <a:ext cx="57268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173038" indent="-173038" algn="ctr"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lang="en-US" sz="1400" dirty="0">
                  <a:latin typeface="Arial" pitchFamily="34" charset="0"/>
                  <a:cs typeface="Arial" pitchFamily="34" charset="0"/>
                </a:rPr>
                <a:t>2.</a:t>
              </a:r>
              <a:r>
                <a:rPr lang="ru-RU" sz="1400" dirty="0">
                  <a:latin typeface="Arial" pitchFamily="34" charset="0"/>
                  <a:cs typeface="Arial" pitchFamily="34" charset="0"/>
                </a:rPr>
                <a:t>54</a:t>
              </a:r>
              <a:endPara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66"/>
          <p:cNvGrpSpPr/>
          <p:nvPr/>
        </p:nvGrpSpPr>
        <p:grpSpPr>
          <a:xfrm>
            <a:off x="4030981" y="2481580"/>
            <a:ext cx="609599" cy="1493520"/>
            <a:chOff x="1074421" y="2651760"/>
            <a:chExt cx="609599" cy="1493520"/>
          </a:xfrm>
        </p:grpSpPr>
        <p:sp>
          <p:nvSpPr>
            <p:cNvPr id="68" name="Rectangle 67"/>
            <p:cNvSpPr/>
            <p:nvPr/>
          </p:nvSpPr>
          <p:spPr bwMode="auto">
            <a:xfrm>
              <a:off x="1074421" y="2651760"/>
              <a:ext cx="609599" cy="1143000"/>
            </a:xfrm>
            <a:prstGeom prst="rect">
              <a:avLst/>
            </a:prstGeom>
            <a:solidFill>
              <a:srgbClr val="FBE6CB"/>
            </a:solidFill>
            <a:ln w="15875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1074421" y="3810000"/>
              <a:ext cx="609599" cy="335280"/>
            </a:xfrm>
            <a:prstGeom prst="rect">
              <a:avLst/>
            </a:prstGeom>
            <a:solidFill>
              <a:srgbClr val="FFC000"/>
            </a:solidFill>
            <a:ln w="15875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charset="0"/>
              </a:endParaRPr>
            </a:p>
          </p:txBody>
        </p:sp>
        <p:sp>
          <p:nvSpPr>
            <p:cNvPr id="70" name="Rectangle 3"/>
            <p:cNvSpPr txBox="1">
              <a:spLocks noChangeArrowheads="1"/>
            </p:cNvSpPr>
            <p:nvPr/>
          </p:nvSpPr>
          <p:spPr bwMode="auto">
            <a:xfrm>
              <a:off x="1092876" y="3109840"/>
              <a:ext cx="57268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173038" indent="-173038" algn="ctr"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lang="ru-RU" sz="1400" dirty="0">
                  <a:latin typeface="Arial" pitchFamily="34" charset="0"/>
                  <a:cs typeface="Arial" pitchFamily="34" charset="0"/>
                </a:rPr>
                <a:t>5</a:t>
              </a:r>
              <a:r>
                <a:rPr lang="en-US" sz="1400" dirty="0">
                  <a:latin typeface="Arial" pitchFamily="34" charset="0"/>
                  <a:cs typeface="Arial" pitchFamily="34" charset="0"/>
                </a:rPr>
                <a:t>.</a:t>
              </a:r>
              <a:r>
                <a:rPr lang="ru-RU" sz="1400" dirty="0">
                  <a:latin typeface="Arial" pitchFamily="34" charset="0"/>
                  <a:cs typeface="Arial" pitchFamily="34" charset="0"/>
                </a:rPr>
                <a:t>34</a:t>
              </a:r>
              <a:endPara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Rectangle 3"/>
            <p:cNvSpPr txBox="1">
              <a:spLocks noChangeArrowheads="1"/>
            </p:cNvSpPr>
            <p:nvPr/>
          </p:nvSpPr>
          <p:spPr bwMode="auto">
            <a:xfrm>
              <a:off x="1092876" y="3810880"/>
              <a:ext cx="57268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173038" indent="-173038" algn="ctr"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lang="en-US" sz="1400" dirty="0">
                  <a:latin typeface="Arial" pitchFamily="34" charset="0"/>
                  <a:cs typeface="Arial" pitchFamily="34" charset="0"/>
                </a:rPr>
                <a:t>2.</a:t>
              </a:r>
              <a:r>
                <a:rPr lang="ru-RU" sz="1400" dirty="0">
                  <a:latin typeface="Arial" pitchFamily="34" charset="0"/>
                  <a:cs typeface="Arial" pitchFamily="34" charset="0"/>
                </a:rPr>
                <a:t>54</a:t>
              </a:r>
              <a:endPara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765549" y="2481580"/>
            <a:ext cx="609599" cy="1493520"/>
            <a:chOff x="1074421" y="2651760"/>
            <a:chExt cx="609599" cy="1493520"/>
          </a:xfrm>
        </p:grpSpPr>
        <p:sp>
          <p:nvSpPr>
            <p:cNvPr id="73" name="Rectangle 72"/>
            <p:cNvSpPr/>
            <p:nvPr/>
          </p:nvSpPr>
          <p:spPr bwMode="auto">
            <a:xfrm>
              <a:off x="1074421" y="2651760"/>
              <a:ext cx="609599" cy="1143000"/>
            </a:xfrm>
            <a:prstGeom prst="rect">
              <a:avLst/>
            </a:prstGeom>
            <a:solidFill>
              <a:srgbClr val="FBE6CB"/>
            </a:solidFill>
            <a:ln w="15875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1074421" y="3810000"/>
              <a:ext cx="609599" cy="335280"/>
            </a:xfrm>
            <a:prstGeom prst="rect">
              <a:avLst/>
            </a:prstGeom>
            <a:solidFill>
              <a:srgbClr val="FFC000"/>
            </a:solidFill>
            <a:ln w="15875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charset="0"/>
              </a:endParaRPr>
            </a:p>
          </p:txBody>
        </p:sp>
        <p:sp>
          <p:nvSpPr>
            <p:cNvPr id="75" name="Rectangle 3"/>
            <p:cNvSpPr txBox="1">
              <a:spLocks noChangeArrowheads="1"/>
            </p:cNvSpPr>
            <p:nvPr/>
          </p:nvSpPr>
          <p:spPr bwMode="auto">
            <a:xfrm>
              <a:off x="1092876" y="3109840"/>
              <a:ext cx="57268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173038" indent="-173038" algn="ctr"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lang="ru-RU" sz="1400" dirty="0">
                  <a:latin typeface="Arial" pitchFamily="34" charset="0"/>
                  <a:cs typeface="Arial" pitchFamily="34" charset="0"/>
                </a:rPr>
                <a:t>5</a:t>
              </a:r>
              <a:r>
                <a:rPr lang="en-US" sz="1400" dirty="0">
                  <a:latin typeface="Arial" pitchFamily="34" charset="0"/>
                  <a:cs typeface="Arial" pitchFamily="34" charset="0"/>
                </a:rPr>
                <a:t>.</a:t>
              </a:r>
              <a:r>
                <a:rPr lang="ru-RU" sz="1400" dirty="0">
                  <a:latin typeface="Arial" pitchFamily="34" charset="0"/>
                  <a:cs typeface="Arial" pitchFamily="34" charset="0"/>
                </a:rPr>
                <a:t>34</a:t>
              </a:r>
              <a:endPara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Rectangle 3"/>
            <p:cNvSpPr txBox="1">
              <a:spLocks noChangeArrowheads="1"/>
            </p:cNvSpPr>
            <p:nvPr/>
          </p:nvSpPr>
          <p:spPr bwMode="auto">
            <a:xfrm>
              <a:off x="1092876" y="3810880"/>
              <a:ext cx="57268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173038" indent="-173038" algn="ctr"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lang="en-US" sz="1400" dirty="0">
                  <a:latin typeface="Arial" pitchFamily="34" charset="0"/>
                  <a:cs typeface="Arial" pitchFamily="34" charset="0"/>
                </a:rPr>
                <a:t>2.</a:t>
              </a:r>
              <a:r>
                <a:rPr lang="ru-RU" sz="1400" dirty="0">
                  <a:latin typeface="Arial" pitchFamily="34" charset="0"/>
                  <a:cs typeface="Arial" pitchFamily="34" charset="0"/>
                </a:rPr>
                <a:t>54</a:t>
              </a:r>
              <a:endPara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8" name="Rectangle 77"/>
          <p:cNvSpPr/>
          <p:nvPr/>
        </p:nvSpPr>
        <p:spPr bwMode="auto">
          <a:xfrm>
            <a:off x="5509261" y="2481580"/>
            <a:ext cx="609599" cy="1143000"/>
          </a:xfrm>
          <a:prstGeom prst="rect">
            <a:avLst/>
          </a:prstGeom>
          <a:solidFill>
            <a:srgbClr val="FBE6CB"/>
          </a:solidFill>
          <a:ln w="1587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5509261" y="3639820"/>
            <a:ext cx="609599" cy="335280"/>
          </a:xfrm>
          <a:prstGeom prst="rect">
            <a:avLst/>
          </a:prstGeom>
          <a:solidFill>
            <a:srgbClr val="FFC000"/>
          </a:solidFill>
          <a:ln w="1587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charset="0"/>
            </a:endParaRPr>
          </a:p>
        </p:txBody>
      </p:sp>
      <p:sp>
        <p:nvSpPr>
          <p:cNvPr id="80" name="Rectangle 3"/>
          <p:cNvSpPr txBox="1">
            <a:spLocks noChangeArrowheads="1"/>
          </p:cNvSpPr>
          <p:nvPr/>
        </p:nvSpPr>
        <p:spPr bwMode="auto">
          <a:xfrm>
            <a:off x="5527716" y="2939660"/>
            <a:ext cx="572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173038" indent="-173038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5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.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34</a:t>
            </a:r>
            <a:endParaRPr kumimoji="0" lang="ru-RU" sz="1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Rectangle 3"/>
          <p:cNvSpPr txBox="1">
            <a:spLocks noChangeArrowheads="1"/>
          </p:cNvSpPr>
          <p:nvPr/>
        </p:nvSpPr>
        <p:spPr bwMode="auto">
          <a:xfrm>
            <a:off x="5527716" y="3640700"/>
            <a:ext cx="572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173038" indent="-173038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2.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54</a:t>
            </a:r>
            <a:endParaRPr kumimoji="0" lang="ru-RU" sz="1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4" name="Straight Connector 83"/>
          <p:cNvCxnSpPr/>
          <p:nvPr/>
        </p:nvCxnSpPr>
        <p:spPr bwMode="auto">
          <a:xfrm>
            <a:off x="6195060" y="3999722"/>
            <a:ext cx="243078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med" len="med"/>
          </a:ln>
          <a:effectLst/>
        </p:spPr>
      </p:cxnSp>
      <p:sp>
        <p:nvSpPr>
          <p:cNvPr id="87" name="Rectangle 86"/>
          <p:cNvSpPr/>
          <p:nvPr/>
        </p:nvSpPr>
        <p:spPr bwMode="auto">
          <a:xfrm>
            <a:off x="6268213" y="2489200"/>
            <a:ext cx="609599" cy="1485900"/>
          </a:xfrm>
          <a:prstGeom prst="rect">
            <a:avLst/>
          </a:prstGeom>
          <a:solidFill>
            <a:srgbClr val="FFC000"/>
          </a:solidFill>
          <a:ln w="1587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charset="0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7011925" y="2489200"/>
            <a:ext cx="609599" cy="1485900"/>
          </a:xfrm>
          <a:prstGeom prst="rect">
            <a:avLst/>
          </a:prstGeom>
          <a:solidFill>
            <a:srgbClr val="FFC000"/>
          </a:solidFill>
          <a:ln w="1587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charset="0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7758685" y="2489200"/>
            <a:ext cx="609599" cy="1485900"/>
          </a:xfrm>
          <a:prstGeom prst="rect">
            <a:avLst/>
          </a:prstGeom>
          <a:solidFill>
            <a:srgbClr val="FFC000"/>
          </a:solidFill>
          <a:ln w="1587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charset="0"/>
            </a:endParaRPr>
          </a:p>
        </p:txBody>
      </p:sp>
      <p:sp>
        <p:nvSpPr>
          <p:cNvPr id="86" name="Rectangle 3"/>
          <p:cNvSpPr txBox="1">
            <a:spLocks noChangeArrowheads="1"/>
          </p:cNvSpPr>
          <p:nvPr/>
        </p:nvSpPr>
        <p:spPr bwMode="auto">
          <a:xfrm>
            <a:off x="6279048" y="3130160"/>
            <a:ext cx="572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173038" indent="-173038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7.88</a:t>
            </a:r>
            <a:endParaRPr kumimoji="0" lang="ru-RU" sz="1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Rectangle 3"/>
          <p:cNvSpPr txBox="1">
            <a:spLocks noChangeArrowheads="1"/>
          </p:cNvSpPr>
          <p:nvPr/>
        </p:nvSpPr>
        <p:spPr bwMode="auto">
          <a:xfrm>
            <a:off x="7022760" y="3130160"/>
            <a:ext cx="572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173038" indent="-173038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7.88</a:t>
            </a:r>
            <a:endParaRPr kumimoji="0" lang="ru-RU" sz="1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Rectangle 3"/>
          <p:cNvSpPr txBox="1">
            <a:spLocks noChangeArrowheads="1"/>
          </p:cNvSpPr>
          <p:nvPr/>
        </p:nvSpPr>
        <p:spPr bwMode="auto">
          <a:xfrm>
            <a:off x="7777140" y="3130160"/>
            <a:ext cx="572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173038" indent="-173038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7.88</a:t>
            </a:r>
            <a:endParaRPr kumimoji="0" lang="ru-RU" sz="1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 bwMode="auto">
          <a:xfrm rot="5400000">
            <a:off x="3040980" y="3992423"/>
            <a:ext cx="13716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rot="5400000">
            <a:off x="3863940" y="3992423"/>
            <a:ext cx="13716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rot="5400000">
            <a:off x="6095076" y="3992423"/>
            <a:ext cx="13716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rot="5400000">
            <a:off x="6881460" y="3992423"/>
            <a:ext cx="13716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rot="5400000">
            <a:off x="7612980" y="3992423"/>
            <a:ext cx="13716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 rot="5400000">
            <a:off x="4638132" y="3992423"/>
            <a:ext cx="13716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 rot="5400000">
            <a:off x="5357460" y="3992423"/>
            <a:ext cx="13716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 flipV="1">
            <a:off x="2073482" y="2025904"/>
            <a:ext cx="0" cy="1971452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2410967" y="4055796"/>
            <a:ext cx="644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Год 1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195827" y="4055796"/>
            <a:ext cx="644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Год 2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988307" y="4055796"/>
            <a:ext cx="644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Год 3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750307" y="4055796"/>
            <a:ext cx="644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Год 4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466587" y="4055796"/>
            <a:ext cx="644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Год 5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251447" y="4055796"/>
            <a:ext cx="644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Год 6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005827" y="4055796"/>
            <a:ext cx="644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Год 7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752587" y="4055796"/>
            <a:ext cx="644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Год 8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422903" y="4694352"/>
            <a:ext cx="1880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Срок кредита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Left Brace 81"/>
          <p:cNvSpPr/>
          <p:nvPr/>
        </p:nvSpPr>
        <p:spPr bwMode="auto">
          <a:xfrm rot="16200000">
            <a:off x="4114800" y="2614930"/>
            <a:ext cx="384810" cy="368427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6477000" y="4664002"/>
            <a:ext cx="228600" cy="228600"/>
          </a:xfrm>
          <a:prstGeom prst="rect">
            <a:avLst/>
          </a:prstGeom>
          <a:solidFill>
            <a:srgbClr val="FBE6CB"/>
          </a:solidFill>
          <a:ln w="1587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charset="0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6469380" y="5122411"/>
            <a:ext cx="228600" cy="228600"/>
          </a:xfrm>
          <a:prstGeom prst="rect">
            <a:avLst/>
          </a:prstGeom>
          <a:solidFill>
            <a:srgbClr val="FFC000"/>
          </a:solidFill>
          <a:ln w="1587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745223" y="5098212"/>
            <a:ext cx="1690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Чистая экономия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Left Brace 94"/>
          <p:cNvSpPr/>
          <p:nvPr/>
        </p:nvSpPr>
        <p:spPr bwMode="auto">
          <a:xfrm>
            <a:off x="1897380" y="2473960"/>
            <a:ext cx="525780" cy="147828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430780" y="1669212"/>
            <a:ext cx="5897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Ежемесячная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экономия и ежемесячный платеж по кредиту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руб./м</a:t>
            </a:r>
            <a:r>
              <a:rPr lang="ru-RU" sz="1400" b="1" baseline="30000" dirty="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Rectangle 3"/>
          <p:cNvSpPr txBox="1">
            <a:spLocks noChangeArrowheads="1"/>
          </p:cNvSpPr>
          <p:nvPr/>
        </p:nvSpPr>
        <p:spPr bwMode="auto">
          <a:xfrm>
            <a:off x="585552" y="2848220"/>
            <a:ext cx="144898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Ожидаемая ежемесячная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экономия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15492" y="22350"/>
            <a:ext cx="8210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Расчет потенциальной экономии денежных средств собственников в результате реализации ЭЭ мероприятий (продолжение)</a:t>
            </a:r>
            <a:endParaRPr lang="ru-RU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25851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2192693" y="251536"/>
            <a:ext cx="4758613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lvl="0">
              <a:defRPr/>
            </a:pPr>
            <a:r>
              <a:rPr lang="ru-RU" sz="2800" dirty="0">
                <a:solidFill>
                  <a:srgbClr val="000000"/>
                </a:solidFill>
              </a:rPr>
              <a:t>Контактная информация:</a:t>
            </a:r>
          </a:p>
        </p:txBody>
      </p:sp>
      <p:sp>
        <p:nvSpPr>
          <p:cNvPr id="2" name="Rectangle 1"/>
          <p:cNvSpPr/>
          <p:nvPr/>
        </p:nvSpPr>
        <p:spPr>
          <a:xfrm>
            <a:off x="1132530" y="1350458"/>
            <a:ext cx="71323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rgbClr val="021F43"/>
              </a:solidFill>
              <a:latin typeface="+mn-lt"/>
              <a:cs typeface="Arial" pitchFamily="34" charset="0"/>
            </a:endParaRPr>
          </a:p>
          <a:p>
            <a:pPr algn="ctr"/>
            <a:endParaRPr lang="ru-RU" sz="2000" dirty="0">
              <a:solidFill>
                <a:srgbClr val="021F43"/>
              </a:solidFill>
              <a:latin typeface="+mn-lt"/>
              <a:cs typeface="Arial" pitchFamily="34" charset="0"/>
            </a:endParaRPr>
          </a:p>
          <a:p>
            <a:pPr algn="ctr"/>
            <a:r>
              <a:rPr lang="ru-RU" sz="2000" dirty="0">
                <a:solidFill>
                  <a:srgbClr val="021F43"/>
                </a:solidFill>
                <a:latin typeface="+mn-lt"/>
                <a:cs typeface="Arial" pitchFamily="34" charset="0"/>
              </a:rPr>
              <a:t>Шишка Константин Петрович</a:t>
            </a:r>
          </a:p>
          <a:p>
            <a:pPr algn="ctr"/>
            <a:r>
              <a:rPr lang="en-US" sz="2000" u="sng" dirty="0">
                <a:solidFill>
                  <a:srgbClr val="0000FF"/>
                </a:solidFill>
                <a:latin typeface="+mn-lt"/>
                <a:cs typeface="Arial" pitchFamily="34" charset="0"/>
              </a:rPr>
              <a:t>kshishka@ifc.org </a:t>
            </a:r>
            <a:endParaRPr lang="ru-RU" sz="2000" u="sng" dirty="0">
              <a:solidFill>
                <a:srgbClr val="0000FF"/>
              </a:solidFill>
              <a:latin typeface="+mn-lt"/>
              <a:cs typeface="Arial" pitchFamily="34" charset="0"/>
            </a:endParaRPr>
          </a:p>
          <a:p>
            <a:pPr algn="ctr"/>
            <a:endParaRPr lang="ru-RU" sz="2000" dirty="0">
              <a:solidFill>
                <a:srgbClr val="021F43"/>
              </a:solidFill>
              <a:latin typeface="+mn-lt"/>
              <a:cs typeface="Arial" pitchFamily="34" charset="0"/>
            </a:endParaRPr>
          </a:p>
          <a:p>
            <a:pPr algn="ctr"/>
            <a:r>
              <a:rPr lang="ru-RU" sz="2000" dirty="0">
                <a:solidFill>
                  <a:srgbClr val="021F43"/>
                </a:solidFill>
                <a:latin typeface="+mn-lt"/>
                <a:cs typeface="Arial" pitchFamily="34" charset="0"/>
              </a:rPr>
              <a:t>Комаров Олег Викторович</a:t>
            </a:r>
          </a:p>
          <a:p>
            <a:pPr algn="ctr"/>
            <a:r>
              <a:rPr lang="en-US" sz="2000" u="sng" dirty="0">
                <a:solidFill>
                  <a:srgbClr val="0000FF"/>
                </a:solidFill>
                <a:latin typeface="+mn-lt"/>
                <a:cs typeface="Arial" pitchFamily="34" charset="0"/>
              </a:rPr>
              <a:t>okomarov@ifc.org </a:t>
            </a:r>
            <a:endParaRPr lang="ru-RU" sz="2000" u="sng" dirty="0">
              <a:solidFill>
                <a:srgbClr val="0000FF"/>
              </a:solidFill>
              <a:latin typeface="+mn-lt"/>
              <a:cs typeface="Arial" pitchFamily="34" charset="0"/>
            </a:endParaRPr>
          </a:p>
          <a:p>
            <a:pPr algn="ctr"/>
            <a:endParaRPr lang="ru-RU" sz="2000" u="sng" dirty="0">
              <a:solidFill>
                <a:srgbClr val="0000FF"/>
              </a:solidFill>
              <a:latin typeface="+mn-lt"/>
              <a:cs typeface="Arial" pitchFamily="34" charset="0"/>
            </a:endParaRPr>
          </a:p>
          <a:p>
            <a:pPr algn="ctr"/>
            <a:endParaRPr lang="ru-RU" sz="2000" u="sng" dirty="0">
              <a:solidFill>
                <a:srgbClr val="0000FF"/>
              </a:solidFill>
              <a:latin typeface="+mn-lt"/>
              <a:cs typeface="Arial" pitchFamily="34" charset="0"/>
            </a:endParaRPr>
          </a:p>
          <a:p>
            <a:pPr algn="ctr"/>
            <a:r>
              <a:rPr lang="ru-RU" sz="2000" dirty="0">
                <a:solidFill>
                  <a:srgbClr val="021F43"/>
                </a:solidFill>
                <a:latin typeface="+mn-lt"/>
                <a:cs typeface="Arial" pitchFamily="34" charset="0"/>
              </a:rPr>
              <a:t>+7 499 396 1086</a:t>
            </a:r>
            <a:endParaRPr lang="ru-RU" sz="2000" u="sng" dirty="0">
              <a:solidFill>
                <a:srgbClr val="0000FF"/>
              </a:solidFill>
              <a:latin typeface="+mn-lt"/>
              <a:cs typeface="Arial" pitchFamily="34" charset="0"/>
            </a:endParaRPr>
          </a:p>
          <a:p>
            <a:pPr algn="ctr"/>
            <a:endParaRPr lang="ru-RU" sz="2000" u="sng" dirty="0">
              <a:solidFill>
                <a:srgbClr val="0000FF"/>
              </a:solidFill>
              <a:latin typeface="+mn-lt"/>
              <a:cs typeface="Arial" pitchFamily="34" charset="0"/>
            </a:endParaRPr>
          </a:p>
          <a:p>
            <a:pPr algn="ctr"/>
            <a:endParaRPr lang="ru-RU" sz="2000" u="sng" dirty="0">
              <a:solidFill>
                <a:srgbClr val="0000FF"/>
              </a:solidFill>
              <a:latin typeface="+mn-lt"/>
              <a:cs typeface="Arial" pitchFamily="34" charset="0"/>
            </a:endParaRPr>
          </a:p>
          <a:p>
            <a:pPr algn="ctr"/>
            <a:endParaRPr lang="ru-RU" sz="2000" u="sng" dirty="0">
              <a:solidFill>
                <a:srgbClr val="0000FF"/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88BA1-DDC5-41F4-BCA5-DCC11DED80EF}"/>
              </a:ext>
            </a:extLst>
          </p:cNvPr>
          <p:cNvSpPr txBox="1">
            <a:spLocks/>
          </p:cNvSpPr>
          <p:nvPr/>
        </p:nvSpPr>
        <p:spPr>
          <a:xfrm>
            <a:off x="273106" y="6402552"/>
            <a:ext cx="552450" cy="3587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D0C53EF0-E817-4E49-A366-6572B14DF073}" type="slidenum">
              <a:rPr lang="en-US"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rPr>
              <a:pPr>
                <a:defRPr/>
              </a:pPr>
              <a:t>52</a:t>
            </a:fld>
            <a:endParaRPr lang="en-US" sz="1100" b="0" dirty="0">
              <a:solidFill>
                <a:srgbClr val="7F7F7F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5318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195822" y="56095"/>
            <a:ext cx="881620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lvl="0" algn="just">
              <a:defRPr/>
            </a:pP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Перечень мероприятий по энергосбережению и повышению энергетической эффективности, выполняемых в ходе оказания и (или) выполнения услуг и (или) работ по капитальному ремонту общего имущества в многоквартирных домах, предусмотренных частями 1 и 2 статьи 166 Жилищного кодекса РФ</a:t>
            </a:r>
          </a:p>
        </p:txBody>
      </p:sp>
      <p:grpSp>
        <p:nvGrpSpPr>
          <p:cNvPr id="6" name="Group 10">
            <a:extLst>
              <a:ext uri="{FF2B5EF4-FFF2-40B4-BE49-F238E27FC236}">
                <a16:creationId xmlns:a16="http://schemas.microsoft.com/office/drawing/2014/main" id="{40948F07-3E8F-47CE-8AC5-1827DB459B19}"/>
              </a:ext>
            </a:extLst>
          </p:cNvPr>
          <p:cNvGrpSpPr/>
          <p:nvPr/>
        </p:nvGrpSpPr>
        <p:grpSpPr>
          <a:xfrm>
            <a:off x="266480" y="2469930"/>
            <a:ext cx="8611040" cy="3536287"/>
            <a:chOff x="269304" y="2556015"/>
            <a:chExt cx="8611040" cy="3610947"/>
          </a:xfrm>
        </p:grpSpPr>
        <p:grpSp>
          <p:nvGrpSpPr>
            <p:cNvPr id="7" name="Group 4">
              <a:extLst>
                <a:ext uri="{FF2B5EF4-FFF2-40B4-BE49-F238E27FC236}">
                  <a16:creationId xmlns:a16="http://schemas.microsoft.com/office/drawing/2014/main" id="{0C76D66D-5764-4A04-B0E6-D46A82923152}"/>
                </a:ext>
              </a:extLst>
            </p:cNvPr>
            <p:cNvGrpSpPr/>
            <p:nvPr/>
          </p:nvGrpSpPr>
          <p:grpSpPr>
            <a:xfrm>
              <a:off x="269304" y="2608914"/>
              <a:ext cx="8611040" cy="3558048"/>
              <a:chOff x="18239" y="2243933"/>
              <a:chExt cx="8859280" cy="3783845"/>
            </a:xfrm>
          </p:grpSpPr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83CE627F-FA48-41C5-B422-B2F0F3047D9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29742" t="448" r="30265" b="8600"/>
              <a:stretch/>
            </p:blipFill>
            <p:spPr>
              <a:xfrm>
                <a:off x="2979457" y="2249762"/>
                <a:ext cx="3442997" cy="3778016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6F6FCC8-71FB-4E74-9E54-11CE15D76F2C}"/>
                  </a:ext>
                </a:extLst>
              </p:cNvPr>
              <p:cNvSpPr txBox="1"/>
              <p:nvPr/>
            </p:nvSpPr>
            <p:spPr>
              <a:xfrm>
                <a:off x="18239" y="2243933"/>
                <a:ext cx="3083400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ru-RU" sz="1400" dirty="0">
                    <a:solidFill>
                      <a:srgbClr val="008000"/>
                    </a:solidFill>
                    <a:latin typeface="+mn-lt"/>
                  </a:rPr>
                  <a:t>ТЕПЛОИЗОЛЯЦИЯ</a:t>
                </a:r>
                <a:br>
                  <a:rPr lang="ru-RU" sz="1400" b="0" dirty="0">
                    <a:solidFill>
                      <a:srgbClr val="008000"/>
                    </a:solidFill>
                    <a:latin typeface="+mn-lt"/>
                  </a:rPr>
                </a:br>
                <a:r>
                  <a:rPr lang="ru-RU" sz="1400" b="0" dirty="0">
                    <a:solidFill>
                      <a:schemeClr val="tx2"/>
                    </a:solidFill>
                    <a:latin typeface="+mn-lt"/>
                  </a:rPr>
                  <a:t>Повышение теплозащиты ограждающих конструкций, установка доводчиков на наружные входные двери</a:t>
                </a:r>
                <a:endParaRPr lang="en-US" sz="1400" b="0" dirty="0">
                  <a:solidFill>
                    <a:schemeClr val="tx2"/>
                  </a:solidFill>
                  <a:latin typeface="+mn-lt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9875500-A165-4384-8A3E-A64218248BE1}"/>
                  </a:ext>
                </a:extLst>
              </p:cNvPr>
              <p:cNvSpPr txBox="1"/>
              <p:nvPr/>
            </p:nvSpPr>
            <p:spPr>
              <a:xfrm>
                <a:off x="6264947" y="2243933"/>
                <a:ext cx="2612572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>
                    <a:solidFill>
                      <a:srgbClr val="008000"/>
                    </a:solidFill>
                    <a:latin typeface="+mn-lt"/>
                  </a:rPr>
                  <a:t>ОСВЕЩЕНИЕ</a:t>
                </a:r>
                <a:br>
                  <a:rPr lang="ru-RU" sz="1400" b="0" dirty="0">
                    <a:solidFill>
                      <a:srgbClr val="008000"/>
                    </a:solidFill>
                    <a:latin typeface="+mn-lt"/>
                  </a:rPr>
                </a:br>
                <a:r>
                  <a:rPr lang="ru-RU" sz="1400" b="0" dirty="0">
                    <a:solidFill>
                      <a:schemeClr val="tx2"/>
                    </a:solidFill>
                    <a:latin typeface="+mn-lt"/>
                  </a:rPr>
                  <a:t>Установка эффективных ламп и устройств автоматического управления освещением </a:t>
                </a:r>
                <a:endParaRPr lang="en-US" sz="1400" b="0" dirty="0">
                  <a:solidFill>
                    <a:schemeClr val="tx2"/>
                  </a:solidFill>
                  <a:latin typeface="+mn-lt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E711465-163D-4E83-88D6-BEEFEF8FA4FF}"/>
                  </a:ext>
                </a:extLst>
              </p:cNvPr>
              <p:cNvSpPr txBox="1"/>
              <p:nvPr/>
            </p:nvSpPr>
            <p:spPr>
              <a:xfrm>
                <a:off x="6343701" y="4136887"/>
                <a:ext cx="2455065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>
                    <a:solidFill>
                      <a:srgbClr val="008000"/>
                    </a:solidFill>
                    <a:latin typeface="+mn-lt"/>
                  </a:rPr>
                  <a:t>ЛИФТОВОЕ ОБОРУДОВАНИЕ</a:t>
                </a:r>
                <a:br>
                  <a:rPr lang="ru-RU" sz="1400" b="0" dirty="0">
                    <a:solidFill>
                      <a:srgbClr val="008000"/>
                    </a:solidFill>
                    <a:latin typeface="+mn-lt"/>
                  </a:rPr>
                </a:br>
                <a:r>
                  <a:rPr lang="ru-RU" sz="1400" b="0" dirty="0">
                    <a:solidFill>
                      <a:schemeClr val="tx2"/>
                    </a:solidFill>
                    <a:latin typeface="+mn-lt"/>
                  </a:rPr>
                  <a:t>Оснащение лифтового оборудования частотно-регулируемым приводом с компенсацией реактивной мощности</a:t>
                </a:r>
                <a:endParaRPr lang="en-US" sz="1400" b="0" dirty="0">
                  <a:solidFill>
                    <a:schemeClr val="tx2"/>
                  </a:solidFill>
                  <a:latin typeface="+mn-lt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FCED5E-8B00-41AA-B547-D71F6B8C3910}"/>
                  </a:ext>
                </a:extLst>
              </p:cNvPr>
              <p:cNvSpPr txBox="1"/>
              <p:nvPr/>
            </p:nvSpPr>
            <p:spPr>
              <a:xfrm>
                <a:off x="34384" y="4136887"/>
                <a:ext cx="3051111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>
                    <a:solidFill>
                      <a:srgbClr val="008000"/>
                    </a:solidFill>
                    <a:latin typeface="+mn-lt"/>
                  </a:rPr>
                  <a:t>ИНЖЕНЕРНЫЕ СИСТЕМЫ</a:t>
                </a:r>
                <a:br>
                  <a:rPr lang="ru-RU" sz="1400" b="0" dirty="0">
                    <a:solidFill>
                      <a:srgbClr val="008000"/>
                    </a:solidFill>
                    <a:latin typeface="+mn-lt"/>
                  </a:rPr>
                </a:br>
                <a:r>
                  <a:rPr lang="ru-RU" sz="1400" b="0" dirty="0">
                    <a:solidFill>
                      <a:schemeClr val="tx2"/>
                    </a:solidFill>
                    <a:latin typeface="+mn-lt"/>
                  </a:rPr>
                  <a:t>Ремонт и замена трубопроводов, установка узлов управления отоплением и ГВС, установка насосов с частотно-регулируемым приводом и компенсацией реактивной мощности</a:t>
                </a:r>
                <a:endParaRPr lang="en-US" sz="1400" b="0" dirty="0">
                  <a:solidFill>
                    <a:schemeClr val="tx2"/>
                  </a:solidFill>
                  <a:latin typeface="+mn-lt"/>
                </a:endParaRPr>
              </a:p>
            </p:txBody>
          </p:sp>
        </p:grpSp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A98EDB76-B14E-4656-9253-6C7D5B4E1FC5}"/>
                </a:ext>
              </a:extLst>
            </p:cNvPr>
            <p:cNvSpPr/>
            <p:nvPr/>
          </p:nvSpPr>
          <p:spPr bwMode="auto">
            <a:xfrm>
              <a:off x="286850" y="2556015"/>
              <a:ext cx="8593494" cy="3610947"/>
            </a:xfrm>
            <a:prstGeom prst="rect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endParaRPr>
            </a:p>
          </p:txBody>
        </p:sp>
      </p:grpSp>
      <p:graphicFrame>
        <p:nvGraphicFramePr>
          <p:cNvPr id="15" name="Table 5">
            <a:extLst>
              <a:ext uri="{FF2B5EF4-FFF2-40B4-BE49-F238E27FC236}">
                <a16:creationId xmlns:a16="http://schemas.microsoft.com/office/drawing/2014/main" id="{341A4C60-2B26-40C8-9082-85D9B83F9CD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31151" y="1379497"/>
          <a:ext cx="8681698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24238">
                  <a:extLst>
                    <a:ext uri="{9D8B030D-6E8A-4147-A177-3AD203B41FA5}">
                      <a16:colId xmlns:a16="http://schemas.microsoft.com/office/drawing/2014/main" val="2353299306"/>
                    </a:ext>
                  </a:extLst>
                </a:gridCol>
                <a:gridCol w="3406864">
                  <a:extLst>
                    <a:ext uri="{9D8B030D-6E8A-4147-A177-3AD203B41FA5}">
                      <a16:colId xmlns:a16="http://schemas.microsoft.com/office/drawing/2014/main" val="2463624691"/>
                    </a:ext>
                  </a:extLst>
                </a:gridCol>
                <a:gridCol w="2350596">
                  <a:extLst>
                    <a:ext uri="{9D8B030D-6E8A-4147-A177-3AD203B41FA5}">
                      <a16:colId xmlns:a16="http://schemas.microsoft.com/office/drawing/2014/main" val="3797967975"/>
                    </a:ext>
                  </a:extLst>
                </a:gridCol>
              </a:tblGrid>
              <a:tr h="73592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/>
                          </a:solidFill>
                        </a:rPr>
                        <a:t>Наименование мероприятия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/>
                          </a:solidFill>
                        </a:rPr>
                        <a:t>Применяемые технологии и материалы (или аналоги</a:t>
                      </a: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2"/>
                          </a:solidFill>
                        </a:rPr>
                        <a:t>Указанных материалов)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/>
                          </a:solidFill>
                        </a:rPr>
                        <a:t>Эффекты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946009"/>
                  </a:ext>
                </a:extLst>
              </a:tr>
            </a:tbl>
          </a:graphicData>
        </a:graphic>
      </p:graphicFrame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6900E7C-F4CE-451D-B3D7-40C5A76ED10B}"/>
              </a:ext>
            </a:extLst>
          </p:cNvPr>
          <p:cNvSpPr txBox="1">
            <a:spLocks/>
          </p:cNvSpPr>
          <p:nvPr/>
        </p:nvSpPr>
        <p:spPr>
          <a:xfrm>
            <a:off x="357188" y="6350000"/>
            <a:ext cx="552450" cy="3587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D0C53EF0-E817-4E49-A366-6572B14DF073}" type="slidenum">
              <a:rPr lang="en-US" sz="1100" b="0" smtClean="0">
                <a:latin typeface="+mn-lt"/>
              </a:rPr>
              <a:pPr>
                <a:defRPr/>
              </a:pPr>
              <a:t>6</a:t>
            </a:fld>
            <a:endParaRPr lang="en-US" sz="11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6334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8118D2-0F8D-4602-A0D7-B1F86CBE2ABE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592170"/>
              </p:ext>
            </p:extLst>
          </p:nvPr>
        </p:nvGraphicFramePr>
        <p:xfrm>
          <a:off x="116285" y="959898"/>
          <a:ext cx="8911429" cy="520543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06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33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0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863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 marL="13515" marR="13515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мероприятия</a:t>
                      </a:r>
                    </a:p>
                  </a:txBody>
                  <a:tcPr marL="13515" marR="13515" marT="0" marB="0" anchor="ctr"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Группа</a:t>
                      </a:r>
                    </a:p>
                  </a:txBody>
                  <a:tcPr marL="13515" marR="13515" marT="0" marB="0" anchor="ctr"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478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3515" marR="13515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Повышение теплозащиты наружных стен</a:t>
                      </a:r>
                    </a:p>
                  </a:txBody>
                  <a:tcPr marL="13515" marR="13515" marT="0" marB="0" anchor="ctr"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3515" marR="13515" marT="0" marB="0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478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3515" marR="13515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Повышение теплозащиты фасада -  герметизация межпанельных соединений</a:t>
                      </a:r>
                    </a:p>
                  </a:txBody>
                  <a:tcPr marL="13515" marR="13515" marT="0" marB="0" anchor="ctr"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3515" marR="13515" marT="0" marB="0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478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13515" marR="13515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Повышение теплозащиты окон мест общего пользования (МОП)</a:t>
                      </a:r>
                    </a:p>
                  </a:txBody>
                  <a:tcPr marL="13515" marR="13515" marT="0" marB="0" anchor="ctr"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3515" marR="13515" marT="0" marB="0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478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13515" marR="13515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-7620" algn="just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Повышение теплозащиты верхнего покрытия крыши, совмещенного с кровлей</a:t>
                      </a:r>
                    </a:p>
                  </a:txBody>
                  <a:tcPr marL="13515" marR="13515" marT="0" marB="0" anchor="ctr"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7620"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3515" marR="13515" marT="0" marB="0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478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13515" marR="13515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-7620" algn="just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Устройство «теплого» чердака</a:t>
                      </a:r>
                    </a:p>
                  </a:txBody>
                  <a:tcPr marL="13515" marR="13515" marT="0" marB="0" anchor="ctr"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7620"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3515" marR="13515" marT="0" marB="0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478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13515" marR="13515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-7620" algn="just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Повышение теплозащиты чердачного перекрытия</a:t>
                      </a:r>
                    </a:p>
                  </a:txBody>
                  <a:tcPr marL="13515" marR="13515" marT="0" marB="0" anchor="ctr"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7620"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3515" marR="13515" marT="0" marB="0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8955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13515" marR="13515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-7620" algn="just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Ремонт (замена) трубопроводов внутридомовой системы отопления в сочетании с тепловой изоляцией (в неотапливаемых помещениях)</a:t>
                      </a:r>
                    </a:p>
                  </a:txBody>
                  <a:tcPr marL="13515" marR="13515" marT="0" marB="0" anchor="ctr"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7620"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13515" marR="13515" marT="0" marB="0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843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13515" marR="13515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-7620" algn="just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Ремонт (замена) трубопроводов внутридомовой системы горячего водоснабжения в сочетании с тепловой изоляцией (в неотапливаемых помещениях; по стоякам)</a:t>
                      </a:r>
                    </a:p>
                  </a:txBody>
                  <a:tcPr marL="13515" marR="13515" marT="0" marB="0" anchor="ctr"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7620"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13515" marR="13515" marT="0" marB="0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8955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13515" marR="13515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-7620" algn="just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Установка циркуляционного трубопровода и насоса в системе горячего водоснабжения</a:t>
                      </a:r>
                    </a:p>
                  </a:txBody>
                  <a:tcPr marL="13515" marR="13515" marT="0" marB="0" anchor="ctr"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7620"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13515" marR="13515" marT="0" marB="0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8955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13515" marR="13515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-7620" algn="just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Установка частотно-регулируемого привода (ЧРП) на существующее насосное оборудование: отопление и/или ГВС и/или ХВС</a:t>
                      </a:r>
                    </a:p>
                  </a:txBody>
                  <a:tcPr marL="13515" marR="13515" marT="0" marB="0" anchor="ctr"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7620"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13515" marR="13515" marT="0" marB="0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8843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13515" marR="13515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-7620" algn="just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Замена существующего насосного оборудования на новое энергоэффективное оборудование (со встроенным ЧРП и системой управления электродвигателем): отопление и/или ГВС и/или ХВС</a:t>
                      </a:r>
                    </a:p>
                  </a:txBody>
                  <a:tcPr marL="13515" marR="13515" marT="0" marB="0" anchor="ctr"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7620"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13515" marR="13515" marT="0" marB="0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8955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13515" marR="13515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-7620" algn="just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Установка устройств для компенсации реактивной мощности (УКРМ) насосного оборудования</a:t>
                      </a:r>
                    </a:p>
                  </a:txBody>
                  <a:tcPr marL="13515" marR="13515" marT="0" marB="0" anchor="ctr"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7620"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13515" marR="13515" marT="0" marB="0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6549" y="274573"/>
            <a:ext cx="9330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schemeClr val="tx2"/>
                </a:solidFill>
              </a:rPr>
              <a:t>7 групп по ЖК РФ включают 23 мероприятия за счет МРВКР*: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84841" y="6226889"/>
            <a:ext cx="8295588" cy="24622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*Перечень мероприятий рекомендован Приказами Минстроя России  № 98/</a:t>
            </a:r>
            <a:r>
              <a:rPr lang="ru-RU" sz="1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ru-RU" sz="1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от 15.02.2017 года   и  №  653/</a:t>
            </a:r>
            <a:r>
              <a:rPr lang="ru-RU" sz="1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ru-RU" sz="1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от 19.09.2016 года.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575C5B-9234-42AE-BCF4-707BED4C0B32}"/>
              </a:ext>
            </a:extLst>
          </p:cNvPr>
          <p:cNvSpPr/>
          <p:nvPr/>
        </p:nvSpPr>
        <p:spPr>
          <a:xfrm>
            <a:off x="4441996" y="3259723"/>
            <a:ext cx="2600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0" dirty="0">
                <a:cs typeface="Arial" panose="020B0604020202020204" pitchFamily="34" charset="0"/>
              </a:rPr>
              <a:t>–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883642-6209-409B-A4FD-478828B0261E}"/>
              </a:ext>
            </a:extLst>
          </p:cNvPr>
          <p:cNvCxnSpPr/>
          <p:nvPr/>
        </p:nvCxnSpPr>
        <p:spPr bwMode="auto">
          <a:xfrm>
            <a:off x="0" y="6226889"/>
            <a:ext cx="9144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494357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8118D2-0F8D-4602-A0D7-B1F86CBE2ABE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32326"/>
              </p:ext>
            </p:extLst>
          </p:nvPr>
        </p:nvGraphicFramePr>
        <p:xfrm>
          <a:off x="131943" y="1283381"/>
          <a:ext cx="8880114" cy="5066619"/>
        </p:xfrm>
        <a:graphic>
          <a:graphicData uri="http://schemas.openxmlformats.org/drawingml/2006/table">
            <a:tbl>
              <a:tblPr firstCol="1" bandRow="1">
                <a:tableStyleId>{21E4AEA4-8DFA-4A89-87EB-49C32662AFE0}</a:tableStyleId>
              </a:tblPr>
              <a:tblGrid>
                <a:gridCol w="357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70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24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7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 marL="42557" marR="42557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762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Наименование мероприятия</a:t>
                      </a:r>
                    </a:p>
                  </a:txBody>
                  <a:tcPr marL="42557" marR="42557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-7620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Группа</a:t>
                      </a:r>
                    </a:p>
                  </a:txBody>
                  <a:tcPr marL="42557" marR="4255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45092"/>
                  </a:ext>
                </a:extLst>
              </a:tr>
              <a:tr h="4972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42557" marR="42557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762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Установка узлов управления и регулирования потребления тепловой энергии в системе отопления и горячего водоснабжения</a:t>
                      </a:r>
                      <a:endParaRPr lang="ru-RU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557" marR="42557" marT="0" marB="0" anchor="ctr"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7620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2557" marR="42557" marT="0" marB="0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0954108"/>
                  </a:ext>
                </a:extLst>
              </a:tr>
              <a:tr h="6786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42557" marR="42557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-7620"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Модернизация ИТП с установкой теплообменника ГВС и установкой аппаратуры управления горячим водоснабжением (регуляторов температуры горячей воды)</a:t>
                      </a:r>
                      <a:endParaRPr lang="ru-RU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557" marR="42557" marT="0" marB="0" anchor="ctr"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7620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2557" marR="42557" marT="0" marB="0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6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42557" marR="42557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-762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Установка регуляторов температуры горячей воды на вводе в здание</a:t>
                      </a:r>
                      <a:endParaRPr lang="ru-RU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557" marR="42557" marT="0" marB="0" anchor="ctr"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7620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2557" marR="42557" marT="0" marB="0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2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42557" marR="42557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-7620"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Ремонт лифтового оборудования с установкой ЧРП и эффективной программой управления</a:t>
                      </a:r>
                    </a:p>
                  </a:txBody>
                  <a:tcPr marL="42557" marR="42557" marT="0" marB="0" anchor="ctr"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7620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42557" marR="42557" marT="0" marB="0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2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42557" marR="42557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-7620"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Замена существующего лифтового оборудования на новое со встроенным ЧРП и эффективной программой управления</a:t>
                      </a:r>
                    </a:p>
                  </a:txBody>
                  <a:tcPr marL="42557" marR="42557" marT="0" marB="0" anchor="ctr"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7620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42557" marR="42557" marT="0" marB="0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72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42557" marR="42557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-7620"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Установка устройств для компенсации реактивной мощности (УКРМ) лифтового оборудования</a:t>
                      </a:r>
                    </a:p>
                  </a:txBody>
                  <a:tcPr marL="42557" marR="42557" marT="0" marB="0" anchor="ctr"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7620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42557" marR="42557" marT="0" marB="0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6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42557" marR="42557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-7620"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Повышение теплозащиты пола по грунту</a:t>
                      </a:r>
                    </a:p>
                  </a:txBody>
                  <a:tcPr marL="42557" marR="42557" marT="0" marB="0" anchor="ctr"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7620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42557" marR="42557" marT="0" marB="0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6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42557" marR="42557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-7620"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Повышение теплозащиты перекрытий над подвалом (техническим подпольем)</a:t>
                      </a:r>
                    </a:p>
                  </a:txBody>
                  <a:tcPr marL="42557" marR="42557" marT="0" marB="0" anchor="ctr"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7620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42557" marR="42557" marT="0" marB="0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72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42557" marR="42557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-7620"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Замена осветительных приборов  в местах общего пользования на энергоэффективные осветительные приборы</a:t>
                      </a:r>
                    </a:p>
                  </a:txBody>
                  <a:tcPr marL="42557" marR="42557" marT="0" marB="0" anchor="ctr"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7620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42557" marR="42557" marT="0" marB="0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72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42557" marR="42557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-7620"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Установка систем автоматического контроля и регулирования освещения в местах общего пользования</a:t>
                      </a:r>
                    </a:p>
                  </a:txBody>
                  <a:tcPr marL="42557" marR="42557" marT="0" marB="0" anchor="ctr"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7620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42557" marR="42557" marT="0" marB="0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86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42557" marR="42557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-7620"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Уплотнение наружных входных дверей с установкой доводчиков</a:t>
                      </a:r>
                    </a:p>
                  </a:txBody>
                  <a:tcPr marL="42557" marR="42557" marT="0" marB="0" anchor="ctr"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7620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42557" marR="42557" marT="0" marB="0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235670" y="127892"/>
            <a:ext cx="9191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групп по ЖК РФ включают 23 мероприятия за счет МРВКР (продолжение):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0707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195822" y="179205"/>
            <a:ext cx="88076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lvl="0" algn="just">
              <a:defRPr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Реализация энергоэффективного капитального ремонта в Калининградской области за счет минимального взноса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6900E7C-F4CE-451D-B3D7-40C5A76ED10B}"/>
              </a:ext>
            </a:extLst>
          </p:cNvPr>
          <p:cNvSpPr txBox="1">
            <a:spLocks/>
          </p:cNvSpPr>
          <p:nvPr/>
        </p:nvSpPr>
        <p:spPr>
          <a:xfrm>
            <a:off x="357188" y="6350000"/>
            <a:ext cx="552450" cy="3587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D0C53EF0-E817-4E49-A366-6572B14DF073}" type="slidenum">
              <a:rPr lang="en-US" sz="1100" b="0" smtClean="0">
                <a:latin typeface="+mn-lt"/>
              </a:rPr>
              <a:pPr>
                <a:defRPr/>
              </a:pPr>
              <a:t>9</a:t>
            </a:fld>
            <a:endParaRPr lang="en-US" sz="1100" b="0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F10270-2D88-4104-9DF0-9DDAD369016E}"/>
              </a:ext>
            </a:extLst>
          </p:cNvPr>
          <p:cNvSpPr txBox="1"/>
          <p:nvPr/>
        </p:nvSpPr>
        <p:spPr>
          <a:xfrm>
            <a:off x="402289" y="1357241"/>
            <a:ext cx="8493426" cy="4047262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 algn="just">
              <a:spcBef>
                <a:spcPts val="1200"/>
              </a:spcBef>
              <a:buClr>
                <a:srgbClr val="00B0F0"/>
              </a:buClr>
            </a:pPr>
            <a:r>
              <a:rPr lang="ru-RU" sz="1800" b="0" dirty="0">
                <a:solidFill>
                  <a:schemeClr val="tx2"/>
                </a:solidFill>
                <a:latin typeface="+mn-lt"/>
              </a:rPr>
              <a:t>Дополнительно за счет минимального взноса могут быть профинансированы следующие мероприятия*:</a:t>
            </a:r>
          </a:p>
          <a:p>
            <a:pPr marL="800100" lvl="1" indent="-342900">
              <a:spcBef>
                <a:spcPts val="600"/>
              </a:spcBef>
              <a:buClr>
                <a:srgbClr val="00B0F0"/>
              </a:buClr>
              <a:buFont typeface="+mj-lt"/>
              <a:buAutoNum type="arabicParenR"/>
            </a:pPr>
            <a:r>
              <a:rPr lang="ru-RU" sz="1800" b="0" dirty="0">
                <a:solidFill>
                  <a:schemeClr val="tx2"/>
                </a:solidFill>
              </a:rPr>
              <a:t>ремонтно-строительные работы по смене, восстановлению или замене крылец, козырьков над входами в подъезды, подвалы, над балконами верхних этажей;</a:t>
            </a:r>
          </a:p>
          <a:p>
            <a:pPr marL="800100" lvl="1" indent="-342900">
              <a:spcBef>
                <a:spcPts val="600"/>
              </a:spcBef>
              <a:buClr>
                <a:srgbClr val="00B0F0"/>
              </a:buClr>
              <a:buFont typeface="+mj-lt"/>
              <a:buAutoNum type="arabicParenR"/>
            </a:pPr>
            <a:r>
              <a:rPr lang="ru-RU" sz="1800" b="0" dirty="0">
                <a:solidFill>
                  <a:schemeClr val="tx2"/>
                </a:solidFill>
              </a:rPr>
              <a:t>капитальный ремонт балконов, лоджий в местах общего пользования;</a:t>
            </a:r>
          </a:p>
          <a:p>
            <a:pPr marL="800100" lvl="1" indent="-342900">
              <a:spcBef>
                <a:spcPts val="600"/>
              </a:spcBef>
              <a:buClr>
                <a:srgbClr val="00B0F0"/>
              </a:buClr>
              <a:buFont typeface="+mj-lt"/>
              <a:buAutoNum type="arabicParenR"/>
            </a:pPr>
            <a:r>
              <a:rPr lang="ru-RU" sz="1800" b="0" dirty="0">
                <a:solidFill>
                  <a:schemeClr val="tx2"/>
                </a:solidFill>
              </a:rPr>
              <a:t>капитальный ремонт лестниц с установкой пандусов (при наличии технической возможности такой установки);</a:t>
            </a:r>
          </a:p>
          <a:p>
            <a:pPr marL="800100" lvl="1" indent="-342900">
              <a:spcBef>
                <a:spcPts val="600"/>
              </a:spcBef>
              <a:buClr>
                <a:srgbClr val="00B0F0"/>
              </a:buClr>
              <a:buFont typeface="+mj-lt"/>
              <a:buAutoNum type="arabicParenR"/>
            </a:pPr>
            <a:r>
              <a:rPr lang="ru-RU" sz="1800" b="0" dirty="0">
                <a:solidFill>
                  <a:schemeClr val="tx2"/>
                </a:solidFill>
              </a:rPr>
              <a:t>замена входных наружных дверей, окон и балконных дверей в местах общего пользования;</a:t>
            </a:r>
          </a:p>
          <a:p>
            <a:pPr marL="800100" lvl="1" indent="-342900">
              <a:spcBef>
                <a:spcPts val="600"/>
              </a:spcBef>
              <a:buClr>
                <a:srgbClr val="00B0F0"/>
              </a:buClr>
              <a:buFont typeface="+mj-lt"/>
              <a:buAutoNum type="arabicParenR"/>
            </a:pPr>
            <a:r>
              <a:rPr lang="ru-RU" sz="1800" b="0" dirty="0">
                <a:solidFill>
                  <a:schemeClr val="tx2"/>
                </a:solidFill>
              </a:rPr>
              <a:t>ремонт водоотводящих устройств, содержание и ремонт которых являются обязанностью собственников многоквартирного дома;</a:t>
            </a:r>
            <a:endParaRPr lang="ru-RU" sz="1800" b="0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BB0DC6D-A1AA-4D1A-9DC5-E5687008D73E}"/>
              </a:ext>
            </a:extLst>
          </p:cNvPr>
          <p:cNvCxnSpPr/>
          <p:nvPr/>
        </p:nvCxnSpPr>
        <p:spPr bwMode="auto">
          <a:xfrm>
            <a:off x="0" y="5661642"/>
            <a:ext cx="9144000" cy="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C125DAF-587C-499F-A420-9ADA2C46388B}"/>
              </a:ext>
            </a:extLst>
          </p:cNvPr>
          <p:cNvSpPr/>
          <p:nvPr/>
        </p:nvSpPr>
        <p:spPr>
          <a:xfrm>
            <a:off x="259882" y="5682024"/>
            <a:ext cx="869639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0" dirty="0">
                <a:solidFill>
                  <a:schemeClr val="tx2"/>
                </a:solidFill>
                <a:latin typeface="+mn-lt"/>
              </a:rPr>
              <a:t>*Согласно части 2 статьи 12 закона Калининградской области «Об организации проведения капитального ремонта общего имущества в многоквартирных домах, расположенных на территории Калининградской области» в редакции от 19.12.2016 № 43</a:t>
            </a:r>
            <a:endParaRPr lang="en-US" sz="1100" b="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48917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IFC Fixed Logo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Contact Slide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Divider Options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genda Slide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ull Page Interior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ingle Area Interior Options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wo Area Slides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Highlight Slides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omb Stone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Slides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Chart 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IFC Fixed Logo</Template>
  <TotalTime>8193</TotalTime>
  <Words>4970</Words>
  <Application>Microsoft Office PowerPoint</Application>
  <PresentationFormat>On-screen Show (4:3)</PresentationFormat>
  <Paragraphs>558</Paragraphs>
  <Slides>52</Slides>
  <Notes>22</Notes>
  <HiddenSlides>0</HiddenSlides>
  <MMClips>0</MMClips>
  <ScaleCrop>false</ScaleCrop>
  <HeadingPairs>
    <vt:vector size="10" baseType="variant">
      <vt:variant>
        <vt:lpstr>Fonts Used</vt:lpstr>
      </vt:variant>
      <vt:variant>
        <vt:i4>9</vt:i4>
      </vt:variant>
      <vt:variant>
        <vt:lpstr>Theme</vt:lpstr>
      </vt:variant>
      <vt:variant>
        <vt:i4>11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52</vt:i4>
      </vt:variant>
    </vt:vector>
  </HeadingPairs>
  <TitlesOfParts>
    <vt:vector size="73" baseType="lpstr">
      <vt:lpstr>ＭＳ Ｐゴシック</vt:lpstr>
      <vt:lpstr>Andes ExtraLight</vt:lpstr>
      <vt:lpstr>Arial</vt:lpstr>
      <vt:lpstr>Arial Bold</vt:lpstr>
      <vt:lpstr>Calibri</vt:lpstr>
      <vt:lpstr>Times New Roman</vt:lpstr>
      <vt:lpstr>Trebuchet MS</vt:lpstr>
      <vt:lpstr>Verdana</vt:lpstr>
      <vt:lpstr>Wingdings</vt:lpstr>
      <vt:lpstr>IFC Fixed Logo</vt:lpstr>
      <vt:lpstr>Agenda Slide</vt:lpstr>
      <vt:lpstr>Full Page Interior</vt:lpstr>
      <vt:lpstr>Single Area Interior Options</vt:lpstr>
      <vt:lpstr>Two Area Slides</vt:lpstr>
      <vt:lpstr>Highlight Slides</vt:lpstr>
      <vt:lpstr>Tomb Stone</vt:lpstr>
      <vt:lpstr>Photo Slides</vt:lpstr>
      <vt:lpstr>Chart </vt:lpstr>
      <vt:lpstr>Contact Slide</vt:lpstr>
      <vt:lpstr>Divider Options</vt:lpstr>
      <vt:lpstr>file:///\\IFCMoscow2\IFC%20Divisional%20Shared%20Data\TA%20Office\Yakubov,%20Eduard\Russia%20REE\Products\HOA%20Training\HOA%20Training%20Support%20File.xls!Payback!%5bHOA%20Training%20Support%20File.xls%5dPayback%20Chart%201</vt:lpstr>
      <vt:lpstr>ПРОГРАММА технической поддержки со стороны IFC по стимулированию энергоэффективного капитального ремонта на территории Калининградской области</vt:lpstr>
      <vt:lpstr>Структура презентации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Функции тепловых пунктов и узлов управления тепловой энергией</vt:lpstr>
      <vt:lpstr>Устаревшие узлы управления тепловой энергией</vt:lpstr>
      <vt:lpstr>Устаревший тепловой пункт с элеваторным узлом</vt:lpstr>
      <vt:lpstr>Автоматизированный узел управления  тепловой энергией (АУУТЭ)</vt:lpstr>
      <vt:lpstr>Преимущества установки АУУТЭ</vt:lpstr>
      <vt:lpstr>Двухходовой регулирующий клапан с электроприводом</vt:lpstr>
      <vt:lpstr>Циркуляционный насос</vt:lpstr>
      <vt:lpstr>Вариант 1а: АУУТЭ с контроллером, регулирующим клапаном и циркуляционным насосом  (зависимая система отопления)</vt:lpstr>
      <vt:lpstr>Вариант 1б: АУУТЭ с контроллером, регулирующим клапаном и циркуляционным насосом  (зависимая система отопления)</vt:lpstr>
      <vt:lpstr>Теплообменник</vt:lpstr>
      <vt:lpstr>Вариант 2: Вариант 1 + теплообменник отопления (независимая система отопления)</vt:lpstr>
      <vt:lpstr>Вариант 3: Вариант 1 + теплообменник ГВС (зависимая система отопления и закрытая система ГВС)</vt:lpstr>
      <vt:lpstr>PowerPoint Presentation</vt:lpstr>
      <vt:lpstr>Безвозмездная поддержка МКД со стороны IFC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Отбор подрядчика для установки АУУТЭ</vt:lpstr>
      <vt:lpstr>Выполнение подрядного договора по установке АУУТЭ</vt:lpstr>
      <vt:lpstr>Строительный контроль за работой Подрядчика (1)</vt:lpstr>
      <vt:lpstr>Строительный контроль за работой Подрядчика (2)</vt:lpstr>
      <vt:lpstr>Строительный контроль за работой Подрядчика (3)</vt:lpstr>
      <vt:lpstr>Строительный контроль за работой Подрядчика (4)</vt:lpstr>
      <vt:lpstr>PowerPoint Presentation</vt:lpstr>
      <vt:lpstr>Оценка снижения оплаты ЖКУ жителями за счет энергосберегающего оборудования</vt:lpstr>
      <vt:lpstr>Сравнительная оценка стоимости мероприятий при ремонте системы теплоснабжения</vt:lpstr>
      <vt:lpstr>Опыт применения АУУ при капремонте МКД</vt:lpstr>
      <vt:lpstr>Сравнение потребления тепла  домами одного типа и площади без АУУТЭ и с АУУТЭ </vt:lpstr>
      <vt:lpstr>Сравнение ситуаций «до» и «после»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World Bank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Palmer Wright</dc:creator>
  <cp:lastModifiedBy>Maria Emelyanova</cp:lastModifiedBy>
  <cp:revision>302</cp:revision>
  <cp:lastPrinted>2014-06-13T17:21:24Z</cp:lastPrinted>
  <dcterms:created xsi:type="dcterms:W3CDTF">2014-08-08T18:45:38Z</dcterms:created>
  <dcterms:modified xsi:type="dcterms:W3CDTF">2019-02-20T11:02:08Z</dcterms:modified>
</cp:coreProperties>
</file>