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_rels/presentation.xml.rels" ContentType="application/vnd.openxmlformats-package.relationships+xml"/>
  <Override PartName="/ppt/media/image28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4.png" ContentType="image/png"/>
  <Override PartName="/ppt/media/image18.png" ContentType="image/png"/>
  <Override PartName="/ppt/media/image9.png" ContentType="image/png"/>
  <Override PartName="/ppt/media/image10.jpeg" ContentType="image/jpeg"/>
  <Override PartName="/ppt/media/image30.png" ContentType="image/png"/>
  <Override PartName="/ppt/media/image6.png" ContentType="image/png"/>
  <Override PartName="/ppt/media/image22.jpeg" ContentType="image/jpeg"/>
  <Override PartName="/ppt/media/image5.png" ContentType="image/png"/>
  <Override PartName="/ppt/media/image14.png" ContentType="image/png"/>
  <Override PartName="/ppt/media/image1.png" ContentType="image/png"/>
  <Override PartName="/ppt/media/image13.png" ContentType="image/png"/>
  <Override PartName="/ppt/media/image15.jpeg" ContentType="image/jpeg"/>
  <Override PartName="/ppt/media/image19.png" ContentType="image/png"/>
  <Override PartName="/ppt/media/image23.png" ContentType="image/png"/>
  <Override PartName="/ppt/media/image20.png" ContentType="image/png"/>
  <Override PartName="/ppt/media/image24.jpeg" ContentType="image/jpeg"/>
  <Override PartName="/ppt/media/image29.png" ContentType="image/png"/>
  <Override PartName="/ppt/media/image25.png" ContentType="image/png"/>
  <Override PartName="/ppt/media/image26.png" ContentType="image/png"/>
  <Override PartName="/ppt/media/image21.jpeg" ContentType="image/jpeg"/>
  <Override PartName="/ppt/media/image27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E934B4-D714-41FD-9909-F3F147DE25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053197-89FF-4233-943F-117D66156C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282CCC6-B454-4391-AB78-1A3E032F5D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624C123-3472-4B77-89F5-192BE1330E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9E24E20-0033-4D79-B30F-D595D40059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AF1AEC6-96FF-45E9-91AD-664F20B6E9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400" y="2126160"/>
            <a:ext cx="10362960" cy="305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11094120" y="6464880"/>
            <a:ext cx="218880" cy="1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F1CE9B74-2EE2-416B-8029-51357627FABD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 hidden="1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55920" y="474120"/>
            <a:ext cx="9591840" cy="6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109724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11094120" y="6464880"/>
            <a:ext cx="218880" cy="1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78F3B27B-6B0E-4CD9-9EF4-39BD8D1FBC0E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g object 16" hidden="1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bg object 16"/>
          <p:cNvSpPr/>
          <p:nvPr/>
        </p:nvSpPr>
        <p:spPr>
          <a:xfrm>
            <a:off x="0" y="144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bg object 17" descr=""/>
          <p:cNvPicPr/>
          <p:nvPr/>
        </p:nvPicPr>
        <p:blipFill>
          <a:blip r:embed="rId2"/>
          <a:stretch/>
        </p:blipFill>
        <p:spPr>
          <a:xfrm>
            <a:off x="511920" y="327600"/>
            <a:ext cx="1944360" cy="91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55920" y="474120"/>
            <a:ext cx="9591840" cy="6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262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262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9"/>
          </p:nvPr>
        </p:nvSpPr>
        <p:spPr>
          <a:xfrm>
            <a:off x="11094120" y="6464880"/>
            <a:ext cx="218880" cy="1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4B571981-E107-4B51-8223-4FA253079192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55920" y="474120"/>
            <a:ext cx="9591840" cy="67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1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12"/>
          </p:nvPr>
        </p:nvSpPr>
        <p:spPr>
          <a:xfrm>
            <a:off x="11094120" y="6464880"/>
            <a:ext cx="218880" cy="1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B74D16C7-267F-4162-AEE1-179A9627E8FE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g object 1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ftr" idx="13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dt" idx="14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def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1">
                    <a:tint val="75000"/>
                  </a:schemeClr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15"/>
          </p:nvPr>
        </p:nvSpPr>
        <p:spPr>
          <a:xfrm>
            <a:off x="11094120" y="6464880"/>
            <a:ext cx="218880" cy="17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18B9B1A8-0266-4CF4-99A1-8C376A6505A8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object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pic>
          <p:nvPicPr>
            <p:cNvPr id="45" name="object 3" descr=""/>
            <p:cNvPicPr/>
            <p:nvPr/>
          </p:nvPicPr>
          <p:blipFill>
            <a:blip r:embed="rId1"/>
            <a:stretch/>
          </p:blipFill>
          <p:spPr>
            <a:xfrm>
              <a:off x="8965800" y="0"/>
              <a:ext cx="3221280" cy="6857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" name="object 4"/>
            <p:cNvSpPr/>
            <p:nvPr/>
          </p:nvSpPr>
          <p:spPr>
            <a:xfrm>
              <a:off x="0" y="9000"/>
              <a:ext cx="12191760" cy="684864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6848640"/>
                <a:gd name="textAreaBottom" fmla="*/ 6849000 h 6848640"/>
              </a:gdLst>
              <a:ahLst/>
              <a:rect l="textAreaLeft" t="textAreaTop" r="textAreaRight" b="textAreaBottom"/>
              <a:pathLst>
                <a:path w="12192000" h="6849109">
                  <a:moveTo>
                    <a:pt x="12192000" y="0"/>
                  </a:moveTo>
                  <a:lnTo>
                    <a:pt x="0" y="0"/>
                  </a:lnTo>
                  <a:lnTo>
                    <a:pt x="0" y="6848857"/>
                  </a:lnTo>
                  <a:lnTo>
                    <a:pt x="12192000" y="684885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ceb8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47" name="object 5" descr=""/>
            <p:cNvPicPr/>
            <p:nvPr/>
          </p:nvPicPr>
          <p:blipFill>
            <a:blip r:embed="rId2"/>
            <a:stretch/>
          </p:blipFill>
          <p:spPr>
            <a:xfrm>
              <a:off x="1533240" y="851760"/>
              <a:ext cx="3221280" cy="9291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8" name="object 6"/>
          <p:cNvSpPr/>
          <p:nvPr/>
        </p:nvSpPr>
        <p:spPr>
          <a:xfrm>
            <a:off x="1512360" y="4313160"/>
            <a:ext cx="7158600" cy="5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800" strike="noStrike" u="none">
                <a:solidFill>
                  <a:srgbClr val="e8674d"/>
                </a:solidFill>
                <a:uFillTx/>
                <a:latin typeface="Arial Black"/>
              </a:rPr>
              <a:t>ПРОДВИЖЕНИЕ</a:t>
            </a:r>
            <a:r>
              <a:rPr b="0" lang="ru-RU" sz="3800" spc="-99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3800" spc="-11" strike="noStrike" u="none">
                <a:solidFill>
                  <a:srgbClr val="e8674d"/>
                </a:solidFill>
                <a:uFillTx/>
                <a:latin typeface="Arial Black"/>
              </a:rPr>
              <a:t>БИЗНЕСА</a:t>
            </a:r>
            <a:endParaRPr b="0" lang="ru-RU" sz="3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object 7"/>
          <p:cNvSpPr/>
          <p:nvPr/>
        </p:nvSpPr>
        <p:spPr>
          <a:xfrm>
            <a:off x="1512360" y="4902480"/>
            <a:ext cx="6318360" cy="95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trike="noStrike" u="none">
                <a:solidFill>
                  <a:srgbClr val="e8674d"/>
                </a:solidFill>
                <a:uFillTx/>
                <a:latin typeface="Arial Black"/>
              </a:rPr>
              <a:t>НА</a:t>
            </a:r>
            <a:r>
              <a:rPr b="0" lang="ru-RU" sz="2400" spc="-34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8674d"/>
                </a:solidFill>
                <a:uFillTx/>
                <a:latin typeface="Arial Black"/>
              </a:rPr>
              <a:t>ТЕРРИТОРИИ</a:t>
            </a:r>
            <a:r>
              <a:rPr b="0" lang="ru-RU" sz="2400" spc="6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8674d"/>
                </a:solidFill>
                <a:uFillTx/>
                <a:latin typeface="Arial Black"/>
              </a:rPr>
              <a:t>РФ</a:t>
            </a:r>
            <a:r>
              <a:rPr b="0" lang="ru-RU" sz="2400" spc="-45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8674d"/>
                </a:solidFill>
                <a:uFillTx/>
                <a:latin typeface="Arial Black"/>
              </a:rPr>
              <a:t>И</a:t>
            </a:r>
            <a:r>
              <a:rPr b="0" lang="ru-RU" sz="2400" spc="-34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8674d"/>
                </a:solidFill>
                <a:uFillTx/>
                <a:latin typeface="Arial Black"/>
              </a:rPr>
              <a:t>ЗА</a:t>
            </a:r>
            <a:r>
              <a:rPr b="0" lang="ru-RU" sz="2400" spc="-51" strike="noStrike" u="none">
                <a:solidFill>
                  <a:srgbClr val="e8674d"/>
                </a:solidFill>
                <a:uFillTx/>
                <a:latin typeface="Arial Black"/>
              </a:rPr>
              <a:t> </a:t>
            </a:r>
            <a:r>
              <a:rPr b="0" lang="ru-RU" sz="2400" spc="-11" strike="noStrike" u="none">
                <a:solidFill>
                  <a:srgbClr val="e8674d"/>
                </a:solidFill>
                <a:uFillTx/>
                <a:latin typeface="Arial Black"/>
              </a:rPr>
              <a:t>РУБЕЖОМ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15"/>
              </a:spcBef>
            </a:pP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Торопилова</a:t>
            </a:r>
            <a:r>
              <a:rPr b="0" lang="ru-RU" sz="2000" spc="-8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Анна</a:t>
            </a:r>
            <a:r>
              <a:rPr b="0" lang="ru-RU" sz="2000" spc="-6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Александровна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0" name="object 8"/>
          <p:cNvGrpSpPr/>
          <p:nvPr/>
        </p:nvGrpSpPr>
        <p:grpSpPr>
          <a:xfrm>
            <a:off x="0" y="1913040"/>
            <a:ext cx="1077840" cy="2151360"/>
            <a:chOff x="0" y="1913040"/>
            <a:chExt cx="1077840" cy="2151360"/>
          </a:xfrm>
        </p:grpSpPr>
        <p:sp>
          <p:nvSpPr>
            <p:cNvPr id="51" name="object 9"/>
            <p:cNvSpPr/>
            <p:nvPr/>
          </p:nvSpPr>
          <p:spPr>
            <a:xfrm>
              <a:off x="0" y="2141280"/>
              <a:ext cx="914040" cy="1923120"/>
            </a:xfrm>
            <a:custGeom>
              <a:avLst/>
              <a:gdLst>
                <a:gd name="textAreaLeft" fmla="*/ 0 w 914040"/>
                <a:gd name="textAreaRight" fmla="*/ 914400 w 914040"/>
                <a:gd name="textAreaTop" fmla="*/ 0 h 1923120"/>
                <a:gd name="textAreaBottom" fmla="*/ 1923480 h 1923120"/>
              </a:gdLst>
              <a:ahLst/>
              <a:rect l="textAreaLeft" t="textAreaTop" r="textAreaRight" b="textAreaBottom"/>
              <a:pathLst>
                <a:path w="914400" h="1923414">
                  <a:moveTo>
                    <a:pt x="0" y="0"/>
                  </a:moveTo>
                  <a:lnTo>
                    <a:pt x="0" y="1923287"/>
                  </a:lnTo>
                  <a:lnTo>
                    <a:pt x="914400" y="961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object 10"/>
            <p:cNvSpPr/>
            <p:nvPr/>
          </p:nvSpPr>
          <p:spPr>
            <a:xfrm>
              <a:off x="330840" y="1913040"/>
              <a:ext cx="747000" cy="747000"/>
            </a:xfrm>
            <a:custGeom>
              <a:avLst/>
              <a:gdLst>
                <a:gd name="textAreaLeft" fmla="*/ 0 w 747000"/>
                <a:gd name="textAreaRight" fmla="*/ 747360 w 74700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747394" h="747394">
                  <a:moveTo>
                    <a:pt x="373494" y="0"/>
                  </a:moveTo>
                  <a:lnTo>
                    <a:pt x="0" y="373506"/>
                  </a:lnTo>
                  <a:lnTo>
                    <a:pt x="373494" y="747013"/>
                  </a:lnTo>
                  <a:lnTo>
                    <a:pt x="746988" y="373506"/>
                  </a:lnTo>
                  <a:lnTo>
                    <a:pt x="373494" y="0"/>
                  </a:lnTo>
                  <a:close/>
                </a:path>
              </a:pathLst>
            </a:custGeom>
            <a:solidFill>
              <a:srgbClr val="e749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object 2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pic>
          <p:nvPicPr>
            <p:cNvPr id="141" name="object 3" descr=""/>
            <p:cNvPicPr/>
            <p:nvPr/>
          </p:nvPicPr>
          <p:blipFill>
            <a:blip r:embed="rId1"/>
            <a:stretch/>
          </p:blipFill>
          <p:spPr>
            <a:xfrm>
              <a:off x="1264320" y="2466000"/>
              <a:ext cx="2305080" cy="229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2" name="object 4"/>
            <p:cNvSpPr/>
            <p:nvPr/>
          </p:nvSpPr>
          <p:spPr>
            <a:xfrm>
              <a:off x="0" y="0"/>
              <a:ext cx="12191760" cy="6857640"/>
            </a:xfrm>
            <a:custGeom>
              <a:avLst/>
              <a:gdLst>
                <a:gd name="textAreaLeft" fmla="*/ 0 w 12191760"/>
                <a:gd name="textAreaRight" fmla="*/ 12192120 w 12191760"/>
                <a:gd name="textAreaTop" fmla="*/ 0 h 6857640"/>
                <a:gd name="textAreaBottom" fmla="*/ 6858000 h 6857640"/>
              </a:gdLst>
              <a:ahLst/>
              <a:rect l="textAreaLeft" t="textAreaTop" r="textAreaRight" b="textAreaBottom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6ceb8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43" name="object 5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187784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4" name="object 6"/>
          <p:cNvSpPr/>
          <p:nvPr/>
        </p:nvSpPr>
        <p:spPr>
          <a:xfrm>
            <a:off x="1285560" y="5251320"/>
            <a:ext cx="5574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300" strike="noStrike" u="none">
                <a:solidFill>
                  <a:srgbClr val="5e3427"/>
                </a:solidFill>
                <a:uFillTx/>
                <a:latin typeface="Arial Black"/>
              </a:rPr>
              <a:t>Вологда,</a:t>
            </a:r>
            <a:r>
              <a:rPr b="0" lang="ru-RU" sz="2300" spc="-54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2300" strike="noStrike" u="none">
                <a:solidFill>
                  <a:srgbClr val="5e3427"/>
                </a:solidFill>
                <a:uFillTx/>
                <a:latin typeface="Arial Black"/>
              </a:rPr>
              <a:t>ул.</a:t>
            </a:r>
            <a:r>
              <a:rPr b="0" lang="ru-RU" sz="2300" spc="-60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2300" strike="noStrike" u="none">
                <a:solidFill>
                  <a:srgbClr val="5e3427"/>
                </a:solidFill>
                <a:uFillTx/>
                <a:latin typeface="Arial Black"/>
              </a:rPr>
              <a:t>Маршала</a:t>
            </a:r>
            <a:r>
              <a:rPr b="0" lang="ru-RU" sz="2300" spc="-40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2300" strike="noStrike" u="none">
                <a:solidFill>
                  <a:srgbClr val="5e3427"/>
                </a:solidFill>
                <a:uFillTx/>
                <a:latin typeface="Arial Black"/>
              </a:rPr>
              <a:t>Конева,</a:t>
            </a:r>
            <a:r>
              <a:rPr b="0" lang="ru-RU" sz="2300" spc="-74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2300" spc="-26" strike="noStrike" u="none">
                <a:solidFill>
                  <a:srgbClr val="5e3427"/>
                </a:solidFill>
                <a:uFillTx/>
                <a:latin typeface="Arial Black"/>
              </a:rPr>
              <a:t>15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object 7"/>
          <p:cNvSpPr/>
          <p:nvPr/>
        </p:nvSpPr>
        <p:spPr>
          <a:xfrm>
            <a:off x="1340280" y="5510160"/>
            <a:ext cx="5465160" cy="7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4700" strike="noStrike" u="none">
                <a:solidFill>
                  <a:srgbClr val="5e3427"/>
                </a:solidFill>
                <a:uFillTx/>
                <a:latin typeface="Arial Black"/>
              </a:rPr>
              <a:t>8</a:t>
            </a:r>
            <a:r>
              <a:rPr b="0" lang="ru-RU" sz="4700" spc="-14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4700" strike="noStrike" u="none">
                <a:solidFill>
                  <a:srgbClr val="5e3427"/>
                </a:solidFill>
                <a:uFillTx/>
                <a:latin typeface="Arial Black"/>
              </a:rPr>
              <a:t>(8172)</a:t>
            </a:r>
            <a:r>
              <a:rPr b="0" lang="ru-RU" sz="4700" spc="-14" strike="noStrike" u="none">
                <a:solidFill>
                  <a:srgbClr val="5e3427"/>
                </a:solidFill>
                <a:uFillTx/>
                <a:latin typeface="Arial Black"/>
              </a:rPr>
              <a:t> </a:t>
            </a:r>
            <a:r>
              <a:rPr b="0" lang="ru-RU" sz="4700" spc="-11" strike="noStrike" u="none">
                <a:solidFill>
                  <a:srgbClr val="e74a36"/>
                </a:solidFill>
                <a:uFillTx/>
                <a:latin typeface="Arial Black"/>
              </a:rPr>
              <a:t>500-</a:t>
            </a:r>
            <a:r>
              <a:rPr b="0" lang="ru-RU" sz="4700" spc="-26" strike="noStrike" u="none">
                <a:solidFill>
                  <a:srgbClr val="e74a36"/>
                </a:solidFill>
                <a:uFillTx/>
                <a:latin typeface="Arial Black"/>
              </a:rPr>
              <a:t>112</a:t>
            </a:r>
            <a:endParaRPr b="0" lang="ru-RU" sz="4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6" name="object 8" descr=""/>
          <p:cNvPicPr/>
          <p:nvPr/>
        </p:nvPicPr>
        <p:blipFill>
          <a:blip r:embed="rId3"/>
          <a:stretch/>
        </p:blipFill>
        <p:spPr>
          <a:xfrm>
            <a:off x="1149120" y="816840"/>
            <a:ext cx="2607120" cy="122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sldNum" idx="23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12600" indent="0">
              <a:lnSpc>
                <a:spcPts val="1239"/>
              </a:lnSpc>
              <a:buNone/>
              <a:defRPr b="0" lang="ru-RU" sz="1200" spc="-26" strike="noStrike" u="none">
                <a:solidFill>
                  <a:schemeClr val="lt1"/>
                </a:solidFill>
                <a:uFillTx/>
                <a:latin typeface="Calibri"/>
              </a:defRPr>
            </a:lvl1pPr>
          </a:lstStyle>
          <a:p>
            <a:pPr marL="12600" indent="0">
              <a:lnSpc>
                <a:spcPts val="1239"/>
              </a:lnSpc>
              <a:buNone/>
            </a:pPr>
            <a:fld id="{1C30853A-5BB4-4270-A29D-1ADD12597A69}" type="slidenum">
              <a:rPr b="0" lang="ru-RU" sz="1200" spc="-26" strike="noStrike" u="none">
                <a:solidFill>
                  <a:schemeClr val="lt1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object 3"/>
          <p:cNvSpPr/>
          <p:nvPr/>
        </p:nvSpPr>
        <p:spPr>
          <a:xfrm>
            <a:off x="5429880" y="4007160"/>
            <a:ext cx="4492800" cy="7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trike="noStrike" u="none">
                <a:solidFill>
                  <a:srgbClr val="e74935"/>
                </a:solidFill>
                <a:uFillTx/>
                <a:latin typeface="Arial Black"/>
              </a:rPr>
              <a:t>«Одно</a:t>
            </a:r>
            <a:r>
              <a:rPr b="0" lang="ru-RU" sz="2400" spc="-40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74935"/>
                </a:solidFill>
                <a:uFillTx/>
                <a:latin typeface="Arial Black"/>
              </a:rPr>
              <a:t>окно»</a:t>
            </a:r>
            <a:r>
              <a:rPr b="0" lang="ru-RU" sz="2400" spc="-20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74935"/>
                </a:solidFill>
                <a:uFillTx/>
                <a:latin typeface="Arial Black"/>
              </a:rPr>
              <a:t>для</a:t>
            </a:r>
            <a:r>
              <a:rPr b="0" lang="ru-RU" sz="2400" spc="-26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2400" spc="-11" strike="noStrike" u="none">
                <a:solidFill>
                  <a:srgbClr val="e74935"/>
                </a:solidFill>
                <a:uFillTx/>
                <a:latin typeface="Arial Black"/>
              </a:rPr>
              <a:t>бизнеса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ru-RU" sz="2400" strike="noStrike" u="none">
                <a:solidFill>
                  <a:srgbClr val="e74935"/>
                </a:solidFill>
                <a:uFillTx/>
                <a:latin typeface="Arial Black"/>
              </a:rPr>
              <a:t>в</a:t>
            </a:r>
            <a:r>
              <a:rPr b="0" lang="ru-RU" sz="2400" spc="-45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2400" strike="noStrike" u="none">
                <a:solidFill>
                  <a:srgbClr val="e74935"/>
                </a:solidFill>
                <a:uFillTx/>
                <a:latin typeface="Arial Black"/>
              </a:rPr>
              <a:t>секторе</a:t>
            </a:r>
            <a:r>
              <a:rPr b="0" lang="ru-RU" sz="2400" spc="-45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2400" spc="-26" strike="noStrike" u="none">
                <a:solidFill>
                  <a:srgbClr val="e74935"/>
                </a:solidFill>
                <a:uFillTx/>
                <a:latin typeface="Arial Black"/>
              </a:rPr>
              <a:t>МСП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5" name="object 4"/>
          <p:cNvGrpSpPr/>
          <p:nvPr/>
        </p:nvGrpSpPr>
        <p:grpSpPr>
          <a:xfrm>
            <a:off x="4552200" y="1377720"/>
            <a:ext cx="7639560" cy="3930120"/>
            <a:chOff x="4552200" y="1377720"/>
            <a:chExt cx="7639560" cy="3930120"/>
          </a:xfrm>
        </p:grpSpPr>
        <p:pic>
          <p:nvPicPr>
            <p:cNvPr id="56" name="object 5" descr=""/>
            <p:cNvPicPr/>
            <p:nvPr/>
          </p:nvPicPr>
          <p:blipFill>
            <a:blip r:embed="rId2"/>
            <a:stretch/>
          </p:blipFill>
          <p:spPr>
            <a:xfrm>
              <a:off x="4552200" y="1377720"/>
              <a:ext cx="5121720" cy="2826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7" name="object 6"/>
            <p:cNvSpPr/>
            <p:nvPr/>
          </p:nvSpPr>
          <p:spPr>
            <a:xfrm>
              <a:off x="11277720" y="3154680"/>
              <a:ext cx="914040" cy="1924920"/>
            </a:xfrm>
            <a:custGeom>
              <a:avLst/>
              <a:gdLst>
                <a:gd name="textAreaLeft" fmla="*/ 0 w 914040"/>
                <a:gd name="textAreaRight" fmla="*/ 914400 w 914040"/>
                <a:gd name="textAreaTop" fmla="*/ 0 h 1924920"/>
                <a:gd name="textAreaBottom" fmla="*/ 1925280 h 1924920"/>
              </a:gdLst>
              <a:ahLst/>
              <a:rect l="textAreaLeft" t="textAreaTop" r="textAreaRight" b="textAreaBottom"/>
              <a:pathLst>
                <a:path w="914400" h="1925320">
                  <a:moveTo>
                    <a:pt x="914400" y="0"/>
                  </a:moveTo>
                  <a:lnTo>
                    <a:pt x="0" y="962406"/>
                  </a:lnTo>
                  <a:lnTo>
                    <a:pt x="914400" y="192481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" name="object 7"/>
            <p:cNvSpPr/>
            <p:nvPr/>
          </p:nvSpPr>
          <p:spPr>
            <a:xfrm>
              <a:off x="11113920" y="4560840"/>
              <a:ext cx="747000" cy="747000"/>
            </a:xfrm>
            <a:custGeom>
              <a:avLst/>
              <a:gdLst>
                <a:gd name="textAreaLeft" fmla="*/ 0 w 747000"/>
                <a:gd name="textAreaRight" fmla="*/ 747360 w 747000"/>
                <a:gd name="textAreaTop" fmla="*/ 0 h 747000"/>
                <a:gd name="textAreaBottom" fmla="*/ 747360 h 747000"/>
              </a:gdLst>
              <a:ahLst/>
              <a:rect l="textAreaLeft" t="textAreaTop" r="textAreaRight" b="textAreaBottom"/>
              <a:pathLst>
                <a:path w="747395" h="747395">
                  <a:moveTo>
                    <a:pt x="373506" y="0"/>
                  </a:moveTo>
                  <a:lnTo>
                    <a:pt x="0" y="373506"/>
                  </a:lnTo>
                  <a:lnTo>
                    <a:pt x="373506" y="747013"/>
                  </a:lnTo>
                  <a:lnTo>
                    <a:pt x="747014" y="373506"/>
                  </a:lnTo>
                  <a:lnTo>
                    <a:pt x="373506" y="0"/>
                  </a:lnTo>
                  <a:close/>
                </a:path>
              </a:pathLst>
            </a:custGeom>
            <a:solidFill>
              <a:srgbClr val="d0a6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9" name="PlaceHolder 1"/>
          <p:cNvSpPr>
            <a:spLocks noGrp="1"/>
          </p:cNvSpPr>
          <p:nvPr>
            <p:ph type="sldNum" idx="16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D1B088D8-934B-4971-BF71-7A91B0C10E38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/>
          <p:cNvSpPr/>
          <p:nvPr/>
        </p:nvSpPr>
        <p:spPr>
          <a:xfrm>
            <a:off x="2656440" y="270360"/>
            <a:ext cx="37702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Консультации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и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обучение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115320" y="948960"/>
            <a:ext cx="3812040" cy="1068120"/>
          </a:xfrm>
          <a:prstGeom prst="rect">
            <a:avLst/>
          </a:prstGeom>
          <a:noFill/>
          <a:ln w="0">
            <a:noFill/>
          </a:ln>
        </p:spPr>
        <p:txBody>
          <a:bodyPr lIns="0" rIns="0" tIns="74160" bIns="0" anchor="t">
            <a:noAutofit/>
          </a:bodyPr>
          <a:p>
            <a:pPr marL="12600" indent="0">
              <a:lnSpc>
                <a:spcPts val="3889"/>
              </a:lnSpc>
              <a:spcBef>
                <a:spcPts val="584"/>
              </a:spcBef>
              <a:buNone/>
            </a:pPr>
            <a:r>
              <a:rPr b="0" lang="ru-RU" sz="3600" strike="noStrike" u="none">
                <a:solidFill>
                  <a:srgbClr val="e74935"/>
                </a:solidFill>
                <a:uFillTx/>
                <a:latin typeface="Arial Black"/>
              </a:rPr>
              <a:t>Финансовые</a:t>
            </a:r>
            <a:r>
              <a:rPr b="0" lang="ru-RU" sz="3600" spc="-20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3600" spc="-51" strike="noStrike" u="none">
                <a:solidFill>
                  <a:srgbClr val="e74935"/>
                </a:solidFill>
                <a:uFillTx/>
                <a:latin typeface="Arial Black"/>
              </a:rPr>
              <a:t>и </a:t>
            </a: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правовые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bject 4"/>
          <p:cNvSpPr/>
          <p:nvPr/>
        </p:nvSpPr>
        <p:spPr>
          <a:xfrm>
            <a:off x="6115320" y="1877400"/>
            <a:ext cx="436968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1640" bIns="0" anchor="t">
            <a:spAutoFit/>
          </a:bodyPr>
          <a:p>
            <a:pPr marL="12600">
              <a:lnSpc>
                <a:spcPct val="100000"/>
              </a:lnSpc>
              <a:spcBef>
                <a:spcPts val="564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консультации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6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6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100%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object 5"/>
          <p:cNvSpPr/>
          <p:nvPr/>
        </p:nvSpPr>
        <p:spPr>
          <a:xfrm>
            <a:off x="6115320" y="3314160"/>
            <a:ext cx="5009040" cy="39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4160" bIns="0" anchor="t">
            <a:spAutoFit/>
          </a:bodyPr>
          <a:p>
            <a:pPr marL="12600">
              <a:lnSpc>
                <a:spcPts val="3889"/>
              </a:lnSpc>
              <a:spcBef>
                <a:spcPts val="584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Правовые консультации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3614"/>
              </a:lnSpc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Уполномоченного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3889"/>
              </a:lnSpc>
            </a:pPr>
            <a:r>
              <a:rPr b="0" lang="ru-RU" sz="3600" strike="noStrike" u="none">
                <a:solidFill>
                  <a:srgbClr val="e74935"/>
                </a:solidFill>
                <a:uFillTx/>
                <a:latin typeface="Arial Black"/>
              </a:rPr>
              <a:t>по</a:t>
            </a:r>
            <a:r>
              <a:rPr b="0" lang="ru-RU" sz="3600" spc="-6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3600" strike="noStrike" u="none">
                <a:solidFill>
                  <a:srgbClr val="e74935"/>
                </a:solidFill>
                <a:uFillTx/>
                <a:latin typeface="Arial Black"/>
              </a:rPr>
              <a:t>защите</a:t>
            </a:r>
            <a:r>
              <a:rPr b="0" lang="ru-RU" sz="3600" spc="-20" strike="noStrike" u="none">
                <a:solidFill>
                  <a:srgbClr val="e74935"/>
                </a:solidFill>
                <a:uFillTx/>
                <a:latin typeface="Arial Black"/>
              </a:rPr>
              <a:t> прав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4105"/>
              </a:lnSpc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предпринимателей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5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100%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object 6" descr=""/>
          <p:cNvPicPr/>
          <p:nvPr/>
        </p:nvPicPr>
        <p:blipFill>
          <a:blip r:embed="rId1"/>
          <a:stretch/>
        </p:blipFill>
        <p:spPr>
          <a:xfrm>
            <a:off x="940320" y="3143880"/>
            <a:ext cx="3657240" cy="371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object 7"/>
          <p:cNvSpPr/>
          <p:nvPr/>
        </p:nvSpPr>
        <p:spPr>
          <a:xfrm>
            <a:off x="613800" y="1577880"/>
            <a:ext cx="31150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Обучающие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ldNum" idx="17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72BBEB0F-91EE-488B-B83D-618FBE7D3259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object 8"/>
          <p:cNvSpPr/>
          <p:nvPr/>
        </p:nvSpPr>
        <p:spPr>
          <a:xfrm>
            <a:off x="613800" y="2072520"/>
            <a:ext cx="33868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мероприятия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object 9"/>
          <p:cNvSpPr/>
          <p:nvPr/>
        </p:nvSpPr>
        <p:spPr>
          <a:xfrm>
            <a:off x="613800" y="2640960"/>
            <a:ext cx="48942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Программы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повышения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квалификации, акселератор,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семинары,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вебинары: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охрана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труда,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пожарная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безопасность,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первая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помощь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51" strike="noStrike" u="none">
                <a:solidFill>
                  <a:srgbClr val="613a2a"/>
                </a:solidFill>
                <a:uFillTx/>
                <a:latin typeface="Arial Black"/>
              </a:rPr>
              <a:t>-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ДПО;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заявительный</a:t>
            </a:r>
            <a:r>
              <a:rPr b="0" lang="ru-RU" sz="12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характер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/>
          <p:nvPr/>
        </p:nvSpPr>
        <p:spPr>
          <a:xfrm>
            <a:off x="2994480" y="600480"/>
            <a:ext cx="66672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Маркетинговые</a:t>
            </a:r>
            <a:r>
              <a:rPr b="0" lang="ru-RU" sz="2000" spc="-7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услуги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по</a:t>
            </a:r>
            <a:r>
              <a:rPr b="0" lang="ru-RU" sz="20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продвижению,</a:t>
            </a:r>
            <a:r>
              <a:rPr b="0" lang="ru-RU" sz="20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Arial Black"/>
              </a:rPr>
              <a:t>ЭДО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object 3"/>
          <p:cNvSpPr/>
          <p:nvPr/>
        </p:nvSpPr>
        <p:spPr>
          <a:xfrm>
            <a:off x="6100920" y="1438560"/>
            <a:ext cx="4764600" cy="176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12600">
              <a:lnSpc>
                <a:spcPct val="90000"/>
              </a:lnSpc>
              <a:spcBef>
                <a:spcPts val="490"/>
              </a:spcBef>
            </a:pPr>
            <a:r>
              <a:rPr b="0" lang="ru-RU" sz="3200" spc="-11" strike="noStrike" u="none">
                <a:solidFill>
                  <a:srgbClr val="e74935"/>
                </a:solidFill>
                <a:uFillTx/>
                <a:latin typeface="Arial Black"/>
              </a:rPr>
              <a:t>Изготовление полиграфической продукции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20%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 8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81000" y="1429200"/>
            <a:ext cx="3498480" cy="1562760"/>
          </a:xfrm>
          <a:prstGeom prst="rect">
            <a:avLst/>
          </a:prstGeom>
          <a:noFill/>
          <a:ln w="0">
            <a:noFill/>
          </a:ln>
        </p:spPr>
        <p:txBody>
          <a:bodyPr lIns="0" rIns="0" tIns="74880" bIns="0" anchor="t">
            <a:noAutofit/>
          </a:bodyPr>
          <a:p>
            <a:pPr marL="12600" indent="0">
              <a:lnSpc>
                <a:spcPts val="3889"/>
              </a:lnSpc>
              <a:spcBef>
                <a:spcPts val="590"/>
              </a:spcBef>
              <a:buNone/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Разработка фирменного </a:t>
            </a:r>
            <a:r>
              <a:rPr b="0" lang="ru-RU" sz="3600" strike="noStrike" u="none">
                <a:solidFill>
                  <a:srgbClr val="e74935"/>
                </a:solidFill>
                <a:uFillTx/>
                <a:latin typeface="Arial Black"/>
              </a:rPr>
              <a:t>стиля</a:t>
            </a:r>
            <a:r>
              <a:rPr b="0" lang="ru-RU" sz="3600" spc="-26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бренда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72" name="object 5"/>
          <p:cNvGrpSpPr/>
          <p:nvPr/>
        </p:nvGrpSpPr>
        <p:grpSpPr>
          <a:xfrm>
            <a:off x="0" y="1922040"/>
            <a:ext cx="802440" cy="1630440"/>
            <a:chOff x="0" y="1922040"/>
            <a:chExt cx="802440" cy="1630440"/>
          </a:xfrm>
        </p:grpSpPr>
        <p:sp>
          <p:nvSpPr>
            <p:cNvPr id="73" name="object 6"/>
            <p:cNvSpPr/>
            <p:nvPr/>
          </p:nvSpPr>
          <p:spPr>
            <a:xfrm>
              <a:off x="0" y="2130480"/>
              <a:ext cx="676440" cy="1422000"/>
            </a:xfrm>
            <a:custGeom>
              <a:avLst/>
              <a:gdLst>
                <a:gd name="textAreaLeft" fmla="*/ 0 w 676440"/>
                <a:gd name="textAreaRight" fmla="*/ 676800 w 676440"/>
                <a:gd name="textAreaTop" fmla="*/ 0 h 1422000"/>
                <a:gd name="textAreaBottom" fmla="*/ 1422360 h 1422000"/>
              </a:gdLst>
              <a:ahLst/>
              <a:rect l="textAreaLeft" t="textAreaTop" r="textAreaRight" b="textAreaBottom"/>
              <a:pathLst>
                <a:path w="676910" h="1422400">
                  <a:moveTo>
                    <a:pt x="0" y="0"/>
                  </a:moveTo>
                  <a:lnTo>
                    <a:pt x="0" y="1421852"/>
                  </a:lnTo>
                  <a:lnTo>
                    <a:pt x="676655" y="71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object 7"/>
            <p:cNvSpPr/>
            <p:nvPr/>
          </p:nvSpPr>
          <p:spPr>
            <a:xfrm>
              <a:off x="225720" y="1922040"/>
              <a:ext cx="576720" cy="576720"/>
            </a:xfrm>
            <a:custGeom>
              <a:avLst/>
              <a:gdLst>
                <a:gd name="textAreaLeft" fmla="*/ 0 w 576720"/>
                <a:gd name="textAreaRight" fmla="*/ 577080 w 576720"/>
                <a:gd name="textAreaTop" fmla="*/ 0 h 576720"/>
                <a:gd name="textAreaBottom" fmla="*/ 577080 h 576720"/>
              </a:gdLst>
              <a:ahLst/>
              <a:rect l="textAreaLeft" t="textAreaTop" r="textAreaRight" b="textAreaBottom"/>
              <a:pathLst>
                <a:path w="577215" h="577214">
                  <a:moveTo>
                    <a:pt x="288531" y="0"/>
                  </a:moveTo>
                  <a:lnTo>
                    <a:pt x="0" y="288544"/>
                  </a:lnTo>
                  <a:lnTo>
                    <a:pt x="288531" y="577088"/>
                  </a:lnTo>
                  <a:lnTo>
                    <a:pt x="577075" y="288544"/>
                  </a:lnTo>
                  <a:lnTo>
                    <a:pt x="288531" y="0"/>
                  </a:lnTo>
                  <a:close/>
                </a:path>
              </a:pathLst>
            </a:custGeom>
            <a:solidFill>
              <a:srgbClr val="e749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75" name="object 8"/>
          <p:cNvGrpSpPr/>
          <p:nvPr/>
        </p:nvGrpSpPr>
        <p:grpSpPr>
          <a:xfrm>
            <a:off x="11259360" y="4156200"/>
            <a:ext cx="932760" cy="1860840"/>
            <a:chOff x="11259360" y="4156200"/>
            <a:chExt cx="932760" cy="1860840"/>
          </a:xfrm>
        </p:grpSpPr>
        <p:sp>
          <p:nvSpPr>
            <p:cNvPr id="76" name="object 9"/>
            <p:cNvSpPr/>
            <p:nvPr/>
          </p:nvSpPr>
          <p:spPr>
            <a:xfrm>
              <a:off x="11401200" y="4156200"/>
              <a:ext cx="790920" cy="1657800"/>
            </a:xfrm>
            <a:custGeom>
              <a:avLst/>
              <a:gdLst>
                <a:gd name="textAreaLeft" fmla="*/ 0 w 790920"/>
                <a:gd name="textAreaRight" fmla="*/ 791280 w 790920"/>
                <a:gd name="textAreaTop" fmla="*/ 0 h 1657800"/>
                <a:gd name="textAreaBottom" fmla="*/ 1658160 h 1657800"/>
              </a:gdLst>
              <a:ahLst/>
              <a:rect l="textAreaLeft" t="textAreaTop" r="textAreaRight" b="textAreaBottom"/>
              <a:pathLst>
                <a:path w="791209" h="1657985">
                  <a:moveTo>
                    <a:pt x="790955" y="0"/>
                  </a:moveTo>
                  <a:lnTo>
                    <a:pt x="0" y="828837"/>
                  </a:lnTo>
                  <a:lnTo>
                    <a:pt x="790955" y="1657674"/>
                  </a:lnTo>
                  <a:lnTo>
                    <a:pt x="790955" y="0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" name="object 10"/>
            <p:cNvSpPr/>
            <p:nvPr/>
          </p:nvSpPr>
          <p:spPr>
            <a:xfrm>
              <a:off x="11259360" y="5368320"/>
              <a:ext cx="648720" cy="648720"/>
            </a:xfrm>
            <a:custGeom>
              <a:avLst/>
              <a:gdLst>
                <a:gd name="textAreaLeft" fmla="*/ 0 w 648720"/>
                <a:gd name="textAreaRight" fmla="*/ 649080 w 648720"/>
                <a:gd name="textAreaTop" fmla="*/ 0 h 648720"/>
                <a:gd name="textAreaBottom" fmla="*/ 649080 h 648720"/>
              </a:gdLst>
              <a:ahLst/>
              <a:rect l="textAreaLeft" t="textAreaTop" r="textAreaRight" b="textAreaBottom"/>
              <a:pathLst>
                <a:path w="648970" h="648970">
                  <a:moveTo>
                    <a:pt x="325119" y="0"/>
                  </a:moveTo>
                  <a:lnTo>
                    <a:pt x="0" y="325107"/>
                  </a:lnTo>
                  <a:lnTo>
                    <a:pt x="323341" y="648512"/>
                  </a:lnTo>
                  <a:lnTo>
                    <a:pt x="648588" y="323367"/>
                  </a:lnTo>
                  <a:lnTo>
                    <a:pt x="325119" y="0"/>
                  </a:lnTo>
                  <a:close/>
                </a:path>
              </a:pathLst>
            </a:custGeom>
            <a:solidFill>
              <a:srgbClr val="e749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8" name="object 11"/>
          <p:cNvSpPr/>
          <p:nvPr/>
        </p:nvSpPr>
        <p:spPr>
          <a:xfrm>
            <a:off x="6093000" y="3529800"/>
            <a:ext cx="4866840" cy="19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4105"/>
              </a:lnSpc>
              <a:spcBef>
                <a:spcPts val="99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Создание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3889"/>
              </a:lnSpc>
              <a:spcBef>
                <a:spcPts val="269"/>
              </a:spcBef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одностраничного сайта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20%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16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ldNum" idx="18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1194CE93-E96E-4BB7-99F6-6A3FFF5DF8EE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object 12"/>
          <p:cNvSpPr/>
          <p:nvPr/>
        </p:nvSpPr>
        <p:spPr>
          <a:xfrm>
            <a:off x="981000" y="2985840"/>
            <a:ext cx="4867560" cy="27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20%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16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9"/>
              </a:spcBef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3400">
              <a:lnSpc>
                <a:spcPct val="90000"/>
              </a:lnSpc>
            </a:pP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Предоставление </a:t>
            </a:r>
            <a:r>
              <a:rPr b="0" lang="ru-RU" sz="3600" strike="noStrike" u="none">
                <a:solidFill>
                  <a:srgbClr val="e74935"/>
                </a:solidFill>
                <a:uFillTx/>
                <a:latin typeface="Arial Black"/>
              </a:rPr>
              <a:t>доступа</a:t>
            </a:r>
            <a:r>
              <a:rPr b="0" lang="ru-RU" sz="3600" spc="-31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3600" spc="-51" strike="noStrike" u="none">
                <a:solidFill>
                  <a:srgbClr val="e74935"/>
                </a:solidFill>
                <a:uFillTx/>
                <a:latin typeface="Arial Black"/>
              </a:rPr>
              <a:t>к </a:t>
            </a:r>
            <a:r>
              <a:rPr b="0" lang="ru-RU" sz="3600" spc="-11" strike="noStrike" u="none">
                <a:solidFill>
                  <a:srgbClr val="e74935"/>
                </a:solidFill>
                <a:uFillTx/>
                <a:latin typeface="Arial Black"/>
              </a:rPr>
              <a:t>электронным сервисам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3400">
              <a:lnSpc>
                <a:spcPct val="100000"/>
              </a:lnSpc>
              <a:spcBef>
                <a:spcPts val="15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9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/>
        </p:nvSpPr>
        <p:spPr>
          <a:xfrm>
            <a:off x="0" y="9000"/>
            <a:ext cx="12191760" cy="6848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48640"/>
              <a:gd name="textAreaBottom" fmla="*/ 6849000 h 6848640"/>
            </a:gdLst>
            <a:ahLst/>
            <a:rect l="textAreaLeft" t="textAreaTop" r="textAreaRight" b="textAreaBottom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6848857"/>
                </a:lnTo>
                <a:lnTo>
                  <a:pt x="12192000" y="6848857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object 3" descr=""/>
          <p:cNvPicPr/>
          <p:nvPr/>
        </p:nvPicPr>
        <p:blipFill>
          <a:blip r:embed="rId1"/>
          <a:stretch/>
        </p:blipFill>
        <p:spPr>
          <a:xfrm>
            <a:off x="511920" y="327600"/>
            <a:ext cx="1944360" cy="91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455920" y="474120"/>
            <a:ext cx="9591840" cy="6732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132920" indent="-1120680">
              <a:lnSpc>
                <a:spcPct val="100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Сертификация</a:t>
            </a:r>
            <a:r>
              <a:rPr b="0" lang="ru-RU" sz="20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продукции,</a:t>
            </a:r>
            <a:r>
              <a:rPr b="0" lang="ru-RU" sz="20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изготовление</a:t>
            </a:r>
            <a:r>
              <a:rPr b="0" lang="ru-RU" sz="20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3Д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модели/видеоролика,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аттестация</a:t>
            </a:r>
            <a:r>
              <a:rPr b="0" lang="ru-RU" sz="20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и</a:t>
            </a:r>
            <a:r>
              <a:rPr b="0" lang="ru-RU" sz="20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обучение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сотрудников</a:t>
            </a:r>
            <a:r>
              <a:rPr b="0" lang="ru-RU" sz="2000" spc="-6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субъекта</a:t>
            </a:r>
            <a:r>
              <a:rPr b="0" lang="ru-RU" sz="20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Arial Black"/>
              </a:rPr>
              <a:t>МСП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4" name="object 5" descr=""/>
          <p:cNvPicPr/>
          <p:nvPr/>
        </p:nvPicPr>
        <p:blipFill>
          <a:blip r:embed="rId2"/>
          <a:stretch/>
        </p:blipFill>
        <p:spPr>
          <a:xfrm>
            <a:off x="3424320" y="784800"/>
            <a:ext cx="5288040" cy="541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object 6"/>
          <p:cNvSpPr/>
          <p:nvPr/>
        </p:nvSpPr>
        <p:spPr>
          <a:xfrm>
            <a:off x="561960" y="3834000"/>
            <a:ext cx="2905920" cy="177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2049"/>
              </a:lnSpc>
              <a:spcBef>
                <a:spcPts val="99"/>
              </a:spcBef>
            </a:pPr>
            <a:r>
              <a:rPr b="0" lang="ru-RU" sz="1800" strike="noStrike" u="none">
                <a:solidFill>
                  <a:srgbClr val="e74935"/>
                </a:solidFill>
                <a:uFillTx/>
                <a:latin typeface="Arial Black"/>
              </a:rPr>
              <a:t>Изготовление</a:t>
            </a:r>
            <a:r>
              <a:rPr b="0" lang="ru-RU" sz="1800" spc="-136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1800" spc="-26" strike="noStrike" u="none">
                <a:solidFill>
                  <a:srgbClr val="e74935"/>
                </a:solidFill>
                <a:uFillTx/>
                <a:latin typeface="Arial Black"/>
              </a:rPr>
              <a:t>3Д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945"/>
              </a:lnSpc>
            </a:pPr>
            <a:r>
              <a:rPr b="0" lang="ru-RU" sz="1800" strike="noStrike" u="none">
                <a:solidFill>
                  <a:srgbClr val="e74935"/>
                </a:solidFill>
                <a:uFillTx/>
                <a:latin typeface="Arial Black"/>
              </a:rPr>
              <a:t>модели,</a:t>
            </a:r>
            <a:r>
              <a:rPr b="0" lang="ru-RU" sz="1800" spc="-20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имиджевого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2049"/>
              </a:lnSpc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видеоролика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  <a:spcBef>
                <a:spcPts val="1349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Не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менее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5%</a:t>
            </a:r>
            <a:r>
              <a:rPr b="0" lang="ru-RU" sz="1200" spc="-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  <a:spcBef>
                <a:spcPts val="1284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7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со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95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19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98FF0BD9-ED57-4E5C-B328-817D1B62FFA2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object 7"/>
          <p:cNvSpPr/>
          <p:nvPr/>
        </p:nvSpPr>
        <p:spPr>
          <a:xfrm>
            <a:off x="561960" y="1606680"/>
            <a:ext cx="2436840" cy="194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920" bIns="0" anchor="t">
            <a:spAutoFit/>
          </a:bodyPr>
          <a:p>
            <a:pPr marL="12600" algn="just">
              <a:lnSpc>
                <a:spcPts val="1939"/>
              </a:lnSpc>
              <a:spcBef>
                <a:spcPts val="346"/>
              </a:spcBef>
            </a:pPr>
            <a:r>
              <a:rPr b="0" lang="ru-RU" sz="1800" strike="noStrike" u="none">
                <a:solidFill>
                  <a:srgbClr val="e74935"/>
                </a:solidFill>
                <a:uFillTx/>
                <a:latin typeface="Arial Black"/>
              </a:rPr>
              <a:t>Сертификация</a:t>
            </a:r>
            <a:r>
              <a:rPr b="0" lang="ru-RU" sz="1800" spc="-31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1800" spc="-51" strike="noStrike" u="none">
                <a:solidFill>
                  <a:srgbClr val="e74935"/>
                </a:solidFill>
                <a:uFillTx/>
                <a:latin typeface="Arial Black"/>
              </a:rPr>
              <a:t>и </a:t>
            </a: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декларирование продукции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69"/>
              </a:lnSpc>
              <a:spcBef>
                <a:spcPts val="1171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Не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менее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20%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</a:t>
            </a:r>
            <a:r>
              <a:rPr b="0" lang="ru-RU" sz="1200" spc="-8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69"/>
              </a:lnSpc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  <a:spcBef>
                <a:spcPts val="1310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7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со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80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object 8"/>
          <p:cNvSpPr/>
          <p:nvPr/>
        </p:nvSpPr>
        <p:spPr>
          <a:xfrm>
            <a:off x="8957880" y="1603080"/>
            <a:ext cx="2765160" cy="32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2049"/>
              </a:lnSpc>
              <a:spcBef>
                <a:spcPts val="99"/>
              </a:spcBef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Аттестация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945"/>
              </a:lnSpc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сварщиков,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945"/>
              </a:lnSpc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специалистов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939"/>
              </a:lnSpc>
              <a:spcBef>
                <a:spcPts val="139"/>
              </a:spcBef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неразрушающего контроля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2055"/>
              </a:lnSpc>
              <a:spcBef>
                <a:spcPts val="1704"/>
              </a:spcBef>
            </a:pP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Обучение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939"/>
              </a:lnSpc>
              <a:spcBef>
                <a:spcPts val="139"/>
              </a:spcBef>
            </a:pPr>
            <a:r>
              <a:rPr b="0" lang="ru-RU" sz="1800" strike="noStrike" u="none">
                <a:solidFill>
                  <a:srgbClr val="e74935"/>
                </a:solidFill>
                <a:uFillTx/>
                <a:latin typeface="Arial Black"/>
              </a:rPr>
              <a:t>операторов</a:t>
            </a:r>
            <a:r>
              <a:rPr b="0" lang="ru-RU" sz="1800" spc="-54" strike="noStrike" u="none">
                <a:solidFill>
                  <a:srgbClr val="e74935"/>
                </a:solidFill>
                <a:uFillTx/>
                <a:latin typeface="Arial Black"/>
              </a:rPr>
              <a:t> </a:t>
            </a:r>
            <a:r>
              <a:rPr b="0" lang="ru-RU" sz="1800" spc="-11" strike="noStrike" u="none">
                <a:solidFill>
                  <a:srgbClr val="e74935"/>
                </a:solidFill>
                <a:uFillTx/>
                <a:latin typeface="Arial Black"/>
              </a:rPr>
              <a:t>станка </a:t>
            </a:r>
            <a:r>
              <a:rPr b="0" lang="ru-RU" sz="1800" spc="-26" strike="noStrike" u="none">
                <a:solidFill>
                  <a:srgbClr val="e74935"/>
                </a:solidFill>
                <a:uFillTx/>
                <a:latin typeface="Arial Black"/>
              </a:rPr>
              <a:t>ЧПУ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  <a:spcBef>
                <a:spcPts val="1324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Не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менее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20%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софинансирования</a:t>
            </a:r>
            <a:r>
              <a:rPr b="0" lang="ru-RU" sz="12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со</a:t>
            </a:r>
            <a:r>
              <a:rPr b="0" lang="ru-RU" sz="12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11" strike="noStrike" u="none">
                <a:solidFill>
                  <a:srgbClr val="613a2a"/>
                </a:solidFill>
                <a:uFillTx/>
                <a:latin typeface="Arial Black"/>
              </a:rPr>
              <a:t>стороны Заявителя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ts val="1301"/>
              </a:lnSpc>
              <a:spcBef>
                <a:spcPts val="1284"/>
              </a:spcBef>
            </a:pP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Объем</a:t>
            </a:r>
            <a:r>
              <a:rPr b="0" lang="ru-RU" sz="12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финансирования</a:t>
            </a:r>
            <a:r>
              <a:rPr b="0" lang="ru-RU" sz="1200" spc="-7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6" strike="noStrike" u="none">
                <a:solidFill>
                  <a:srgbClr val="613a2a"/>
                </a:solidFill>
                <a:uFillTx/>
                <a:latin typeface="Arial Black"/>
              </a:rPr>
              <a:t>со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стороны</a:t>
            </a:r>
            <a:r>
              <a:rPr b="0" lang="ru-RU" sz="1200" spc="-4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1200" spc="-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240</a:t>
            </a:r>
            <a:r>
              <a:rPr b="0" lang="ru-RU" sz="1200" spc="-1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trike="noStrike" u="none">
                <a:solidFill>
                  <a:srgbClr val="613a2a"/>
                </a:solidFill>
                <a:uFillTx/>
                <a:latin typeface="Arial Black"/>
              </a:rPr>
              <a:t>000</a:t>
            </a:r>
            <a:r>
              <a:rPr b="0" lang="ru-RU" sz="1200" spc="-3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1200" spc="-20" strike="noStrike" u="none">
                <a:solidFill>
                  <a:srgbClr val="613a2a"/>
                </a:solidFill>
                <a:uFillTx/>
                <a:latin typeface="Arial Black"/>
              </a:rPr>
              <a:t>руб.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/>
          <p:nvPr/>
        </p:nvSpPr>
        <p:spPr>
          <a:xfrm>
            <a:off x="5475600" y="1299600"/>
            <a:ext cx="2028960" cy="2028960"/>
          </a:xfrm>
          <a:custGeom>
            <a:avLst/>
            <a:gdLst>
              <a:gd name="textAreaLeft" fmla="*/ 0 w 2028960"/>
              <a:gd name="textAreaRight" fmla="*/ 2029320 w 2028960"/>
              <a:gd name="textAreaTop" fmla="*/ 0 h 2028960"/>
              <a:gd name="textAreaBottom" fmla="*/ 2029320 h 2028960"/>
            </a:gdLst>
            <a:ahLst/>
            <a:rect l="textAreaLeft" t="textAreaTop" r="textAreaRight" b="textAreaBottom"/>
            <a:pathLst>
              <a:path w="2029459" h="2029460">
                <a:moveTo>
                  <a:pt x="1014602" y="0"/>
                </a:moveTo>
                <a:lnTo>
                  <a:pt x="0" y="1014603"/>
                </a:lnTo>
                <a:lnTo>
                  <a:pt x="1014602" y="2029079"/>
                </a:lnTo>
                <a:lnTo>
                  <a:pt x="2029206" y="1014603"/>
                </a:lnTo>
                <a:lnTo>
                  <a:pt x="1014602" y="0"/>
                </a:lnTo>
                <a:close/>
              </a:path>
            </a:pathLst>
          </a:custGeom>
          <a:solidFill>
            <a:srgbClr val="e7493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0" name="object 3"/>
          <p:cNvSpPr/>
          <p:nvPr/>
        </p:nvSpPr>
        <p:spPr>
          <a:xfrm>
            <a:off x="2853000" y="5917320"/>
            <a:ext cx="24703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2000" spc="-11" strike="noStrike" u="none">
                <a:solidFill>
                  <a:srgbClr val="ff0000"/>
                </a:solidFill>
                <a:uFillTx/>
                <a:latin typeface="Arial Black"/>
              </a:rPr>
              <a:t>marketvologda.ru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object 4" descr=""/>
          <p:cNvPicPr/>
          <p:nvPr/>
        </p:nvPicPr>
        <p:blipFill>
          <a:blip r:embed="rId1"/>
          <a:stretch/>
        </p:blipFill>
        <p:spPr>
          <a:xfrm>
            <a:off x="7818120" y="5751720"/>
            <a:ext cx="3488040" cy="40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object 5"/>
          <p:cNvSpPr/>
          <p:nvPr/>
        </p:nvSpPr>
        <p:spPr>
          <a:xfrm>
            <a:off x="2886120" y="506880"/>
            <a:ext cx="814860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Региональный</a:t>
            </a:r>
            <a:r>
              <a:rPr b="0" lang="ru-RU" sz="2000" spc="-7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проект</a:t>
            </a:r>
            <a:r>
              <a:rPr b="0" lang="ru-RU" sz="20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по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продвижению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локальных</a:t>
            </a:r>
            <a:r>
              <a:rPr b="0" lang="ru-RU" sz="2000" spc="-8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производителей</a:t>
            </a:r>
            <a:r>
              <a:rPr b="0" lang="ru-RU" sz="2000" spc="-5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«Сделано</a:t>
            </a:r>
            <a:r>
              <a:rPr b="0" lang="ru-RU" sz="2000" spc="-7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на</a:t>
            </a:r>
            <a:r>
              <a:rPr b="0" lang="ru-RU" sz="2000" spc="-7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Вологодчине»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3" name="object 6"/>
          <p:cNvGrpSpPr/>
          <p:nvPr/>
        </p:nvGrpSpPr>
        <p:grpSpPr>
          <a:xfrm>
            <a:off x="0" y="327600"/>
            <a:ext cx="11532600" cy="6048720"/>
            <a:chOff x="0" y="327600"/>
            <a:chExt cx="11532600" cy="6048720"/>
          </a:xfrm>
        </p:grpSpPr>
        <p:pic>
          <p:nvPicPr>
            <p:cNvPr id="94" name="object 7" descr=""/>
            <p:cNvPicPr/>
            <p:nvPr/>
          </p:nvPicPr>
          <p:blipFill>
            <a:blip r:embed="rId2"/>
            <a:stretch/>
          </p:blipFill>
          <p:spPr>
            <a:xfrm>
              <a:off x="511920" y="327600"/>
              <a:ext cx="1944360" cy="912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5" name="object 8" descr=""/>
            <p:cNvPicPr/>
            <p:nvPr/>
          </p:nvPicPr>
          <p:blipFill>
            <a:blip r:embed="rId3"/>
            <a:stretch/>
          </p:blipFill>
          <p:spPr>
            <a:xfrm>
              <a:off x="8160840" y="1511640"/>
              <a:ext cx="3371760" cy="3214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6" name="object 9" descr=""/>
            <p:cNvPicPr/>
            <p:nvPr/>
          </p:nvPicPr>
          <p:blipFill>
            <a:blip r:embed="rId4"/>
            <a:stretch/>
          </p:blipFill>
          <p:spPr>
            <a:xfrm>
              <a:off x="8664120" y="2016360"/>
              <a:ext cx="2400120" cy="2239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7" name="object 10" descr=""/>
            <p:cNvPicPr/>
            <p:nvPr/>
          </p:nvPicPr>
          <p:blipFill>
            <a:blip r:embed="rId5"/>
            <a:stretch/>
          </p:blipFill>
          <p:spPr>
            <a:xfrm>
              <a:off x="9616320" y="2906280"/>
              <a:ext cx="495000" cy="459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8" name="object 11" descr=""/>
            <p:cNvPicPr/>
            <p:nvPr/>
          </p:nvPicPr>
          <p:blipFill>
            <a:blip r:embed="rId6"/>
            <a:stretch/>
          </p:blipFill>
          <p:spPr>
            <a:xfrm>
              <a:off x="7609320" y="4563000"/>
              <a:ext cx="1005480" cy="1004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9" name="object 12" descr=""/>
            <p:cNvPicPr/>
            <p:nvPr/>
          </p:nvPicPr>
          <p:blipFill>
            <a:blip r:embed="rId7"/>
            <a:stretch/>
          </p:blipFill>
          <p:spPr>
            <a:xfrm>
              <a:off x="8826840" y="4393800"/>
              <a:ext cx="2479320" cy="1004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0" name="object 13"/>
            <p:cNvSpPr/>
            <p:nvPr/>
          </p:nvSpPr>
          <p:spPr>
            <a:xfrm>
              <a:off x="0" y="2804400"/>
              <a:ext cx="7667280" cy="2688120"/>
            </a:xfrm>
            <a:custGeom>
              <a:avLst/>
              <a:gdLst>
                <a:gd name="textAreaLeft" fmla="*/ 0 w 7667280"/>
                <a:gd name="textAreaRight" fmla="*/ 7667640 w 7667280"/>
                <a:gd name="textAreaTop" fmla="*/ 0 h 2688120"/>
                <a:gd name="textAreaBottom" fmla="*/ 2688480 h 2688120"/>
              </a:gdLst>
              <a:ahLst/>
              <a:rect l="textAreaLeft" t="textAreaTop" r="textAreaRight" b="textAreaBottom"/>
              <a:pathLst>
                <a:path w="7667625" h="2688590">
                  <a:moveTo>
                    <a:pt x="896112" y="1784477"/>
                  </a:moveTo>
                  <a:lnTo>
                    <a:pt x="0" y="880745"/>
                  </a:lnTo>
                  <a:lnTo>
                    <a:pt x="0" y="2688209"/>
                  </a:lnTo>
                  <a:lnTo>
                    <a:pt x="896112" y="1784477"/>
                  </a:lnTo>
                  <a:close/>
                </a:path>
                <a:path w="7667625" h="2688590">
                  <a:moveTo>
                    <a:pt x="7667244" y="417322"/>
                  </a:moveTo>
                  <a:lnTo>
                    <a:pt x="7250049" y="0"/>
                  </a:lnTo>
                  <a:lnTo>
                    <a:pt x="6832727" y="417322"/>
                  </a:lnTo>
                  <a:lnTo>
                    <a:pt x="7250049" y="834517"/>
                  </a:lnTo>
                  <a:lnTo>
                    <a:pt x="7667244" y="417322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01" name="object 14" descr=""/>
            <p:cNvPicPr/>
            <p:nvPr/>
          </p:nvPicPr>
          <p:blipFill>
            <a:blip r:embed="rId8"/>
            <a:stretch/>
          </p:blipFill>
          <p:spPr>
            <a:xfrm>
              <a:off x="0" y="984600"/>
              <a:ext cx="8663400" cy="5391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2" name="object 15" descr=""/>
            <p:cNvPicPr/>
            <p:nvPr/>
          </p:nvPicPr>
          <p:blipFill>
            <a:blip r:embed="rId9"/>
            <a:stretch/>
          </p:blipFill>
          <p:spPr>
            <a:xfrm>
              <a:off x="1734480" y="1941480"/>
              <a:ext cx="4911480" cy="2774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3" name="PlaceHolder 1"/>
          <p:cNvSpPr>
            <a:spLocks noGrp="1"/>
          </p:cNvSpPr>
          <p:nvPr>
            <p:ph type="sldNum" idx="20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90000" indent="0">
              <a:lnSpc>
                <a:spcPts val="1239"/>
              </a:lnSpc>
              <a:buNone/>
              <a:defRPr b="0" lang="ru-RU" sz="1200" spc="-51" strike="noStrike" u="none">
                <a:solidFill>
                  <a:srgbClr val="888888"/>
                </a:solidFill>
                <a:uFillTx/>
                <a:latin typeface="Calibri"/>
              </a:defRPr>
            </a:lvl1pPr>
          </a:lstStyle>
          <a:p>
            <a:pPr marL="90000" indent="0">
              <a:lnSpc>
                <a:spcPts val="1239"/>
              </a:lnSpc>
              <a:buNone/>
            </a:pPr>
            <a:fld id="{C33D255E-682C-4012-8A7A-10A89BA4D37B}" type="slidenum"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rect l="textAreaLeft" t="textAreaTop" r="textAreaRight" b="textAreaBottom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ceb8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55920" y="474120"/>
            <a:ext cx="9591840" cy="673200"/>
          </a:xfrm>
          <a:prstGeom prst="rect">
            <a:avLst/>
          </a:prstGeom>
          <a:noFill/>
          <a:ln w="0">
            <a:noFill/>
          </a:ln>
        </p:spPr>
        <p:txBody>
          <a:bodyPr lIns="0" rIns="0" tIns="156600" bIns="0" anchor="t">
            <a:noAutofit/>
          </a:bodyPr>
          <a:p>
            <a:pPr marL="4222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Ключевые</a:t>
            </a:r>
            <a:r>
              <a:rPr b="0" lang="ru-RU" sz="2000" spc="-7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направления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работы</a:t>
            </a:r>
            <a:r>
              <a:rPr b="0" lang="ru-RU" sz="20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Центра</a:t>
            </a:r>
            <a:r>
              <a:rPr b="0" lang="ru-RU" sz="2000" spc="-4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экспорта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object 4"/>
          <p:cNvSpPr/>
          <p:nvPr/>
        </p:nvSpPr>
        <p:spPr>
          <a:xfrm>
            <a:off x="11171880" y="6426720"/>
            <a:ext cx="1026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51" strike="noStrike" u="none">
                <a:solidFill>
                  <a:srgbClr val="888888"/>
                </a:solidFill>
                <a:uFillTx/>
                <a:latin typeface="Calibri"/>
              </a:rPr>
              <a:t>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object 5" descr=""/>
          <p:cNvPicPr/>
          <p:nvPr/>
        </p:nvPicPr>
        <p:blipFill>
          <a:blip r:embed="rId1"/>
          <a:stretch/>
        </p:blipFill>
        <p:spPr>
          <a:xfrm>
            <a:off x="855000" y="221040"/>
            <a:ext cx="1758240" cy="1121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object 6" descr=""/>
          <p:cNvPicPr/>
          <p:nvPr/>
        </p:nvPicPr>
        <p:blipFill>
          <a:blip r:embed="rId2"/>
          <a:stretch/>
        </p:blipFill>
        <p:spPr>
          <a:xfrm>
            <a:off x="626400" y="2386440"/>
            <a:ext cx="2841840" cy="213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object 7" descr=""/>
          <p:cNvPicPr/>
          <p:nvPr/>
        </p:nvPicPr>
        <p:blipFill>
          <a:blip r:embed="rId3"/>
          <a:stretch/>
        </p:blipFill>
        <p:spPr>
          <a:xfrm>
            <a:off x="4707720" y="1956960"/>
            <a:ext cx="2442600" cy="203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0" name="object 8" descr=""/>
          <p:cNvPicPr/>
          <p:nvPr/>
        </p:nvPicPr>
        <p:blipFill>
          <a:blip r:embed="rId4"/>
          <a:stretch/>
        </p:blipFill>
        <p:spPr>
          <a:xfrm>
            <a:off x="8391240" y="1497960"/>
            <a:ext cx="2925720" cy="132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object 9" descr=""/>
          <p:cNvPicPr/>
          <p:nvPr/>
        </p:nvPicPr>
        <p:blipFill>
          <a:blip r:embed="rId5"/>
          <a:stretch/>
        </p:blipFill>
        <p:spPr>
          <a:xfrm>
            <a:off x="8634960" y="4881240"/>
            <a:ext cx="1328400" cy="133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object 10"/>
          <p:cNvSpPr/>
          <p:nvPr/>
        </p:nvSpPr>
        <p:spPr>
          <a:xfrm>
            <a:off x="4575240" y="4761360"/>
            <a:ext cx="3207600" cy="12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 indent="-286920">
              <a:lnSpc>
                <a:spcPct val="100000"/>
              </a:lnSpc>
              <a:spcBef>
                <a:spcPts val="99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Создание</a:t>
            </a:r>
            <a:r>
              <a:rPr b="0" lang="ru-RU" sz="1400" spc="-31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/</a:t>
            </a: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 экспертиза</a:t>
            </a:r>
            <a:r>
              <a:rPr b="0" lang="ru-RU" sz="1400" spc="-3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экспортного контракта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289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Сертификация</a:t>
            </a:r>
            <a:r>
              <a:rPr b="0" lang="ru-RU" sz="1400" spc="-31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продукции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920">
              <a:lnSpc>
                <a:spcPts val="2191"/>
              </a:lnSpc>
              <a:spcBef>
                <a:spcPts val="91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Создание</a:t>
            </a:r>
            <a:r>
              <a:rPr b="0" lang="ru-RU" sz="1400" spc="-3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сайта</a:t>
            </a:r>
            <a:r>
              <a:rPr b="0" lang="ru-RU" sz="1400" spc="-40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на</a:t>
            </a:r>
            <a:r>
              <a:rPr b="0" lang="ru-RU" sz="1400" spc="-26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иностранном языке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object 11"/>
          <p:cNvSpPr/>
          <p:nvPr/>
        </p:nvSpPr>
        <p:spPr>
          <a:xfrm>
            <a:off x="4575240" y="4025160"/>
            <a:ext cx="2706480" cy="4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600" strike="noStrike" u="none">
                <a:solidFill>
                  <a:srgbClr val="c00000"/>
                </a:solidFill>
                <a:uFillTx/>
                <a:latin typeface="Arial"/>
              </a:rPr>
              <a:t>Адаптация</a:t>
            </a:r>
            <a:r>
              <a:rPr b="1" lang="ru-RU" sz="1600" spc="-6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trike="noStrike" u="none">
                <a:solidFill>
                  <a:srgbClr val="c00000"/>
                </a:solidFill>
                <a:uFillTx/>
                <a:latin typeface="Arial"/>
              </a:rPr>
              <a:t>и</a:t>
            </a:r>
            <a:r>
              <a:rPr b="1" lang="ru-RU" sz="1600" spc="-45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pc="-11" strike="noStrike" u="none">
                <a:solidFill>
                  <a:srgbClr val="c00000"/>
                </a:solidFill>
                <a:uFillTx/>
                <a:latin typeface="Arial"/>
              </a:rPr>
              <a:t>приведение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1600" strike="noStrike" u="none">
                <a:solidFill>
                  <a:srgbClr val="c00000"/>
                </a:solidFill>
                <a:uFillTx/>
                <a:latin typeface="Arial"/>
              </a:rPr>
              <a:t>продукции в</a:t>
            </a:r>
            <a:r>
              <a:rPr b="1" lang="ru-RU" sz="1600" spc="-45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pc="-11" strike="noStrike" u="none">
                <a:solidFill>
                  <a:srgbClr val="c00000"/>
                </a:solidFill>
                <a:uFillTx/>
                <a:latin typeface="Arial"/>
              </a:rPr>
              <a:t>соответствие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object 12"/>
          <p:cNvSpPr/>
          <p:nvPr/>
        </p:nvSpPr>
        <p:spPr>
          <a:xfrm>
            <a:off x="804600" y="4620600"/>
            <a:ext cx="183924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600" strike="noStrike" u="none">
                <a:solidFill>
                  <a:srgbClr val="c00000"/>
                </a:solidFill>
                <a:uFillTx/>
                <a:latin typeface="Arial"/>
              </a:rPr>
              <a:t>Выход</a:t>
            </a:r>
            <a:r>
              <a:rPr b="1" lang="ru-RU" sz="1600" spc="-54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trike="noStrike" u="none">
                <a:solidFill>
                  <a:srgbClr val="c00000"/>
                </a:solidFill>
                <a:uFillTx/>
                <a:latin typeface="Arial"/>
              </a:rPr>
              <a:t>на</a:t>
            </a:r>
            <a:r>
              <a:rPr b="1" lang="ru-RU" sz="1600" spc="-40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pc="-11" strike="noStrike" u="none">
                <a:solidFill>
                  <a:srgbClr val="c00000"/>
                </a:solidFill>
                <a:uFillTx/>
                <a:latin typeface="Arial"/>
              </a:rPr>
              <a:t>экспорт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object 13"/>
          <p:cNvSpPr/>
          <p:nvPr/>
        </p:nvSpPr>
        <p:spPr>
          <a:xfrm>
            <a:off x="804600" y="5041080"/>
            <a:ext cx="33404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 indent="-286560">
              <a:lnSpc>
                <a:spcPct val="100000"/>
              </a:lnSpc>
              <a:spcBef>
                <a:spcPts val="99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Консультации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560">
              <a:lnSpc>
                <a:spcPct val="100000"/>
              </a:lnSpc>
              <a:spcBef>
                <a:spcPts val="6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Семинары,</a:t>
            </a:r>
            <a:r>
              <a:rPr b="0" lang="ru-RU" sz="1400" spc="-79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обучающие</a:t>
            </a:r>
            <a:r>
              <a:rPr b="0" lang="ru-RU" sz="1400" spc="-7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программы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проведение</a:t>
            </a:r>
            <a:r>
              <a:rPr b="0" lang="ru-RU" sz="1400" spc="-51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патентных</a:t>
            </a:r>
            <a:r>
              <a:rPr b="0" lang="ru-RU" sz="1400" spc="-5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51" strike="noStrike" u="none">
                <a:solidFill>
                  <a:srgbClr val="613a2a"/>
                </a:solidFill>
                <a:uFillTx/>
                <a:latin typeface="Microsoft Sans Serif"/>
              </a:rPr>
              <a:t>и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>
              <a:lnSpc>
                <a:spcPct val="100000"/>
              </a:lnSpc>
              <a:tabLst>
                <a:tab algn="l" pos="299160"/>
              </a:tabLst>
            </a:pP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маркетинговых</a:t>
            </a:r>
            <a:r>
              <a:rPr b="0" lang="ru-RU" sz="1400" spc="6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исследований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920">
              <a:lnSpc>
                <a:spcPct val="100000"/>
              </a:lnSpc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Подготовка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и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перевод</a:t>
            </a: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26" strike="noStrike" u="none">
                <a:solidFill>
                  <a:srgbClr val="613a2a"/>
                </a:solidFill>
                <a:uFillTx/>
                <a:latin typeface="Microsoft Sans Serif"/>
              </a:rPr>
              <a:t>коммерческих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предложений</a:t>
            </a: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/</a:t>
            </a:r>
            <a:r>
              <a:rPr b="0" lang="ru-RU" sz="1400" spc="-6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презентационных материалов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99160" indent="-286560">
              <a:lnSpc>
                <a:spcPct val="100000"/>
              </a:lnSpc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Поиск</a:t>
            </a:r>
            <a:r>
              <a:rPr b="0" lang="ru-RU" sz="1400" spc="-4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партнера</a:t>
            </a:r>
            <a:r>
              <a:rPr b="0" lang="ru-RU" sz="1400" spc="-60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за</a:t>
            </a:r>
            <a:r>
              <a:rPr b="0" lang="ru-RU" sz="1400" spc="-4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рубежом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object 14"/>
          <p:cNvSpPr/>
          <p:nvPr/>
        </p:nvSpPr>
        <p:spPr>
          <a:xfrm>
            <a:off x="8317440" y="3320640"/>
            <a:ext cx="2398680" cy="49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1600" spc="-11" strike="noStrike" u="none">
                <a:solidFill>
                  <a:srgbClr val="c00000"/>
                </a:solidFill>
                <a:uFillTx/>
                <a:latin typeface="Arial"/>
              </a:rPr>
              <a:t>Расширение</a:t>
            </a:r>
            <a:r>
              <a:rPr b="1" lang="ru-RU" sz="1600" spc="-31" strike="noStrike" u="none">
                <a:solidFill>
                  <a:srgbClr val="c00000"/>
                </a:solidFill>
                <a:uFillTx/>
                <a:latin typeface="Arial"/>
              </a:rPr>
              <a:t> </a:t>
            </a:r>
            <a:r>
              <a:rPr b="1" lang="ru-RU" sz="1600" spc="-11" strike="noStrike" u="none">
                <a:solidFill>
                  <a:srgbClr val="c00000"/>
                </a:solidFill>
                <a:uFillTx/>
                <a:latin typeface="Arial"/>
              </a:rPr>
              <a:t>географии экспорта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object 15"/>
          <p:cNvSpPr/>
          <p:nvPr/>
        </p:nvSpPr>
        <p:spPr>
          <a:xfrm>
            <a:off x="8317440" y="4020120"/>
            <a:ext cx="26812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9160" indent="-286560">
              <a:lnSpc>
                <a:spcPct val="100000"/>
              </a:lnSpc>
              <a:spcBef>
                <a:spcPts val="99"/>
              </a:spcBef>
              <a:buClr>
                <a:srgbClr val="613a2a"/>
              </a:buClr>
              <a:buFont typeface="Symbol" charset="2"/>
              <a:buChar char=""/>
              <a:tabLst>
                <a:tab algn="l" pos="299160"/>
              </a:tabLst>
            </a:pP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Участие</a:t>
            </a:r>
            <a:r>
              <a:rPr b="0" lang="ru-RU" sz="1400" spc="-3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в</a:t>
            </a:r>
            <a:r>
              <a:rPr b="0" lang="ru-RU" sz="1400" spc="-6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международных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"/>
              </a:spcBef>
              <a:tabLst>
                <a:tab algn="l" pos="299160"/>
              </a:tabLst>
            </a:pP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выставках</a:t>
            </a:r>
            <a:r>
              <a:rPr b="0" lang="ru-RU" sz="1400" spc="-40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trike="noStrike" u="none">
                <a:solidFill>
                  <a:srgbClr val="613a2a"/>
                </a:solidFill>
                <a:uFillTx/>
                <a:latin typeface="Microsoft Sans Serif"/>
              </a:rPr>
              <a:t>и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 бизнес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Arial MT"/>
              </a:rPr>
              <a:t>-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миссиях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6560" indent="-286560" algn="r">
              <a:lnSpc>
                <a:spcPct val="100000"/>
              </a:lnSpc>
              <a:buClr>
                <a:srgbClr val="613a2a"/>
              </a:buClr>
              <a:buFont typeface="Symbol" charset="2"/>
              <a:buChar char=""/>
              <a:tabLst>
                <a:tab algn="l" pos="286560"/>
              </a:tabLst>
            </a:pPr>
            <a:r>
              <a:rPr b="0" lang="ru-RU" sz="1400" spc="-20" strike="noStrike" u="none">
                <a:solidFill>
                  <a:srgbClr val="613a2a"/>
                </a:solidFill>
                <a:uFillTx/>
                <a:latin typeface="Microsoft Sans Serif"/>
              </a:rPr>
              <a:t>Транспортировка</a:t>
            </a:r>
            <a:r>
              <a:rPr b="0" lang="ru-RU" sz="1400" spc="4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14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продукции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object 16"/>
          <p:cNvSpPr/>
          <p:nvPr/>
        </p:nvSpPr>
        <p:spPr>
          <a:xfrm>
            <a:off x="10055520" y="5486400"/>
            <a:ext cx="12729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2000" spc="-11" strike="noStrike" u="none">
                <a:solidFill>
                  <a:srgbClr val="c00000"/>
                </a:solidFill>
                <a:uFillTx/>
                <a:latin typeface="Calibri"/>
              </a:rPr>
              <a:t>export35.ru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865960" y="474120"/>
            <a:ext cx="5555880" cy="63576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Участие</a:t>
            </a:r>
            <a:r>
              <a:rPr b="0" lang="ru-RU" sz="20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в</a:t>
            </a:r>
            <a:r>
              <a:rPr b="0" lang="ru-RU" sz="2000" spc="-60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выставочных</a:t>
            </a:r>
            <a:r>
              <a:rPr b="0" lang="ru-RU" sz="2000" spc="-85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мероприятиях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с</a:t>
            </a:r>
            <a:r>
              <a:rPr b="0" lang="ru-RU" sz="2000" spc="-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коллективными</a:t>
            </a:r>
            <a:r>
              <a:rPr b="0" lang="ru-RU" sz="20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стендами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20" name="object 3"/>
          <p:cNvGrpSpPr/>
          <p:nvPr/>
        </p:nvGrpSpPr>
        <p:grpSpPr>
          <a:xfrm>
            <a:off x="0" y="221040"/>
            <a:ext cx="12191760" cy="6636600"/>
            <a:chOff x="0" y="221040"/>
            <a:chExt cx="12191760" cy="6636600"/>
          </a:xfrm>
        </p:grpSpPr>
        <p:pic>
          <p:nvPicPr>
            <p:cNvPr id="121" name="object 4" descr=""/>
            <p:cNvPicPr/>
            <p:nvPr/>
          </p:nvPicPr>
          <p:blipFill>
            <a:blip r:embed="rId1"/>
            <a:stretch/>
          </p:blipFill>
          <p:spPr>
            <a:xfrm>
              <a:off x="855000" y="221040"/>
              <a:ext cx="1758240" cy="1121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2" name="object 5" descr=""/>
            <p:cNvPicPr/>
            <p:nvPr/>
          </p:nvPicPr>
          <p:blipFill>
            <a:blip r:embed="rId2"/>
            <a:stretch/>
          </p:blipFill>
          <p:spPr>
            <a:xfrm>
              <a:off x="0" y="1392840"/>
              <a:ext cx="4288320" cy="19792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3" name="object 6" descr=""/>
            <p:cNvPicPr/>
            <p:nvPr/>
          </p:nvPicPr>
          <p:blipFill>
            <a:blip r:embed="rId3"/>
            <a:stretch/>
          </p:blipFill>
          <p:spPr>
            <a:xfrm>
              <a:off x="4067640" y="1379160"/>
              <a:ext cx="4087080" cy="5447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4" name="object 7" descr=""/>
            <p:cNvPicPr/>
            <p:nvPr/>
          </p:nvPicPr>
          <p:blipFill>
            <a:blip r:embed="rId4"/>
            <a:stretch/>
          </p:blipFill>
          <p:spPr>
            <a:xfrm>
              <a:off x="0" y="3372480"/>
              <a:ext cx="5056200" cy="3485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5" name="object 8" descr=""/>
            <p:cNvPicPr/>
            <p:nvPr/>
          </p:nvPicPr>
          <p:blipFill>
            <a:blip r:embed="rId5"/>
            <a:stretch/>
          </p:blipFill>
          <p:spPr>
            <a:xfrm>
              <a:off x="8132040" y="1406520"/>
              <a:ext cx="4059720" cy="5435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6" name="PlaceHolder 2"/>
          <p:cNvSpPr>
            <a:spLocks noGrp="1"/>
          </p:cNvSpPr>
          <p:nvPr>
            <p:ph type="sldNum" idx="21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12600" indent="0">
              <a:lnSpc>
                <a:spcPts val="1239"/>
              </a:lnSpc>
              <a:buNone/>
              <a:defRPr b="0" lang="ru-RU" sz="1200" spc="-26" strike="noStrike" u="none">
                <a:solidFill>
                  <a:schemeClr val="lt1"/>
                </a:solidFill>
                <a:uFillTx/>
                <a:latin typeface="Calibri"/>
              </a:defRPr>
            </a:lvl1pPr>
          </a:lstStyle>
          <a:p>
            <a:pPr marL="12600" indent="0">
              <a:lnSpc>
                <a:spcPts val="1239"/>
              </a:lnSpc>
              <a:buNone/>
            </a:pPr>
            <a:fld id="{8F5D13E4-AD0C-4B3E-8C56-DAAC7A9DBAA2}" type="slidenum">
              <a:rPr b="0" lang="ru-RU" sz="1200" spc="-26" strike="noStrike" u="none">
                <a:solidFill>
                  <a:schemeClr val="lt1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object 2"/>
          <p:cNvGrpSpPr/>
          <p:nvPr/>
        </p:nvGrpSpPr>
        <p:grpSpPr>
          <a:xfrm>
            <a:off x="602640" y="2007720"/>
            <a:ext cx="2028960" cy="2295720"/>
            <a:chOff x="602640" y="2007720"/>
            <a:chExt cx="2028960" cy="2295720"/>
          </a:xfrm>
        </p:grpSpPr>
        <p:sp>
          <p:nvSpPr>
            <p:cNvPr id="128" name="object 3"/>
            <p:cNvSpPr/>
            <p:nvPr/>
          </p:nvSpPr>
          <p:spPr>
            <a:xfrm>
              <a:off x="602640" y="2274480"/>
              <a:ext cx="2028960" cy="2028960"/>
            </a:xfrm>
            <a:custGeom>
              <a:avLst/>
              <a:gdLst>
                <a:gd name="textAreaLeft" fmla="*/ 0 w 2028960"/>
                <a:gd name="textAreaRight" fmla="*/ 2029320 w 2028960"/>
                <a:gd name="textAreaTop" fmla="*/ 0 h 2028960"/>
                <a:gd name="textAreaBottom" fmla="*/ 2029320 h 2028960"/>
              </a:gdLst>
              <a:ahLst/>
              <a:rect l="textAreaLeft" t="textAreaTop" r="textAreaRight" b="textAreaBottom"/>
              <a:pathLst>
                <a:path w="2029460" h="2029460">
                  <a:moveTo>
                    <a:pt x="1014590" y="0"/>
                  </a:moveTo>
                  <a:lnTo>
                    <a:pt x="0" y="1014603"/>
                  </a:lnTo>
                  <a:lnTo>
                    <a:pt x="1014590" y="2029206"/>
                  </a:lnTo>
                  <a:lnTo>
                    <a:pt x="2029193" y="1014603"/>
                  </a:lnTo>
                  <a:lnTo>
                    <a:pt x="1014590" y="0"/>
                  </a:lnTo>
                  <a:close/>
                </a:path>
              </a:pathLst>
            </a:custGeom>
            <a:solidFill>
              <a:srgbClr val="e7493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9" name="object 4"/>
            <p:cNvSpPr/>
            <p:nvPr/>
          </p:nvSpPr>
          <p:spPr>
            <a:xfrm>
              <a:off x="634320" y="2007720"/>
              <a:ext cx="603360" cy="603360"/>
            </a:xfrm>
            <a:custGeom>
              <a:avLst/>
              <a:gdLst>
                <a:gd name="textAreaLeft" fmla="*/ 0 w 603360"/>
                <a:gd name="textAreaRight" fmla="*/ 603720 w 603360"/>
                <a:gd name="textAreaTop" fmla="*/ 0 h 603360"/>
                <a:gd name="textAreaBottom" fmla="*/ 603720 h 603360"/>
              </a:gdLst>
              <a:ahLst/>
              <a:rect l="textAreaLeft" t="textAreaTop" r="textAreaRight" b="textAreaBottom"/>
              <a:pathLst>
                <a:path w="603885" h="603885">
                  <a:moveTo>
                    <a:pt x="301929" y="0"/>
                  </a:moveTo>
                  <a:lnTo>
                    <a:pt x="0" y="302006"/>
                  </a:lnTo>
                  <a:lnTo>
                    <a:pt x="301929" y="603885"/>
                  </a:lnTo>
                  <a:lnTo>
                    <a:pt x="603872" y="302006"/>
                  </a:lnTo>
                  <a:lnTo>
                    <a:pt x="301929" y="0"/>
                  </a:lnTo>
                  <a:close/>
                </a:path>
              </a:pathLst>
            </a:custGeom>
            <a:solidFill>
              <a:srgbClr val="e6ce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0" name="object 5"/>
          <p:cNvSpPr/>
          <p:nvPr/>
        </p:nvSpPr>
        <p:spPr>
          <a:xfrm>
            <a:off x="7005960" y="1844280"/>
            <a:ext cx="3972960" cy="22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920" bIns="0" anchor="t">
            <a:spAutoFit/>
          </a:bodyPr>
          <a:p>
            <a:pPr marL="240840" indent="-227880">
              <a:lnSpc>
                <a:spcPct val="100000"/>
              </a:lnSpc>
              <a:spcBef>
                <a:spcPts val="700"/>
              </a:spcBef>
              <a:buClr>
                <a:srgbClr val="613a2a"/>
              </a:buClr>
              <a:buFont typeface="Wingdings" charset="2"/>
              <a:buChar char=""/>
              <a:tabLst>
                <a:tab algn="l" pos="240840"/>
              </a:tabLst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субсидии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и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 гранты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0840" indent="-227880">
              <a:lnSpc>
                <a:spcPct val="100000"/>
              </a:lnSpc>
              <a:spcBef>
                <a:spcPts val="601"/>
              </a:spcBef>
              <a:buClr>
                <a:srgbClr val="613a2a"/>
              </a:buClr>
              <a:buFont typeface="Wingdings" charset="2"/>
              <a:buChar char=""/>
              <a:tabLst>
                <a:tab algn="l" pos="240840"/>
              </a:tabLst>
            </a:pP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льготные</a:t>
            </a:r>
            <a:r>
              <a:rPr b="0" lang="ru-RU" sz="2000" spc="-99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pc="-20" strike="noStrike" u="none">
                <a:solidFill>
                  <a:srgbClr val="613a2a"/>
                </a:solidFill>
                <a:uFillTx/>
                <a:latin typeface="Microsoft Sans Serif"/>
              </a:rPr>
              <a:t>займы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0840" indent="-227880">
              <a:lnSpc>
                <a:spcPct val="100000"/>
              </a:lnSpc>
              <a:spcBef>
                <a:spcPts val="601"/>
              </a:spcBef>
              <a:buClr>
                <a:srgbClr val="613a2a"/>
              </a:buClr>
              <a:buFont typeface="Wingdings" charset="2"/>
              <a:buChar char=""/>
              <a:tabLst>
                <a:tab algn="l" pos="240840"/>
              </a:tabLst>
            </a:pP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предоставление</a:t>
            </a:r>
            <a:r>
              <a:rPr b="0" lang="ru-RU" sz="2000" spc="-91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поручительств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0840" indent="-227880">
              <a:lnSpc>
                <a:spcPct val="100000"/>
              </a:lnSpc>
              <a:spcBef>
                <a:spcPts val="601"/>
              </a:spcBef>
              <a:buClr>
                <a:srgbClr val="613a2a"/>
              </a:buClr>
              <a:buFont typeface="Wingdings" charset="2"/>
              <a:buChar char=""/>
              <a:tabLst>
                <a:tab algn="l" pos="240840"/>
              </a:tabLst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налоговые</a:t>
            </a:r>
            <a:r>
              <a:rPr b="0" lang="ru-RU" sz="2000" spc="-113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льготы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40840" indent="-227880">
              <a:lnSpc>
                <a:spcPct val="100000"/>
              </a:lnSpc>
              <a:spcBef>
                <a:spcPts val="601"/>
              </a:spcBef>
              <a:buClr>
                <a:srgbClr val="613a2a"/>
              </a:buClr>
              <a:buFont typeface="Wingdings" charset="2"/>
              <a:buChar char=""/>
              <a:tabLst>
                <a:tab algn="l" pos="240840"/>
              </a:tabLst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услуги</a:t>
            </a:r>
            <a:r>
              <a:rPr b="0" lang="ru-RU" sz="2000" spc="-34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Microsoft Sans Serif"/>
              </a:rPr>
              <a:t>для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 развития</a:t>
            </a:r>
            <a:r>
              <a:rPr b="0" lang="ru-RU" sz="2000" spc="-45" strike="noStrike" u="none">
                <a:solidFill>
                  <a:srgbClr val="613a2a"/>
                </a:solidFill>
                <a:uFillTx/>
                <a:latin typeface="Microsoft Sans Serif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Microsoft Sans Serif"/>
              </a:rPr>
              <a:t>бизнеса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1" name="object 6"/>
          <p:cNvGrpSpPr/>
          <p:nvPr/>
        </p:nvGrpSpPr>
        <p:grpSpPr>
          <a:xfrm>
            <a:off x="0" y="327600"/>
            <a:ext cx="11145960" cy="6530040"/>
            <a:chOff x="0" y="327600"/>
            <a:chExt cx="11145960" cy="6530040"/>
          </a:xfrm>
        </p:grpSpPr>
        <p:pic>
          <p:nvPicPr>
            <p:cNvPr id="132" name="object 7" descr=""/>
            <p:cNvPicPr/>
            <p:nvPr/>
          </p:nvPicPr>
          <p:blipFill>
            <a:blip r:embed="rId1"/>
            <a:stretch/>
          </p:blipFill>
          <p:spPr>
            <a:xfrm>
              <a:off x="511920" y="327600"/>
              <a:ext cx="1944360" cy="912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3" name="object 8" descr=""/>
            <p:cNvPicPr/>
            <p:nvPr/>
          </p:nvPicPr>
          <p:blipFill>
            <a:blip r:embed="rId2"/>
            <a:stretch/>
          </p:blipFill>
          <p:spPr>
            <a:xfrm>
              <a:off x="0" y="1025640"/>
              <a:ext cx="8240040" cy="5000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4" name="object 9" descr=""/>
            <p:cNvPicPr/>
            <p:nvPr/>
          </p:nvPicPr>
          <p:blipFill>
            <a:blip r:embed="rId3"/>
            <a:stretch/>
          </p:blipFill>
          <p:spPr>
            <a:xfrm>
              <a:off x="4532400" y="3313080"/>
              <a:ext cx="4929840" cy="3544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5" name="object 10" descr=""/>
            <p:cNvPicPr/>
            <p:nvPr/>
          </p:nvPicPr>
          <p:blipFill>
            <a:blip r:embed="rId4"/>
            <a:stretch/>
          </p:blipFill>
          <p:spPr>
            <a:xfrm>
              <a:off x="9009720" y="4119480"/>
              <a:ext cx="2136240" cy="21376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6" name="object 11"/>
          <p:cNvSpPr/>
          <p:nvPr/>
        </p:nvSpPr>
        <p:spPr>
          <a:xfrm>
            <a:off x="2994480" y="600480"/>
            <a:ext cx="38228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Навигатор</a:t>
            </a:r>
            <a:r>
              <a:rPr b="0" lang="ru-RU" sz="2000" spc="-51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trike="noStrike" u="none">
                <a:solidFill>
                  <a:srgbClr val="613a2a"/>
                </a:solidFill>
                <a:uFillTx/>
                <a:latin typeface="Arial Black"/>
              </a:rPr>
              <a:t>мер</a:t>
            </a:r>
            <a:r>
              <a:rPr b="0" lang="ru-RU" sz="2000" spc="-26" strike="noStrike" u="none">
                <a:solidFill>
                  <a:srgbClr val="613a2a"/>
                </a:solidFill>
                <a:uFillTx/>
                <a:latin typeface="Arial Black"/>
              </a:rPr>
              <a:t> </a:t>
            </a:r>
            <a:r>
              <a:rPr b="0" lang="ru-RU" sz="2000" spc="-11" strike="noStrike" u="none">
                <a:solidFill>
                  <a:srgbClr val="613a2a"/>
                </a:solidFill>
                <a:uFillTx/>
                <a:latin typeface="Arial Black"/>
              </a:rPr>
              <a:t>поддержки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object 12"/>
          <p:cNvSpPr/>
          <p:nvPr/>
        </p:nvSpPr>
        <p:spPr>
          <a:xfrm>
            <a:off x="3222360" y="5756400"/>
            <a:ext cx="1613160" cy="4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800" spc="-11" strike="noStrike" u="none">
                <a:solidFill>
                  <a:srgbClr val="e74935"/>
                </a:solidFill>
                <a:uFillTx/>
                <a:latin typeface="Arial Black"/>
              </a:rPr>
              <a:t>mb35.ru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object 13"/>
          <p:cNvSpPr/>
          <p:nvPr/>
        </p:nvSpPr>
        <p:spPr>
          <a:xfrm>
            <a:off x="0" y="3684960"/>
            <a:ext cx="896400" cy="1807560"/>
          </a:xfrm>
          <a:custGeom>
            <a:avLst/>
            <a:gdLst>
              <a:gd name="textAreaLeft" fmla="*/ 0 w 896400"/>
              <a:gd name="textAreaRight" fmla="*/ 896760 w 896400"/>
              <a:gd name="textAreaTop" fmla="*/ 0 h 1807560"/>
              <a:gd name="textAreaBottom" fmla="*/ 1807920 h 1807560"/>
            </a:gdLst>
            <a:ahLst/>
            <a:rect l="textAreaLeft" t="textAreaTop" r="textAreaRight" b="textAreaBottom"/>
            <a:pathLst>
              <a:path w="896619" h="1807845">
                <a:moveTo>
                  <a:pt x="0" y="0"/>
                </a:moveTo>
                <a:lnTo>
                  <a:pt x="0" y="1807464"/>
                </a:lnTo>
                <a:lnTo>
                  <a:pt x="896112" y="903732"/>
                </a:lnTo>
                <a:lnTo>
                  <a:pt x="0" y="0"/>
                </a:lnTo>
                <a:close/>
              </a:path>
            </a:pathLst>
          </a:custGeom>
          <a:solidFill>
            <a:srgbClr val="e6ce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sldNum" idx="22"/>
          </p:nvPr>
        </p:nvSpPr>
        <p:spPr>
          <a:xfrm>
            <a:off x="11094120" y="6464880"/>
            <a:ext cx="21888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12600" indent="0">
              <a:lnSpc>
                <a:spcPts val="1239"/>
              </a:lnSpc>
              <a:buNone/>
              <a:defRPr b="0" lang="ru-RU" sz="1200" spc="-26" strike="noStrike" u="none">
                <a:solidFill>
                  <a:schemeClr val="lt1"/>
                </a:solidFill>
                <a:uFillTx/>
                <a:latin typeface="Calibri"/>
              </a:defRPr>
            </a:lvl1pPr>
          </a:lstStyle>
          <a:p>
            <a:pPr marL="12600" indent="0">
              <a:lnSpc>
                <a:spcPts val="1239"/>
              </a:lnSpc>
              <a:buNone/>
            </a:pPr>
            <a:fld id="{121F75B4-498C-46C1-A9FE-0A5916539827}" type="slidenum">
              <a:rPr b="0" lang="ru-RU" sz="1200" spc="-26" strike="noStrike" u="none">
                <a:solidFill>
                  <a:schemeClr val="lt1"/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LibreOffice/24.8.4.2$Linux_X86_64 LibreOffice_project/480$Build-2</Application>
  <AppVersion>15.0000</AppVersion>
  <Words>350</Words>
  <Paragraphs>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2025-04-22T09:02:12Z</dcterms:created>
  <dc:creator>Пользователь</dc:creator>
  <dc:description/>
  <dc:language>ru-RU</dc:language>
  <cp:lastModifiedBy>Светлана А. Серова</cp:lastModifiedBy>
  <dcterms:modified xsi:type="dcterms:W3CDTF">2025-04-22T09:02:56Z</dcterms:modified>
  <cp:revision>1</cp:revision>
  <dc:subject/>
  <dc:title>Меры поддержки бизнеса на территории Вологодской области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2025-04-22T00:00:00Z</vt:filetime>
  </property>
  <property fmtid="{D5CDD505-2E9C-101B-9397-08002B2CF9AE}" pid="5" name="PresentationFormat">
    <vt:lpwstr>Произвольный</vt:lpwstr>
  </property>
  <property fmtid="{D5CDD505-2E9C-101B-9397-08002B2CF9AE}" pid="6" name="Producer">
    <vt:lpwstr>Microsoft® PowerPoint® 2016</vt:lpwstr>
  </property>
  <property fmtid="{D5CDD505-2E9C-101B-9397-08002B2CF9AE}" pid="7" name="Slides">
    <vt:i4>10</vt:i4>
  </property>
</Properties>
</file>