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366" r:id="rId2"/>
    <p:sldId id="539" r:id="rId3"/>
    <p:sldId id="538" r:id="rId4"/>
    <p:sldId id="540" r:id="rId5"/>
    <p:sldId id="551" r:id="rId6"/>
    <p:sldId id="555" r:id="rId7"/>
    <p:sldId id="489" r:id="rId8"/>
    <p:sldId id="528" r:id="rId9"/>
    <p:sldId id="527" r:id="rId10"/>
    <p:sldId id="531" r:id="rId11"/>
    <p:sldId id="556" r:id="rId12"/>
    <p:sldId id="524" r:id="rId13"/>
    <p:sldId id="548" r:id="rId14"/>
    <p:sldId id="546" r:id="rId15"/>
    <p:sldId id="558" r:id="rId16"/>
    <p:sldId id="560" r:id="rId17"/>
    <p:sldId id="557" r:id="rId18"/>
    <p:sldId id="559" r:id="rId19"/>
  </p:sldIdLst>
  <p:sldSz cx="9906000" cy="6858000" type="A4"/>
  <p:notesSz cx="10017125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936F94CF-13F0-4AB9-96DD-67CF96B04D83}">
          <p14:sldIdLst>
            <p14:sldId id="366"/>
            <p14:sldId id="539"/>
            <p14:sldId id="538"/>
            <p14:sldId id="540"/>
            <p14:sldId id="551"/>
            <p14:sldId id="555"/>
            <p14:sldId id="489"/>
            <p14:sldId id="528"/>
            <p14:sldId id="527"/>
            <p14:sldId id="531"/>
            <p14:sldId id="556"/>
            <p14:sldId id="524"/>
            <p14:sldId id="548"/>
            <p14:sldId id="532"/>
            <p14:sldId id="546"/>
            <p14:sldId id="547"/>
            <p14:sldId id="544"/>
            <p14:sldId id="54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296" userDrawn="1">
          <p15:clr>
            <a:srgbClr val="A4A3A4"/>
          </p15:clr>
        </p15:guide>
        <p15:guide id="2" pos="3165" userDrawn="1">
          <p15:clr>
            <a:srgbClr val="A4A3A4"/>
          </p15:clr>
        </p15:guide>
        <p15:guide id="3" pos="31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169">
          <p15:clr>
            <a:srgbClr val="A4A3A4"/>
          </p15:clr>
        </p15:guide>
        <p15:guide id="4" pos="315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катерина Юрьевна Груенко" initials="ЕЮГ" lastIdx="1" clrIdx="0">
    <p:extLst>
      <p:ext uri="{19B8F6BF-5375-455C-9EA6-DF929625EA0E}">
        <p15:presenceInfo xmlns:p15="http://schemas.microsoft.com/office/powerpoint/2012/main" xmlns="" userId="Екатерина Юрьевна Груенко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B3937"/>
    <a:srgbClr val="009A46"/>
    <a:srgbClr val="76933C"/>
    <a:srgbClr val="77933C"/>
    <a:srgbClr val="EBFDA1"/>
    <a:srgbClr val="FFFFDD"/>
    <a:srgbClr val="5C732F"/>
    <a:srgbClr val="F5F8EE"/>
    <a:srgbClr val="604A7B"/>
    <a:srgbClr val="EA6B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81327" autoAdjust="0"/>
  </p:normalViewPr>
  <p:slideViewPr>
    <p:cSldViewPr snapToGrid="0">
      <p:cViewPr>
        <p:scale>
          <a:sx n="90" d="100"/>
          <a:sy n="90" d="100"/>
        </p:scale>
        <p:origin x="-468" y="-24"/>
      </p:cViewPr>
      <p:guideLst>
        <p:guide orient="horz" pos="2296"/>
        <p:guide pos="31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3960" y="-114"/>
      </p:cViewPr>
      <p:guideLst>
        <p:guide orient="horz" pos="2143"/>
        <p:guide orient="horz" pos="2169"/>
        <p:guide pos="3132"/>
        <p:guide pos="315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40115" cy="345453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3814" y="1"/>
            <a:ext cx="4341715" cy="345453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3FF6FCED-D5B6-4376-8818-BD652366F07F}" type="datetimeFigureOut">
              <a:rPr lang="ru-RU" smtClean="0"/>
              <a:pPr/>
              <a:t>20.01.2021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6542711"/>
            <a:ext cx="4340115" cy="345453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3814" y="6542711"/>
            <a:ext cx="4341715" cy="345453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97C4C3A9-ACE6-4543-9550-C0313279A34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8160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40755" cy="345605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4054" y="2"/>
            <a:ext cx="4340755" cy="345605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r">
              <a:defRPr sz="1200"/>
            </a:lvl1pPr>
          </a:lstStyle>
          <a:p>
            <a:fld id="{DB789E02-BD54-4F56-AF3B-5D0A7651BCE9}" type="datetimeFigureOut">
              <a:rPr lang="ru-RU" smtClean="0"/>
              <a:pPr/>
              <a:t>20.01.2021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30575" y="862013"/>
            <a:ext cx="3355975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9" tIns="46145" rIns="92289" bIns="4614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717" y="3314929"/>
            <a:ext cx="8013699" cy="2712214"/>
          </a:xfrm>
          <a:prstGeom prst="rect">
            <a:avLst/>
          </a:prstGeom>
        </p:spPr>
        <p:txBody>
          <a:bodyPr vert="horz" lIns="92289" tIns="46145" rIns="92289" bIns="4614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542561"/>
            <a:ext cx="4340755" cy="345604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4054" y="6542561"/>
            <a:ext cx="4340755" cy="345604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r">
              <a:defRPr sz="1200"/>
            </a:lvl1pPr>
          </a:lstStyle>
          <a:p>
            <a:fld id="{ADFD74D4-23CF-4BF6-8698-29E09C29EDF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617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57488" y="184150"/>
            <a:ext cx="4460875" cy="3089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23913"/>
            <a:ext cx="5924550" cy="4102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678421" y="5198184"/>
            <a:ext cx="5446391" cy="4923662"/>
          </a:xfrm>
          <a:noFill/>
          <a:ln/>
        </p:spPr>
        <p:txBody>
          <a:bodyPr lIns="93647" tIns="46825" rIns="93647" bIns="46825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Направления расходования субсидии на многолетние насаждения: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при закладке многолетних плодовых и ягодных кустарниковых насаждений, товарных насаждений земляники садовой, питомников плодовых и ягодных культур, хмельников, садов интенсивного типа: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семенного и (или) посадочного материала многолетних плодовых и ягодных кустарниковых насаждений, хмельников, питомников плодовых и  ягодных культур, товарных насаждений земляники садовой;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минеральных удобрений, включая различные виды органоминеральных и биологических удобрений,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тукосмесей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(далее - удобрения);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средств защиты растений, включая химические, биологические и бактериальные (далее - средства защиты);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ГСМ, запчастей;	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оплату услуг сторонних организаций по проведению технологических работ;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при уходе за многолетними плодовыми и ягодными кустарниковыми насаждениями, товарными насаждениями земляники садовой хмельниками, питомниками плодовых и ягодных культур, садами интенсивного типа: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приобретение минеральных удобрений, включая различные виды органоминеральных и биологических удобрений,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тукосмесей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(далее - удобрения);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средств защиты растений, включая химические, биологические и бактериальные (далее - средства защиты);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ГСМ, запчастей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оплату услуг сторонних организаций по проведению технологических работ.</a:t>
            </a:r>
          </a:p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2944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68713" y="0"/>
            <a:ext cx="3048000" cy="21113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1" y="2158496"/>
            <a:ext cx="10017125" cy="4923662"/>
          </a:xfrm>
          <a:noFill/>
          <a:ln/>
        </p:spPr>
        <p:txBody>
          <a:bodyPr lIns="93647" tIns="46825" rIns="93647" bIns="46825"/>
          <a:lstStyle/>
          <a:p>
            <a:pPr eaLnBrk="1" hangingPunct="1">
              <a:spcBef>
                <a:spcPct val="0"/>
              </a:spcBef>
            </a:pPr>
            <a:endParaRPr lang="ru-RU" sz="1100" baseline="0" dirty="0" smtClean="0"/>
          </a:p>
          <a:p>
            <a:pPr eaLnBrk="1" hangingPunct="1">
              <a:spcBef>
                <a:spcPct val="0"/>
              </a:spcBef>
            </a:pPr>
            <a:endParaRPr lang="ru-RU" sz="1100" dirty="0" smtClean="0"/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33738" y="158750"/>
            <a:ext cx="3998912" cy="276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827" y="2930276"/>
            <a:ext cx="9843470" cy="3957887"/>
          </a:xfrm>
        </p:spPr>
        <p:txBody>
          <a:bodyPr>
            <a:noAutofit/>
          </a:bodyPr>
          <a:lstStyle/>
          <a:p>
            <a:endParaRPr lang="ru-RU" sz="1400" baseline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330575" y="862013"/>
            <a:ext cx="3355975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endParaRPr lang="ru-RU" sz="11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17813" y="138113"/>
            <a:ext cx="4232275" cy="29321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453915" y="3296126"/>
            <a:ext cx="8370912" cy="4923662"/>
          </a:xfrm>
          <a:noFill/>
          <a:ln/>
        </p:spPr>
        <p:txBody>
          <a:bodyPr lIns="93647" tIns="46825" rIns="93647" bIns="46825"/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48025" y="84138"/>
            <a:ext cx="3697288" cy="25606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341018" y="2777692"/>
            <a:ext cx="9344458" cy="3789537"/>
          </a:xfrm>
          <a:noFill/>
          <a:ln/>
        </p:spPr>
        <p:txBody>
          <a:bodyPr lIns="93647" tIns="46825" rIns="93647" bIns="46825"/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296 197,9 </a:t>
            </a:r>
            <a:r>
              <a:rPr lang="ru-RU" dirty="0" err="1" smtClean="0"/>
              <a:t>комп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202 133,7 </a:t>
            </a:r>
            <a:r>
              <a:rPr lang="ru-RU" dirty="0" err="1" smtClean="0"/>
              <a:t>стим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535,6 </a:t>
            </a:r>
            <a:r>
              <a:rPr lang="ru-RU" dirty="0" err="1" smtClean="0"/>
              <a:t>инвесты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7362,0 мелиорация</a:t>
            </a:r>
          </a:p>
          <a:p>
            <a:pPr eaLnBrk="1" hangingPunct="1">
              <a:spcBef>
                <a:spcPct val="0"/>
              </a:spcBef>
            </a:pPr>
            <a:r>
              <a:rPr lang="ru-RU" u="sng" dirty="0" smtClean="0"/>
              <a:t>10613,1</a:t>
            </a:r>
            <a:r>
              <a:rPr lang="ru-RU" u="sng" baseline="0" dirty="0" smtClean="0"/>
              <a:t> малые формы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516842,3 - итого</a:t>
            </a:r>
          </a:p>
          <a:p>
            <a:pPr eaLnBrk="1" hangingPunct="1">
              <a:spcBef>
                <a:spcPct val="0"/>
              </a:spcBef>
            </a:pPr>
            <a:endParaRPr lang="ru-RU" u="sng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u="sng" dirty="0" smtClean="0"/>
              <a:t>+ 5494,5 </a:t>
            </a:r>
            <a:r>
              <a:rPr lang="ru-RU" u="sng" dirty="0" err="1" smtClean="0"/>
              <a:t>привлеч.студентов</a:t>
            </a:r>
            <a:r>
              <a:rPr lang="ru-RU" u="sng" dirty="0" smtClean="0"/>
              <a:t> (в рамках КРСТ)</a:t>
            </a:r>
            <a:endParaRPr lang="ru-RU" u="sng" dirty="0" smtClean="0"/>
          </a:p>
          <a:p>
            <a:pPr eaLnBrk="1" hangingPunct="1">
              <a:spcBef>
                <a:spcPct val="0"/>
              </a:spcBef>
            </a:pPr>
            <a:r>
              <a:rPr lang="ru-RU" baseline="0" dirty="0" smtClean="0"/>
              <a:t>522 336,8 - итого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330575" y="862013"/>
            <a:ext cx="3355975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44825" y="28575"/>
            <a:ext cx="4329113" cy="29987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241780" y="2992779"/>
            <a:ext cx="9775345" cy="3810947"/>
          </a:xfrm>
          <a:noFill/>
          <a:ln/>
        </p:spPr>
        <p:txBody>
          <a:bodyPr lIns="93647" tIns="46825" rIns="93647" bIns="46825"/>
          <a:lstStyle/>
          <a:p>
            <a:pPr marL="0" marR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44825" y="28575"/>
            <a:ext cx="4329113" cy="29987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241780" y="2992779"/>
            <a:ext cx="9775345" cy="3810947"/>
          </a:xfrm>
          <a:noFill/>
          <a:ln/>
        </p:spPr>
        <p:txBody>
          <a:bodyPr lIns="93647" tIns="46825" rIns="93647" bIns="46825"/>
          <a:lstStyle/>
          <a:p>
            <a:pPr marL="0" marR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53009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44825" y="28575"/>
            <a:ext cx="4329113" cy="29987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241780" y="2992779"/>
            <a:ext cx="9775345" cy="3810947"/>
          </a:xfrm>
          <a:noFill/>
          <a:ln/>
        </p:spPr>
        <p:txBody>
          <a:bodyPr lIns="93647" tIns="46825" rIns="93647" bIns="46825"/>
          <a:lstStyle/>
          <a:p>
            <a:pPr marL="0" marR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23913"/>
            <a:ext cx="5924550" cy="4102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678421" y="5198184"/>
            <a:ext cx="5446391" cy="4923662"/>
          </a:xfrm>
          <a:noFill/>
          <a:ln/>
        </p:spPr>
        <p:txBody>
          <a:bodyPr lIns="93647" tIns="46825" rIns="93647" bIns="46825"/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46363" y="0"/>
            <a:ext cx="4732337" cy="32766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1" y="3283700"/>
            <a:ext cx="10017125" cy="3445151"/>
          </a:xfrm>
          <a:noFill/>
          <a:ln/>
        </p:spPr>
        <p:txBody>
          <a:bodyPr lIns="93647" tIns="46825" rIns="93647" bIns="46825"/>
          <a:lstStyle/>
          <a:p>
            <a:endParaRPr lang="ru-RU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17813" y="138113"/>
            <a:ext cx="4232275" cy="29321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453915" y="3296126"/>
            <a:ext cx="8370912" cy="4923662"/>
          </a:xfrm>
          <a:noFill/>
          <a:ln/>
        </p:spPr>
        <p:txBody>
          <a:bodyPr lIns="93647" tIns="46825" rIns="93647" bIns="46825"/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5B4E-6E81-491C-BBDB-38CA4A45DE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97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D1F9-4747-4237-82B5-FCE2655BE8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99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7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7CC1-BF37-4545-BFF8-D92E3DFFA0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50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2651-B726-4472-98E9-0D3CC5CCAC4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168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2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EAA7-8B6B-40B1-89E8-F804502655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26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04AB-B0D4-4DF0-AB8A-3150845E09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312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6C97-C7D8-447F-B1FD-59C9EF73C3B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904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38C7C-F89C-4499-8574-BED3046E33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220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AA36-1C22-453E-8DDE-DFEC04BA831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817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5" y="273059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DFBD-1EBD-4FE5-8BED-6460DD6191D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076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16E5-FC8E-4911-B760-559B2ADE8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8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6A41-37FD-45AF-B1DA-FF8ED1E6622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20.01.2021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04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286001" y="293690"/>
            <a:ext cx="56496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СЕЛЬСКОГО ХОЗЯЙСТВА И 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ПРОДОВОЛЬСТВЕННЫХ РЕСУРСОВ ОБЛАСТИ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840826" y="2002971"/>
            <a:ext cx="8229602" cy="235131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t"/>
          <a:lstStyle/>
          <a:p>
            <a:pPr algn="ctr">
              <a:lnSpc>
                <a:spcPct val="150000"/>
              </a:lnSpc>
              <a:defRPr/>
            </a:pPr>
            <a:endParaRPr lang="ru-RU" sz="3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ru-RU" sz="25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МЕРЫ ГОСУДАРСТВЕННОЙ  ПОДДЕРЖКИ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5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НА  2021  ГОД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85901" y="4635135"/>
            <a:ext cx="6807528" cy="2183"/>
          </a:xfrm>
          <a:prstGeom prst="line">
            <a:avLst/>
          </a:prstGeom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18" name="Picture 2" descr="http://pnz.pnzreg.ru/upload/iblock/c91/c91be0d4685332e5e751359c59e15d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4689" y="4634325"/>
            <a:ext cx="2224483" cy="208545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34820" name="Picture 4" descr="Логотип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4918" y="209778"/>
            <a:ext cx="781050" cy="9715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394173" y="1810290"/>
            <a:ext cx="2947916" cy="4352386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Возмещение части затрат по агрохимическому и эколого-токсикологическому обследованию земель сельскохозяйственного назначения</a:t>
            </a:r>
          </a:p>
          <a:p>
            <a:pPr algn="just">
              <a:defRPr/>
            </a:pPr>
            <a:endParaRPr lang="ru-RU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предоставляются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чаще чем 1 раз в 5 лет</a:t>
            </a:r>
          </a:p>
          <a:p>
            <a:pPr algn="just">
              <a:defRPr/>
            </a:pPr>
            <a:endParaRPr lang="ru-RU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Ставка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 размере 70% фактических затрат на агрохимическое и эколого-токсикологическое обследование земель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Условия:</a:t>
            </a: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затрат.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Контроль:</a:t>
            </a:r>
          </a:p>
          <a:p>
            <a:pPr algn="just">
              <a:buFontTx/>
              <a:buChar char="-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Показатель: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 производства продукции растениеводства в зерновых единицах.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7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10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2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64028" y="134563"/>
            <a:ext cx="9184943" cy="5281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РЕГИОНАЛЬНЫЕ МЕХАНИЗМЫ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" y="811442"/>
            <a:ext cx="3426108" cy="10903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  <a:beve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возмещение части затрат сельскохозяйственных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товаропроизво-дителей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оформлении в собственность используемых ими земельных участков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91071" y="2013263"/>
            <a:ext cx="2934266" cy="3901762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Возмещение части затрат на кадастровые работы по выделу земельных участков в счёт земельных долей.</a:t>
            </a:r>
          </a:p>
          <a:p>
            <a:pPr algn="just">
              <a:defRPr/>
            </a:pPr>
            <a:endParaRPr lang="ru-RU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Ставка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1000 руб. за 1 га, но не более 95% от затрат</a:t>
            </a:r>
          </a:p>
          <a:p>
            <a:pPr algn="just">
              <a:defRPr/>
            </a:pPr>
            <a:endParaRPr lang="ru-RU" sz="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Условия:</a:t>
            </a: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затрат.</a:t>
            </a:r>
          </a:p>
          <a:p>
            <a:pPr algn="just">
              <a:buFontTx/>
              <a:buChar char="-"/>
              <a:defRPr/>
            </a:pPr>
            <a:endParaRPr lang="ru-RU" sz="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Контроль:</a:t>
            </a:r>
          </a:p>
          <a:p>
            <a:pPr algn="just">
              <a:buFontTx/>
              <a:buChar char="-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площадь оформленных земельных участков, используемая в целях, связанных с производством сельскохозяйственной продукции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638495" y="826200"/>
            <a:ext cx="2377041" cy="8648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  <a:beve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на агрохимическое и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эколого-токсикологическое обследование земель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815638" y="809425"/>
            <a:ext cx="2715905" cy="8648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возмещение части затрат на приобретение энергоносителей в овощеводстве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575378" y="1804320"/>
            <a:ext cx="3168555" cy="4270659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90000"/>
              </a:lnSpc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овощеводстве защищенного грунта и овощеводства открытого грунта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Ставка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овощеводство открытого грунта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включая теплицы для выращивания рассады овощей открытого грунта: 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ru-RU" sz="13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фактических затрат – на приобретение природного горючего газа и (или) электрической энергии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овощеводство защищенного грунта: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фактических затрат – на приобретение природного горючего газа и (или) электрической энергии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Условия: 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подтверждение затрат за год, предшествующий году получения субсидии.</a:t>
            </a:r>
            <a:endParaRPr lang="ru-RU" sz="13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Контроль: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Показатель: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50" i="1" dirty="0" smtClean="0"/>
              <a:t>валовой сбор овощей открытого  или защищенного  грунта</a:t>
            </a:r>
            <a:endParaRPr lang="ru-RU" sz="135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одним скругленным углом 15"/>
          <p:cNvSpPr/>
          <p:nvPr/>
        </p:nvSpPr>
        <p:spPr>
          <a:xfrm>
            <a:off x="0" y="6057900"/>
            <a:ext cx="3019426" cy="628650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0,4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</a:p>
          <a:p>
            <a:pPr algn="ctr"/>
            <a:r>
              <a:rPr lang="ru-RU" sz="1400" b="1" dirty="0" smtClean="0"/>
              <a:t>в 2021 году – 3,0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  <a:endParaRPr lang="ru-RU" sz="1400" b="1" dirty="0"/>
          </a:p>
        </p:txBody>
      </p:sp>
      <p:sp>
        <p:nvSpPr>
          <p:cNvPr id="17" name="Прямоугольник с одним скругленным углом 16"/>
          <p:cNvSpPr/>
          <p:nvPr/>
        </p:nvSpPr>
        <p:spPr>
          <a:xfrm>
            <a:off x="3305175" y="6229350"/>
            <a:ext cx="3019426" cy="628650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 году –   0,9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</a:p>
          <a:p>
            <a:pPr algn="ctr"/>
            <a:r>
              <a:rPr lang="ru-RU" sz="1400" b="1" dirty="0" smtClean="0"/>
              <a:t>в 2021 году – 1,3 млн рублей</a:t>
            </a:r>
            <a:endParaRPr lang="ru-RU" sz="1400" b="1" dirty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6743700" y="6105525"/>
            <a:ext cx="3019426" cy="628650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 7,5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</a:p>
          <a:p>
            <a:pPr algn="ctr"/>
            <a:r>
              <a:rPr lang="ru-RU" sz="1400" b="1" dirty="0" smtClean="0"/>
              <a:t>в 2021 году –  20 млн рублей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7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11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2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"/>
            <a:ext cx="6043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u="sng" dirty="0" smtClean="0"/>
              <a:t>Субсидия на производство технических культур</a:t>
            </a:r>
          </a:p>
          <a:p>
            <a:pPr marL="342900" indent="-342900"/>
            <a:endParaRPr lang="ru-RU" sz="200" b="1" dirty="0" smtClean="0"/>
          </a:p>
        </p:txBody>
      </p:sp>
      <p:sp>
        <p:nvSpPr>
          <p:cNvPr id="17" name="Прямоугольник с одним скругленным углом 16"/>
          <p:cNvSpPr/>
          <p:nvPr/>
        </p:nvSpPr>
        <p:spPr>
          <a:xfrm>
            <a:off x="5927835" y="0"/>
            <a:ext cx="3907047" cy="510363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 2020 году – 75,8  млн рублей,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 2021 году – 75,7 млн. рублей</a:t>
            </a:r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138223" y="616690"/>
            <a:ext cx="9633098" cy="552893"/>
          </a:xfrm>
          <a:prstGeom prst="round1Rect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С</a:t>
            </a:r>
            <a:r>
              <a:rPr lang="ru-RU" sz="1400" b="1" dirty="0" smtClean="0">
                <a:solidFill>
                  <a:schemeClr val="tx1"/>
                </a:solidFill>
              </a:rPr>
              <a:t>убсидия  предоставляется на  финансовое обеспечение затрат  на производство льна –долгунца и технической конопли через счета, открытые в ГКУ «Областное казначейство»</a:t>
            </a:r>
          </a:p>
        </p:txBody>
      </p:sp>
      <p:sp>
        <p:nvSpPr>
          <p:cNvPr id="23" name="Прямоугольник с одним скругленным углом 22"/>
          <p:cNvSpPr/>
          <p:nvPr/>
        </p:nvSpPr>
        <p:spPr>
          <a:xfrm>
            <a:off x="180754" y="1265275"/>
            <a:ext cx="3848987" cy="1807534"/>
          </a:xfrm>
          <a:prstGeom prst="round1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Ставка субсидии: </a:t>
            </a: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-  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</a:rPr>
              <a:t>13 000 рублей на гектар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плановой посевной площади текущего года на производство льна-долгунца,</a:t>
            </a: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</a:rPr>
              <a:t>10 000 рублей на гектар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плановой посевной площади текущего года на производство конопли.</a:t>
            </a:r>
            <a:endParaRPr lang="ru-RU" sz="1600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391" y="1201484"/>
            <a:ext cx="5497032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+ повышающий коэффициент равный 1,3 для заявителей, осуществляющих переработку </a:t>
            </a:r>
            <a:r>
              <a:rPr lang="ru-RU" b="1" dirty="0" smtClean="0"/>
              <a:t>льна-долгунца </a:t>
            </a:r>
            <a:r>
              <a:rPr lang="ru-RU" dirty="0" smtClean="0"/>
              <a:t>собственного производства</a:t>
            </a:r>
            <a:r>
              <a:rPr lang="en-GB" dirty="0" smtClean="0"/>
              <a:t>;</a:t>
            </a:r>
          </a:p>
          <a:p>
            <a:pPr algn="just">
              <a:lnSpc>
                <a:spcPct val="80000"/>
              </a:lnSpc>
            </a:pPr>
            <a:r>
              <a:rPr lang="en-GB" dirty="0" smtClean="0"/>
              <a:t>+ </a:t>
            </a:r>
            <a:r>
              <a:rPr lang="ru-RU" dirty="0" smtClean="0"/>
              <a:t>надбавка к ставке  для заявителей, использующих на посев </a:t>
            </a:r>
            <a:r>
              <a:rPr lang="ru-RU" b="1" dirty="0" smtClean="0"/>
              <a:t>льна-долгунца</a:t>
            </a:r>
            <a:r>
              <a:rPr lang="ru-RU" dirty="0" smtClean="0"/>
              <a:t> приобретенные семена (элита и </a:t>
            </a:r>
            <a:r>
              <a:rPr lang="ru-RU" dirty="0" err="1" smtClean="0"/>
              <a:t>супер-элита</a:t>
            </a:r>
            <a:r>
              <a:rPr lang="ru-RU" dirty="0" smtClean="0"/>
              <a:t> – 5900 </a:t>
            </a:r>
            <a:r>
              <a:rPr lang="ru-RU" dirty="0" err="1" smtClean="0"/>
              <a:t>руб</a:t>
            </a:r>
            <a:r>
              <a:rPr lang="ru-RU" dirty="0" smtClean="0"/>
              <a:t>/га, маточная элита 1 , 2 генерации – 7300 </a:t>
            </a:r>
            <a:r>
              <a:rPr lang="ru-RU" dirty="0" err="1" smtClean="0"/>
              <a:t>руб</a:t>
            </a:r>
            <a:r>
              <a:rPr lang="ru-RU" dirty="0" smtClean="0"/>
              <a:t>/га)</a:t>
            </a:r>
            <a:r>
              <a:rPr lang="en-GB" dirty="0" smtClean="0"/>
              <a:t>.</a:t>
            </a:r>
            <a:r>
              <a:rPr lang="ru-RU" dirty="0" smtClean="0"/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" y="3243944"/>
            <a:ext cx="594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u="sng" dirty="0" smtClean="0"/>
              <a:t>Субсидия на возмещение части затрат на закладку </a:t>
            </a:r>
          </a:p>
          <a:p>
            <a:pPr>
              <a:lnSpc>
                <a:spcPct val="80000"/>
              </a:lnSpc>
            </a:pPr>
            <a:r>
              <a:rPr lang="ru-RU" sz="2000" b="1" u="sng" dirty="0" smtClean="0"/>
              <a:t>и (или) уход  за многолетними насаждениям</a:t>
            </a:r>
            <a:r>
              <a:rPr lang="ru-RU" sz="2000" b="1" u="sng" dirty="0"/>
              <a:t>и</a:t>
            </a:r>
            <a:endParaRPr lang="ru-RU" sz="2000" b="1" dirty="0" smtClean="0"/>
          </a:p>
        </p:txBody>
      </p:sp>
      <p:sp>
        <p:nvSpPr>
          <p:cNvPr id="10" name="Прямоугольник с одним скругленным углом 9"/>
          <p:cNvSpPr/>
          <p:nvPr/>
        </p:nvSpPr>
        <p:spPr>
          <a:xfrm>
            <a:off x="5998029" y="3254830"/>
            <a:ext cx="3742117" cy="587828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 2020 году –  1,8 млн рублей,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 в 2021 году – 2,6 млн. рублей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63287" y="3962400"/>
            <a:ext cx="9579428" cy="2895600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	Субсидия предоставляется по ставкам на 1 га площади многолетних насаждений, но не более 80% плановых затрат на закладку и уход, при условии наличия на начало текущего года площади многолетних плодовых и ягодных насаждений и осуществления закладки многолетних насаждений площадью не менее 0,3 гектара в год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/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	закладка ягодных питомников, товарных насаждений земляники садовой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– 53 940 рублей;</a:t>
            </a:r>
          </a:p>
          <a:p>
            <a:pPr marL="266700" indent="-266700" algn="just"/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     закладка плодовых питомников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– 200 000 рублей;</a:t>
            </a:r>
          </a:p>
          <a:p>
            <a:pPr marL="266700" indent="-266700" algn="just"/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закладка садов интенсивного типа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– 232 540 рублей</a:t>
            </a:r>
            <a:r>
              <a:rPr lang="en-US" sz="15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5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/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     уход за многолетними насаждениями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– 20 764 рублей</a:t>
            </a:r>
          </a:p>
          <a:p>
            <a:pPr marL="266700" indent="-266700" algn="just"/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     *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Новое в 2021 году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: перечень многолетних насаждений дополнен земляникой садовой. Субсидия с 2021 года будет предоставляться в 1 квартале на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финансовое обеспечение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затрат через счета, открытые в ГКУ «Областное казначейство».</a:t>
            </a:r>
          </a:p>
          <a:p>
            <a:endParaRPr lang="ru-RU" sz="1500" dirty="0" smtClean="0"/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500" b="1" u="sng" dirty="0" smtClean="0"/>
          </a:p>
          <a:p>
            <a:endParaRPr lang="ru-RU" sz="15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5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5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 smtClean="0"/>
          </a:p>
          <a:p>
            <a:endParaRPr lang="ru-RU" sz="1500" b="1" u="sng" dirty="0" smtClean="0"/>
          </a:p>
          <a:p>
            <a:pPr algn="ctr"/>
            <a:endParaRPr lang="ru-RU" sz="1500" b="1" dirty="0" smtClean="0"/>
          </a:p>
          <a:p>
            <a:pPr>
              <a:lnSpc>
                <a:spcPct val="150000"/>
              </a:lnSpc>
              <a:defRPr/>
            </a:pPr>
            <a:endParaRPr lang="ru-RU" sz="15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ru-RU" sz="15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3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12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90008" y="0"/>
            <a:ext cx="9476509" cy="486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EBFDA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Субсидии на поддержку семеноводства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5451766" y="586845"/>
            <a:ext cx="4244687" cy="1051461"/>
          </a:xfrm>
          <a:prstGeom prst="roundRect">
            <a:avLst>
              <a:gd name="adj" fmla="val 16667"/>
            </a:avLst>
          </a:prstGeom>
          <a:ln w="44450" cmpd="dbl">
            <a:solidFill>
              <a:schemeClr val="bg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Субсидии предоставляются на финансовое обеспечение  затрат через ГКУ «Областное казначейство»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на плановую посевную площадь 202</a:t>
            </a:r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r>
              <a:rPr lang="ru-RU" sz="1600" b="1" dirty="0" smtClean="0">
                <a:solidFill>
                  <a:schemeClr val="tx1"/>
                </a:solidFill>
              </a:rPr>
              <a:t> года</a:t>
            </a:r>
          </a:p>
          <a:p>
            <a:pPr algn="ctr">
              <a:defRPr/>
            </a:pPr>
            <a:endParaRPr lang="ru-RU" sz="1400" b="1" dirty="0" smtClean="0"/>
          </a:p>
          <a:p>
            <a:pPr algn="ctr">
              <a:defRPr/>
            </a:pPr>
            <a:endParaRPr lang="ru-RU" sz="1500" b="1" u="sng" dirty="0" smtClean="0"/>
          </a:p>
          <a:p>
            <a:pPr algn="ctr">
              <a:defRPr/>
            </a:pPr>
            <a:endParaRPr lang="ru-RU" sz="1500" b="1" u="sng" dirty="0" smtClean="0"/>
          </a:p>
          <a:p>
            <a:pPr algn="ctr">
              <a:defRPr/>
            </a:pPr>
            <a:endPara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494421" y="1953024"/>
            <a:ext cx="4211554" cy="2020261"/>
          </a:xfrm>
          <a:prstGeom prst="rect">
            <a:avLst/>
          </a:prstGeom>
          <a:solidFill>
            <a:schemeClr val="bg1"/>
          </a:solidFill>
          <a:ln w="44450" cmpd="dbl">
            <a:solidFill>
              <a:srgbClr val="EBFDA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Направления расходования субсидии                   (оплата приобретения ):</a:t>
            </a:r>
          </a:p>
          <a:p>
            <a:endParaRPr lang="ru-RU" sz="1400" dirty="0" smtClean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Calibri" pitchFamily="34" charset="0"/>
                <a:cs typeface="Times New Roman" pitchFamily="18" charset="0"/>
              </a:rPr>
              <a:t>миниклубней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 картофеля;</a:t>
            </a:r>
          </a:p>
          <a:p>
            <a:pPr>
              <a:buFontTx/>
              <a:buChar char="-"/>
            </a:pPr>
            <a:r>
              <a:rPr lang="en-US" sz="1400" dirty="0" smtClean="0">
                <a:latin typeface="Calibri" pitchFamily="34" charset="0"/>
                <a:cs typeface="Times New Roman" pitchFamily="18" charset="0"/>
              </a:rPr>
              <a:t>-</a:t>
            </a:r>
            <a:r>
              <a:rPr lang="ru-RU" sz="1400" dirty="0" err="1" smtClean="0">
                <a:latin typeface="Calibri" pitchFamily="34" charset="0"/>
                <a:cs typeface="Times New Roman" pitchFamily="18" charset="0"/>
              </a:rPr>
              <a:t>меристемных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 растений картофеля в пробирках;</a:t>
            </a:r>
            <a:endParaRPr lang="en-US" sz="1400" dirty="0" smtClean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latin typeface="Calibri" pitchFamily="34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семян тимофеевки луговой (элита, </a:t>
            </a:r>
            <a:r>
              <a:rPr lang="ru-RU" sz="1400" dirty="0" err="1" smtClean="0">
                <a:latin typeface="Calibri" pitchFamily="34" charset="0"/>
                <a:cs typeface="Times New Roman" pitchFamily="18" charset="0"/>
              </a:rPr>
              <a:t>супер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 элита)</a:t>
            </a:r>
            <a:r>
              <a:rPr lang="en-US" sz="1400" dirty="0" smtClean="0">
                <a:latin typeface="Calibri" pitchFamily="34" charset="0"/>
                <a:cs typeface="Times New Roman" pitchFamily="18" charset="0"/>
              </a:rPr>
              <a:t>;</a:t>
            </a:r>
            <a:endParaRPr lang="ru-RU" sz="14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- семян огурцов независимо от репродукции;</a:t>
            </a:r>
          </a:p>
          <a:p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- семян томатов независимо от репродукции;</a:t>
            </a:r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74171" y="6183086"/>
            <a:ext cx="9601199" cy="522514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80000"/>
              </a:lnSpc>
              <a:defRPr/>
            </a:pPr>
            <a:r>
              <a:rPr lang="ru-RU" sz="13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Контроль: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оказатель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выполнение заявленных для субсидирования плановых посевных площадей, засеваемых приобретенными семенами, результат - сохранение общей посевной площади сельскохозяйственных культур</a:t>
            </a:r>
          </a:p>
          <a:p>
            <a:pPr algn="ctr">
              <a:defRPr/>
            </a:pPr>
            <a:endParaRPr lang="ru-RU" sz="1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одним скругленным углом 8"/>
          <p:cNvSpPr/>
          <p:nvPr/>
        </p:nvSpPr>
        <p:spPr>
          <a:xfrm>
            <a:off x="178677" y="588581"/>
            <a:ext cx="5031499" cy="45917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</a:t>
            </a:r>
            <a:r>
              <a:rPr lang="en-US" sz="1400" b="1" dirty="0" smtClean="0"/>
              <a:t>20</a:t>
            </a:r>
            <a:r>
              <a:rPr lang="ru-RU" sz="1400" b="1" dirty="0" smtClean="0"/>
              <a:t> году – </a:t>
            </a:r>
            <a:r>
              <a:rPr lang="en-US" sz="1400" b="1" dirty="0" smtClean="0"/>
              <a:t>25,8</a:t>
            </a:r>
            <a:r>
              <a:rPr lang="ru-RU" sz="1400" b="1" dirty="0" smtClean="0"/>
              <a:t> млн рублей / в 20</a:t>
            </a:r>
            <a:r>
              <a:rPr lang="en-US" sz="1400" b="1" dirty="0" smtClean="0"/>
              <a:t>21</a:t>
            </a:r>
            <a:r>
              <a:rPr lang="ru-RU" sz="1400" b="1" dirty="0" smtClean="0"/>
              <a:t> году – 17,0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  <a:endParaRPr lang="ru-RU" sz="14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7104815"/>
              </p:ext>
            </p:extLst>
          </p:nvPr>
        </p:nvGraphicFramePr>
        <p:xfrm>
          <a:off x="180475" y="1197427"/>
          <a:ext cx="5173580" cy="3146613"/>
        </p:xfrm>
        <a:graphic>
          <a:graphicData uri="http://schemas.openxmlformats.org/drawingml/2006/table">
            <a:tbl>
              <a:tblPr/>
              <a:tblGrid>
                <a:gridCol w="36062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73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329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Ставки субсидий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Сельскохозяйственная культура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 Ставка, руб./ га  (кв.м*)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7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Миниклубни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картофеля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220,0 </a:t>
                      </a: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/кв.м*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6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Меристемные растения картофеля в пробирках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1900 </a:t>
                      </a: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/кв.м*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6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Тимофеевка луговая (элита, супер элита), высеянная в чистом виде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/га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Огурцы в защищенном грунте (независимо от репродукции и от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культооборота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/кв.м*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04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Томаты в защищенном грунте (независимо от репродукции и от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культооборота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/кв.м*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04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*Новое в 2021 году: 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Семена лука на зелень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/кв.м*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рямоугольник с одним скругленным углом 13"/>
          <p:cNvSpPr/>
          <p:nvPr/>
        </p:nvSpPr>
        <p:spPr>
          <a:xfrm>
            <a:off x="195943" y="4419600"/>
            <a:ext cx="9579427" cy="169817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charset="0"/>
              <a:buChar char="•"/>
            </a:pPr>
            <a:r>
              <a:rPr lang="ru-RU" sz="1500" b="1" dirty="0" smtClean="0">
                <a:solidFill>
                  <a:srgbClr val="FF0000"/>
                </a:solidFill>
              </a:rPr>
              <a:t>Новое в 2021 году</a:t>
            </a:r>
            <a:r>
              <a:rPr lang="ru-RU" sz="1500" b="1" dirty="0" smtClean="0"/>
              <a:t>: </a:t>
            </a:r>
          </a:p>
          <a:p>
            <a:pPr algn="ctr">
              <a:buFont typeface="Arial" charset="0"/>
              <a:buChar char="•"/>
            </a:pPr>
            <a:r>
              <a:rPr lang="ru-RU" sz="1400" b="1" dirty="0" smtClean="0"/>
              <a:t>Исключено </a:t>
            </a:r>
            <a:r>
              <a:rPr lang="ru-RU" sz="1400" b="1" dirty="0" smtClean="0"/>
              <a:t>из данной субсидии </a:t>
            </a:r>
            <a:r>
              <a:rPr lang="ru-RU" sz="1400" b="1" dirty="0" smtClean="0"/>
              <a:t>приобретение </a:t>
            </a:r>
            <a:r>
              <a:rPr lang="ru-RU" sz="1400" b="1" dirty="0" smtClean="0"/>
              <a:t>семян зерновых и зернобобовых культур первой репродукции, питомников размножения зерновых и зернобобовых культур, многолетних злаковых и бобовых трав первой репродукции, картофеля </a:t>
            </a:r>
            <a:r>
              <a:rPr lang="ru-RU" sz="1400" b="1" dirty="0" smtClean="0"/>
              <a:t>первой репродукции</a:t>
            </a:r>
            <a:r>
              <a:rPr lang="ru-RU" sz="1400" b="1" dirty="0" smtClean="0"/>
              <a:t>, моркови, свеклы, капусты, рапса, рассады капусты в связи с их субсидированием в рамках проведения </a:t>
            </a:r>
            <a:r>
              <a:rPr lang="ru-RU" sz="1400" b="1" dirty="0" smtClean="0"/>
              <a:t>комплекса </a:t>
            </a:r>
            <a:r>
              <a:rPr lang="ru-RU" sz="1400" b="1" dirty="0" err="1" smtClean="0"/>
              <a:t>агротехнологических</a:t>
            </a:r>
            <a:r>
              <a:rPr lang="ru-RU" sz="1400" b="1" dirty="0" smtClean="0"/>
              <a:t> </a:t>
            </a:r>
            <a:r>
              <a:rPr lang="ru-RU" sz="1400" b="1" dirty="0" smtClean="0"/>
              <a:t>работ. </a:t>
            </a:r>
            <a:endParaRPr lang="ru-RU" sz="1400" b="1" dirty="0" smtClean="0"/>
          </a:p>
          <a:p>
            <a:pPr algn="ctr">
              <a:buFont typeface="Arial" charset="0"/>
              <a:buChar char="•"/>
            </a:pPr>
            <a:r>
              <a:rPr lang="ru-RU" sz="1400" b="1" dirty="0" smtClean="0"/>
              <a:t>расходование </a:t>
            </a:r>
            <a:r>
              <a:rPr lang="ru-RU" sz="1400" b="1" dirty="0" smtClean="0"/>
              <a:t>средств </a:t>
            </a:r>
            <a:r>
              <a:rPr lang="ru-RU" sz="1400" b="1" dirty="0" smtClean="0"/>
              <a:t>осуществляется на приобретение семян по видам сельскохозяйственных культур в объёмах в соответствии с расчетом размера субсидии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4027713" y="141514"/>
            <a:ext cx="5697311" cy="3156857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Субсидии предоставляются по </a:t>
            </a: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трем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направлениям:</a:t>
            </a:r>
          </a:p>
          <a:p>
            <a:pPr algn="ctr">
              <a:buFontTx/>
              <a:buChar char="-"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на производство мяса </a:t>
            </a:r>
            <a:r>
              <a:rPr lang="ru-RU" sz="1300" b="1" dirty="0" smtClean="0">
                <a:solidFill>
                  <a:srgbClr val="9B3937"/>
                </a:solidFill>
                <a:latin typeface="Times New Roman" pitchFamily="18" charset="0"/>
                <a:cs typeface="Times New Roman" pitchFamily="18" charset="0"/>
              </a:rPr>
              <a:t>крупного рогатого скота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(молодняк КРС) </a:t>
            </a:r>
          </a:p>
          <a:p>
            <a:pPr algn="ctr">
              <a:buFontTx/>
              <a:buChar char="-"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на производство мяса  </a:t>
            </a:r>
            <a:r>
              <a:rPr lang="ru-RU" sz="1300" b="1" dirty="0" smtClean="0">
                <a:solidFill>
                  <a:srgbClr val="9B3937"/>
                </a:solidFill>
                <a:latin typeface="Times New Roman" pitchFamily="18" charset="0"/>
                <a:cs typeface="Times New Roman" pitchFamily="18" charset="0"/>
              </a:rPr>
              <a:t>молодняка</a:t>
            </a:r>
            <a:r>
              <a:rPr lang="ru-RU" sz="1300" dirty="0" smtClean="0">
                <a:solidFill>
                  <a:srgbClr val="9B393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smtClean="0">
                <a:solidFill>
                  <a:srgbClr val="9B3937"/>
                </a:solidFill>
                <a:latin typeface="Times New Roman" pitchFamily="18" charset="0"/>
                <a:cs typeface="Times New Roman" pitchFamily="18" charset="0"/>
              </a:rPr>
              <a:t>свиней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Tx/>
              <a:buChar char="-"/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производство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мяса птицы</a:t>
            </a:r>
          </a:p>
          <a:p>
            <a:pPr algn="ctr"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Субсидии предоставляются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ежеквартально:</a:t>
            </a:r>
          </a:p>
          <a:p>
            <a:pPr algn="ctr"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ставке 20 рублей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за 1 килограмм живого веса молодняка КРС</a:t>
            </a:r>
          </a:p>
          <a:p>
            <a:pPr algn="ctr"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ставке 12 рублей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за 1 килограмм живого веса молодняка свиней</a:t>
            </a:r>
          </a:p>
          <a:p>
            <a:pPr algn="ctr"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ставке 1,4 рубля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за 1 килограмм живого веса птицы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Условия:</a:t>
            </a: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Средний вес одной головы в реализованной на убой (отгруженной на собственный убойный пункт, на собственную переработку) партии должен составлять 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не менее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320 килограмм для молодняка КРС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не менее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 килограмм для молодняка свиней</a:t>
            </a:r>
          </a:p>
          <a:p>
            <a:pPr marL="342900" indent="-342900"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для птицы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 ограничений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весу</a:t>
            </a:r>
          </a:p>
          <a:p>
            <a:pPr marL="342900" indent="-342900" algn="ctr">
              <a:buAutoNum type="arabicPeriod"/>
            </a:pPr>
            <a:endPara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7594600" y="6492881"/>
            <a:ext cx="2311400" cy="365125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Прямоугольник с одним скругленным углом 19"/>
          <p:cNvSpPr/>
          <p:nvPr/>
        </p:nvSpPr>
        <p:spPr>
          <a:xfrm>
            <a:off x="413658" y="654505"/>
            <a:ext cx="3135086" cy="717096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160,5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рублей, </a:t>
            </a:r>
          </a:p>
          <a:p>
            <a:pPr algn="ctr"/>
            <a:r>
              <a:rPr lang="ru-RU" sz="1400" b="1" dirty="0" smtClean="0"/>
              <a:t>в 2021 году – 138,2 млн рублей</a:t>
            </a:r>
            <a:endParaRPr lang="ru-RU" sz="1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419978" y="657229"/>
            <a:ext cx="1409699" cy="243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ru-RU" sz="1200" dirty="0"/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0" y="141514"/>
            <a:ext cx="4001672" cy="4245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Субсидия на производство мяса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17714" y="1545016"/>
            <a:ext cx="3570515" cy="1692771"/>
          </a:xfrm>
          <a:prstGeom prst="rect">
            <a:avLst/>
          </a:prstGeom>
          <a:solidFill>
            <a:schemeClr val="bg1"/>
          </a:solidFill>
          <a:ln>
            <a:solidFill>
              <a:srgbClr val="9B393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ctr"/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Новое в 2021 году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сельхозтоваропроизводителям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обеспечившим прирост поголовья коров мясного направления в отчетном году, при первичном обращении за предоставлением субсидии будет предоставляться надбавка в размере 60000 рублей за голову прироста.</a:t>
            </a:r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0" y="3911560"/>
            <a:ext cx="3984171" cy="595125"/>
          </a:xfrm>
          <a:prstGeom prst="roundRect">
            <a:avLst>
              <a:gd name="adj" fmla="val 30493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Приобретение коров в ЛПХ </a:t>
            </a:r>
          </a:p>
          <a:p>
            <a:pPr algn="ctr">
              <a:defRPr/>
            </a:pPr>
            <a:r>
              <a:rPr lang="ru-RU" altLang="ru-RU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(физ. лица)</a:t>
            </a:r>
          </a:p>
        </p:txBody>
      </p:sp>
      <p:sp>
        <p:nvSpPr>
          <p:cNvPr id="24" name="Прямоугольник с одним скругленным углом 23"/>
          <p:cNvSpPr/>
          <p:nvPr/>
        </p:nvSpPr>
        <p:spPr>
          <a:xfrm>
            <a:off x="315686" y="4898571"/>
            <a:ext cx="3167743" cy="685799"/>
          </a:xfrm>
          <a:prstGeom prst="round1Rect">
            <a:avLst>
              <a:gd name="adj" fmla="val 41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 1,05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 </a:t>
            </a:r>
          </a:p>
          <a:p>
            <a:pPr algn="ctr"/>
            <a:r>
              <a:rPr lang="ru-RU" sz="1400" b="1" dirty="0" smtClean="0"/>
              <a:t>в 2021 году – 1,2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  <a:endParaRPr lang="ru-RU" sz="1400" b="1" dirty="0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4005944" y="3516086"/>
            <a:ext cx="5704114" cy="3178627"/>
          </a:xfrm>
          <a:prstGeom prst="roundRect">
            <a:avLst>
              <a:gd name="adj" fmla="val 16667"/>
            </a:avLst>
          </a:prstGeom>
          <a:ln w="44450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endParaRPr lang="ru-RU" sz="1400" b="1" dirty="0" smtClean="0"/>
          </a:p>
          <a:p>
            <a:pPr algn="ctr">
              <a:defRPr/>
            </a:pPr>
            <a:endParaRPr lang="ru-RU" sz="500" b="1" dirty="0" smtClean="0"/>
          </a:p>
          <a:p>
            <a:pPr algn="ctr">
              <a:defRPr/>
            </a:pPr>
            <a:r>
              <a:rPr lang="ru-RU" sz="1500" b="1" dirty="0" smtClean="0"/>
              <a:t>на возмещение части затрат на приобретение коров личными подсобными хозяйствами </a:t>
            </a:r>
          </a:p>
          <a:p>
            <a:pPr algn="ctr">
              <a:defRPr/>
            </a:pPr>
            <a:endParaRPr lang="ru-RU" sz="300" b="1" dirty="0" smtClean="0"/>
          </a:p>
          <a:p>
            <a:pPr algn="ctr">
              <a:defRPr/>
            </a:pPr>
            <a:r>
              <a:rPr lang="ru-RU" sz="1500" b="1" dirty="0" smtClean="0"/>
              <a:t>Ставки: </a:t>
            </a:r>
            <a:r>
              <a:rPr lang="ru-RU" sz="1500" dirty="0" smtClean="0">
                <a:cs typeface="Times New Roman" pitchFamily="18" charset="0"/>
              </a:rPr>
              <a:t>не более  50 тыс. рублей на покупку 1 коровы и при условии, что возраст коровы не превышает 4-х лет на момент ее приобретения, но не более 99 % от фактически произведенных затрат.</a:t>
            </a:r>
          </a:p>
          <a:p>
            <a:pPr algn="ctr">
              <a:defRPr/>
            </a:pPr>
            <a:endParaRPr lang="ru-RU" sz="300" b="1" dirty="0" smtClean="0"/>
          </a:p>
          <a:p>
            <a:pPr algn="ctr">
              <a:defRPr/>
            </a:pPr>
            <a:r>
              <a:rPr lang="ru-RU" sz="1500" b="1" dirty="0" smtClean="0"/>
              <a:t>Условия</a:t>
            </a:r>
            <a:r>
              <a:rPr lang="ru-RU" sz="1500" dirty="0" smtClean="0">
                <a:cs typeface="Times New Roman" pitchFamily="18" charset="0"/>
              </a:rPr>
              <a:t>: сохранение, увеличение поголовья коров.</a:t>
            </a:r>
          </a:p>
          <a:p>
            <a:pPr algn="ctr">
              <a:defRPr/>
            </a:pPr>
            <a:endParaRPr lang="ru-RU" sz="300" dirty="0" smtClean="0">
              <a:cs typeface="Times New Roman" pitchFamily="18" charset="0"/>
            </a:endParaRPr>
          </a:p>
          <a:p>
            <a:pPr algn="ctr"/>
            <a:r>
              <a:rPr lang="ru-RU" sz="1500" b="1" dirty="0" smtClean="0">
                <a:cs typeface="Times New Roman" pitchFamily="18" charset="0"/>
              </a:rPr>
              <a:t>Контроль: </a:t>
            </a:r>
            <a:r>
              <a:rPr lang="ru-RU" sz="1500" dirty="0" smtClean="0">
                <a:cs typeface="Times New Roman" pitchFamily="18" charset="0"/>
              </a:rPr>
              <a:t>выполнение результата предоставления субсидии (содержание коровы в течении 3-х лет) </a:t>
            </a:r>
            <a:endParaRPr lang="ru-RU" sz="1500" b="1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41516" y="4993252"/>
            <a:ext cx="2960915" cy="1589314"/>
          </a:xfrm>
          <a:prstGeom prst="roundRect">
            <a:avLst>
              <a:gd name="adj" fmla="val 550"/>
            </a:avLst>
          </a:prstGeom>
          <a:ln w="44450" cmpd="dbl">
            <a:solidFill>
              <a:srgbClr val="77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овощеводства защищенного грунта</a:t>
            </a:r>
            <a:r>
              <a:rPr lang="ru-RU" sz="1100" dirty="0" smtClean="0"/>
              <a:t>, </a:t>
            </a:r>
            <a:r>
              <a:rPr lang="ru-RU" sz="1100" b="1" dirty="0" smtClean="0"/>
              <a:t>объектов по хранению или хранению и переработке сельскохозяйственной продукции , силосных траншей </a:t>
            </a:r>
            <a:r>
              <a:rPr lang="ru-RU" sz="1100" dirty="0" smtClean="0"/>
              <a:t>– 50% затрат. *</a:t>
            </a:r>
            <a:r>
              <a:rPr lang="ru-RU" sz="1100" b="1" dirty="0" smtClean="0">
                <a:solidFill>
                  <a:srgbClr val="FF0000"/>
                </a:solidFill>
              </a:rPr>
              <a:t>Изменения в 2021 году</a:t>
            </a:r>
            <a:r>
              <a:rPr lang="ru-RU" sz="1100" dirty="0" smtClean="0"/>
              <a:t>: при строительстве теплиц площадью до 3 га - 30% фактически произведенных затрат, свыше 3 га – 10%</a:t>
            </a:r>
          </a:p>
          <a:p>
            <a:endParaRPr lang="ru-RU" sz="1000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39533" y="132608"/>
            <a:ext cx="7208325" cy="5096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dbl"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Субсидии на возмещение части затрат на строительство, реконструкцию, модернизацию объектов АПК</a:t>
            </a: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143034" y="2472123"/>
            <a:ext cx="3042076" cy="1068519"/>
          </a:xfrm>
          <a:prstGeom prst="roundRect">
            <a:avLst>
              <a:gd name="adj" fmla="val 263"/>
            </a:avLst>
          </a:prstGeom>
          <a:ln w="44450" cmpd="dbl">
            <a:solidFill>
              <a:srgbClr val="77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по хранению и (или) обработке и (или) производству зерна (семян)</a:t>
            </a:r>
            <a:r>
              <a:rPr lang="ru-RU" sz="1100" dirty="0" smtClean="0"/>
              <a:t> - 50% фактически произведенных затрат</a:t>
            </a:r>
            <a:endParaRPr lang="ru-RU" sz="1100" dirty="0"/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6312808" y="2368757"/>
            <a:ext cx="3272593" cy="1203783"/>
          </a:xfrm>
          <a:prstGeom prst="roundRect">
            <a:avLst>
              <a:gd name="adj" fmla="val 0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объектов производства и (или) </a:t>
            </a:r>
            <a:r>
              <a:rPr lang="ru-RU" sz="1100" b="1" dirty="0" smtClean="0"/>
              <a:t>переработки льна</a:t>
            </a:r>
            <a:r>
              <a:rPr lang="ru-RU" sz="1100" dirty="0" smtClean="0"/>
              <a:t>, иных объектов производственного назначения для дальнейшего использования в качестве объектов производства и (или) переработки льна - 80% фактически произведенных затрат;</a:t>
            </a:r>
          </a:p>
          <a:p>
            <a:endParaRPr lang="ru-RU" sz="1000" dirty="0"/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6764900" y="5021593"/>
            <a:ext cx="2831983" cy="890371"/>
          </a:xfrm>
          <a:prstGeom prst="roundRect">
            <a:avLst>
              <a:gd name="adj" fmla="val 0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кормопроизводства  - </a:t>
            </a:r>
            <a:r>
              <a:rPr lang="ru-RU" sz="1100" dirty="0" smtClean="0"/>
              <a:t>50% фактически произведенных затрат</a:t>
            </a:r>
            <a:endParaRPr lang="ru-RU" sz="1100" dirty="0"/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138223" y="1212017"/>
            <a:ext cx="2977956" cy="978290"/>
          </a:xfrm>
          <a:prstGeom prst="roundRect">
            <a:avLst>
              <a:gd name="adj" fmla="val 1967"/>
            </a:avLst>
          </a:prstGeom>
          <a:ln w="44450" cmpd="dbl">
            <a:solidFill>
              <a:srgbClr val="77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молочного направления скотоводства с беспривязной системой </a:t>
            </a:r>
            <a:r>
              <a:rPr lang="ru-RU" sz="1100" dirty="0" smtClean="0"/>
              <a:t>содержания - 30% фактически произведенных затрат</a:t>
            </a:r>
          </a:p>
          <a:p>
            <a:endParaRPr lang="ru-RU" sz="1000" dirty="0" smtClean="0"/>
          </a:p>
          <a:p>
            <a:endParaRPr lang="ru-RU" sz="1000" dirty="0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3202613" y="1183175"/>
            <a:ext cx="3188368" cy="1058779"/>
          </a:xfrm>
          <a:prstGeom prst="roundRect">
            <a:avLst>
              <a:gd name="adj" fmla="val 0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на строительство производственных зданий </a:t>
            </a:r>
            <a:r>
              <a:rPr lang="ru-RU" sz="1100" b="1" dirty="0" smtClean="0"/>
              <a:t>для молочного направления скотоводства с привязной системой содержания</a:t>
            </a:r>
            <a:r>
              <a:rPr lang="ru-RU" sz="1100" dirty="0" smtClean="0"/>
              <a:t> - 50% фактически произведенных затрат, но не более 50000 рублей на одно </a:t>
            </a:r>
            <a:r>
              <a:rPr lang="ru-RU" sz="1100" dirty="0" err="1" smtClean="0"/>
              <a:t>ското-место</a:t>
            </a:r>
            <a:endParaRPr lang="ru-RU" sz="1100" dirty="0" smtClean="0"/>
          </a:p>
          <a:p>
            <a:endParaRPr lang="ru-RU" sz="1000" dirty="0"/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6614760" y="1151079"/>
            <a:ext cx="3060868" cy="1113656"/>
          </a:xfrm>
          <a:prstGeom prst="roundRect">
            <a:avLst>
              <a:gd name="adj" fmla="val 0"/>
            </a:avLst>
          </a:prstGeom>
          <a:ln w="44450" cmpd="dbl">
            <a:solidFill>
              <a:srgbClr val="77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реконструкция (модернизация) производственных зданий </a:t>
            </a:r>
            <a:r>
              <a:rPr lang="ru-RU" sz="1100" b="1" dirty="0" smtClean="0"/>
              <a:t>для молочного направления скотоводства с привязной системой содержания </a:t>
            </a:r>
            <a:r>
              <a:rPr lang="ru-RU" sz="1100" dirty="0" smtClean="0"/>
              <a:t>- 50% фактически произведенных затрат, но не более 35000 рублей на одно </a:t>
            </a:r>
            <a:r>
              <a:rPr lang="ru-RU" sz="1100" dirty="0" err="1" smtClean="0"/>
              <a:t>ското-место</a:t>
            </a:r>
            <a:endParaRPr lang="ru-RU" sz="1100" dirty="0" smtClean="0"/>
          </a:p>
          <a:p>
            <a:endParaRPr lang="ru-RU" sz="1000" dirty="0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892056" y="3805610"/>
            <a:ext cx="2405906" cy="1042837"/>
          </a:xfrm>
          <a:prstGeom prst="roundRect">
            <a:avLst>
              <a:gd name="adj" fmla="val 0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мясного направления скотоводства - </a:t>
            </a:r>
          </a:p>
          <a:p>
            <a:r>
              <a:rPr lang="ru-RU" sz="1100" dirty="0" smtClean="0"/>
              <a:t>50% фактически произведенных затрат</a:t>
            </a:r>
            <a:endParaRPr lang="ru-RU" sz="1100" dirty="0"/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5389442" y="3794402"/>
            <a:ext cx="2090057" cy="1075310"/>
          </a:xfrm>
          <a:prstGeom prst="roundRect">
            <a:avLst>
              <a:gd name="adj" fmla="val 0"/>
            </a:avLst>
          </a:prstGeom>
          <a:ln w="44450" cmpd="dbl">
            <a:solidFill>
              <a:srgbClr val="77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птицеводства </a:t>
            </a:r>
            <a:r>
              <a:rPr lang="ru-RU" sz="1100" dirty="0" smtClean="0"/>
              <a:t> - 50% фактически произведенных затрат</a:t>
            </a:r>
          </a:p>
          <a:p>
            <a:endParaRPr lang="ru-RU" sz="1000" dirty="0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226829" y="3784112"/>
            <a:ext cx="2473841" cy="1053702"/>
          </a:xfrm>
          <a:prstGeom prst="roundRect">
            <a:avLst>
              <a:gd name="adj" fmla="val 583"/>
            </a:avLst>
          </a:prstGeom>
          <a:ln w="44450" cmpd="dbl">
            <a:solidFill>
              <a:srgbClr val="77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свиноводства </a:t>
            </a:r>
            <a:r>
              <a:rPr lang="ru-RU" sz="1100" dirty="0" smtClean="0"/>
              <a:t>- 50% фактически произведенных затрат</a:t>
            </a:r>
          </a:p>
        </p:txBody>
      </p:sp>
      <p:sp>
        <p:nvSpPr>
          <p:cNvPr id="27" name="AutoShape 3"/>
          <p:cNvSpPr>
            <a:spLocks noChangeArrowheads="1"/>
          </p:cNvSpPr>
          <p:nvPr/>
        </p:nvSpPr>
        <p:spPr bwMode="auto">
          <a:xfrm>
            <a:off x="3255083" y="5014518"/>
            <a:ext cx="3189514" cy="794656"/>
          </a:xfrm>
          <a:prstGeom prst="roundRect">
            <a:avLst>
              <a:gd name="adj" fmla="val 2039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убоя</a:t>
            </a:r>
            <a:r>
              <a:rPr lang="ru-RU" sz="1100" dirty="0" smtClean="0"/>
              <a:t> - 50% фактически произведенных затрат</a:t>
            </a:r>
          </a:p>
          <a:p>
            <a:endParaRPr lang="ru-RU" sz="1000" dirty="0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7595871" y="3788229"/>
            <a:ext cx="2129589" cy="1092115"/>
          </a:xfrm>
          <a:prstGeom prst="roundRect">
            <a:avLst>
              <a:gd name="adj" fmla="val 0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овцеводства </a:t>
            </a:r>
            <a:r>
              <a:rPr lang="ru-RU" sz="1100" dirty="0" smtClean="0"/>
              <a:t>- 50% фактически произведенных затрат</a:t>
            </a:r>
          </a:p>
          <a:p>
            <a:endParaRPr lang="ru-RU" sz="1000" dirty="0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176570" y="2364226"/>
            <a:ext cx="2772697" cy="1112621"/>
          </a:xfrm>
          <a:prstGeom prst="roundRect">
            <a:avLst>
              <a:gd name="adj" fmla="val 0"/>
            </a:avLst>
          </a:prstGeom>
          <a:ln w="44450" cmpd="dbl">
            <a:solidFill>
              <a:srgbClr val="77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(реконструкция, модернизация) производственных зданий </a:t>
            </a:r>
            <a:r>
              <a:rPr lang="ru-RU" sz="1100" b="1" dirty="0" smtClean="0"/>
              <a:t>для овощеводства открытого грунта </a:t>
            </a:r>
            <a:r>
              <a:rPr lang="ru-RU" sz="1100" dirty="0" smtClean="0"/>
              <a:t>- 50% фактически произведенных затрат</a:t>
            </a:r>
          </a:p>
          <a:p>
            <a:r>
              <a:rPr lang="ru-RU" sz="1000" dirty="0" smtClean="0"/>
              <a:t>   </a:t>
            </a:r>
            <a:endParaRPr lang="ru-RU" sz="1000" dirty="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3506214" y="5993221"/>
            <a:ext cx="5164329" cy="609599"/>
          </a:xfrm>
          <a:prstGeom prst="roundRect">
            <a:avLst>
              <a:gd name="adj" fmla="val 2353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100" dirty="0" smtClean="0"/>
              <a:t>строительство (реконструкцию, модернизацию) производственных зданий </a:t>
            </a:r>
            <a:r>
              <a:rPr lang="ru-RU" sz="1100" b="1" dirty="0" smtClean="0"/>
              <a:t>для переработки молока. *</a:t>
            </a:r>
            <a:r>
              <a:rPr lang="ru-RU" sz="1100" b="1" dirty="0" smtClean="0">
                <a:solidFill>
                  <a:srgbClr val="FF0000"/>
                </a:solidFill>
              </a:rPr>
              <a:t>Изменения в 2021 году </a:t>
            </a:r>
            <a:r>
              <a:rPr lang="ru-RU" sz="1100" dirty="0" smtClean="0"/>
              <a:t>-10% фактически произведенных затрат</a:t>
            </a:r>
          </a:p>
          <a:p>
            <a:endParaRPr lang="ru-RU" sz="1000" dirty="0"/>
          </a:p>
        </p:txBody>
      </p:sp>
      <p:pic>
        <p:nvPicPr>
          <p:cNvPr id="7170" name="Picture 2" descr="https://s10.stc.all.kpcdn.net/share/i/4/1511131/inx960x6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1144" y="93360"/>
            <a:ext cx="1099457" cy="732972"/>
          </a:xfrm>
          <a:prstGeom prst="rect">
            <a:avLst/>
          </a:prstGeom>
          <a:noFill/>
        </p:spPr>
      </p:pic>
      <p:pic>
        <p:nvPicPr>
          <p:cNvPr id="7172" name="Picture 4" descr="https://plodogorod.com/wp-content/uploads/2016/05/dsc_326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67057" y="171255"/>
            <a:ext cx="1110343" cy="739304"/>
          </a:xfrm>
          <a:prstGeom prst="rect">
            <a:avLst/>
          </a:prstGeom>
          <a:noFill/>
        </p:spPr>
      </p:pic>
      <p:sp>
        <p:nvSpPr>
          <p:cNvPr id="26" name="Прямоугольник с одним скругленным углом 25"/>
          <p:cNvSpPr/>
          <p:nvPr/>
        </p:nvSpPr>
        <p:spPr>
          <a:xfrm>
            <a:off x="348340" y="729343"/>
            <a:ext cx="5214258" cy="381000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183,8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рублей,   в 2021 году – 104 млн рублей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1183" y="1095962"/>
            <a:ext cx="9721080" cy="5762038"/>
          </a:xfrm>
          <a:prstGeom prst="roundRect">
            <a:avLst>
              <a:gd name="adj" fmla="val 16667"/>
            </a:avLst>
          </a:prstGeom>
          <a:ln w="44450" cmpd="dbl">
            <a:solidFill>
              <a:srgbClr val="009A46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80000"/>
              </a:lnSpc>
            </a:pPr>
            <a:r>
              <a:rPr lang="ru-RU" sz="1500" b="1" dirty="0" smtClean="0"/>
              <a:t>В 2020 году включены в сводный реестр затраты на приобретение  409 единиц техники, машин и оборудования, из которых:</a:t>
            </a:r>
          </a:p>
          <a:p>
            <a:pPr algn="ctr">
              <a:lnSpc>
                <a:spcPct val="80000"/>
              </a:lnSpc>
            </a:pPr>
            <a:endParaRPr lang="ru-RU" sz="1500" b="1" dirty="0" smtClean="0"/>
          </a:p>
          <a:p>
            <a:pPr algn="ctr">
              <a:lnSpc>
                <a:spcPct val="80000"/>
              </a:lnSpc>
              <a:buFontTx/>
              <a:buChar char="-"/>
            </a:pPr>
            <a:r>
              <a:rPr lang="ru-RU" sz="1500" b="1" dirty="0" smtClean="0"/>
              <a:t> в 2020 году возмещены затраты на приобретение 158 единиц;</a:t>
            </a:r>
          </a:p>
          <a:p>
            <a:pPr algn="ctr">
              <a:lnSpc>
                <a:spcPct val="80000"/>
              </a:lnSpc>
              <a:buFontTx/>
              <a:buChar char="-"/>
            </a:pPr>
            <a:r>
              <a:rPr lang="ru-RU" sz="1500" b="1" dirty="0" smtClean="0"/>
              <a:t> в 2021 году планируются к возмещению затраты на приобретение 251 единиц.</a:t>
            </a:r>
          </a:p>
          <a:p>
            <a:pPr algn="ctr"/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>
                <a:solidFill>
                  <a:srgbClr val="FF0000"/>
                </a:solidFill>
              </a:rPr>
              <a:t>*Новое в</a:t>
            </a:r>
            <a:r>
              <a:rPr lang="ru-RU" sz="1500" dirty="0" smtClean="0"/>
              <a:t> </a:t>
            </a:r>
            <a:r>
              <a:rPr lang="ru-RU" sz="1500" dirty="0" smtClean="0">
                <a:solidFill>
                  <a:srgbClr val="FF0000"/>
                </a:solidFill>
              </a:rPr>
              <a:t>2021 году</a:t>
            </a:r>
            <a:r>
              <a:rPr lang="ru-RU" sz="1500" dirty="0" smtClean="0"/>
              <a:t>: предлагается предусмотреть финансирование </a:t>
            </a:r>
          </a:p>
          <a:p>
            <a:pPr algn="ctr">
              <a:tabLst>
                <a:tab pos="358775" algn="l"/>
              </a:tabLst>
            </a:pPr>
            <a:r>
              <a:rPr lang="ru-RU" sz="1500" dirty="0" smtClean="0"/>
              <a:t>новых видов техники, машин и оборудования, приобретенных не ранее 2020 года: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b="1" dirty="0" smtClean="0"/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 1. Сеялки, посевные агрегаты, посевные комбинации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i="1" dirty="0" smtClean="0">
                <a:solidFill>
                  <a:srgbClr val="9B3937"/>
                </a:solidFill>
              </a:rPr>
              <a:t>-в размере </a:t>
            </a:r>
            <a:r>
              <a:rPr lang="ru-RU" sz="1500" b="1" i="1" dirty="0" smtClean="0">
                <a:solidFill>
                  <a:srgbClr val="9B3937"/>
                </a:solidFill>
              </a:rPr>
              <a:t>50% </a:t>
            </a:r>
            <a:r>
              <a:rPr lang="ru-RU" sz="1500" i="1" dirty="0" smtClean="0">
                <a:solidFill>
                  <a:srgbClr val="9B3937"/>
                </a:solidFill>
              </a:rPr>
              <a:t>затрат, но не более 2,5 млн. рублей на 1 единицу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>
                <a:solidFill>
                  <a:schemeClr val="tx1"/>
                </a:solidFill>
              </a:rPr>
              <a:t>2</a:t>
            </a:r>
            <a:r>
              <a:rPr lang="ru-RU" sz="1500" i="1" dirty="0" smtClean="0">
                <a:solidFill>
                  <a:srgbClr val="9B3937"/>
                </a:solidFill>
              </a:rPr>
              <a:t>. </a:t>
            </a:r>
            <a:r>
              <a:rPr lang="ru-RU" sz="1500" b="1" dirty="0" smtClean="0">
                <a:solidFill>
                  <a:schemeClr val="tx1"/>
                </a:solidFill>
              </a:rPr>
              <a:t>Оборудование капельного полива с растворным узлом (для овощеводства)</a:t>
            </a: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i="1" dirty="0" smtClean="0">
                <a:solidFill>
                  <a:srgbClr val="9B3937"/>
                </a:solidFill>
              </a:rPr>
              <a:t>- субсидия предоставляется в размере </a:t>
            </a:r>
            <a:r>
              <a:rPr lang="ru-RU" sz="1500" b="1" i="1" dirty="0" smtClean="0">
                <a:solidFill>
                  <a:srgbClr val="9B3937"/>
                </a:solidFill>
              </a:rPr>
              <a:t>50</a:t>
            </a:r>
            <a:r>
              <a:rPr lang="ru-RU" sz="1500" i="1" dirty="0" smtClean="0">
                <a:solidFill>
                  <a:srgbClr val="9B3937"/>
                </a:solidFill>
              </a:rPr>
              <a:t> % затрат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b="1" i="1" dirty="0" smtClean="0"/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3. Оборудование для калибровки, и (или) фасовки, и (или) укладки овощей и (или) картофеля, включая приемные бункеры и технологические конвейеры;</a:t>
            </a:r>
          </a:p>
          <a:p>
            <a:pPr marL="173038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r>
              <a:rPr lang="ru-RU" sz="1500" i="1" dirty="0" smtClean="0">
                <a:solidFill>
                  <a:srgbClr val="9B3937"/>
                </a:solidFill>
              </a:rPr>
              <a:t> субсидия предоставляется в размере </a:t>
            </a:r>
            <a:r>
              <a:rPr lang="ru-RU" sz="1500" b="1" i="1" dirty="0" smtClean="0">
                <a:solidFill>
                  <a:srgbClr val="9B3937"/>
                </a:solidFill>
              </a:rPr>
              <a:t>50% </a:t>
            </a:r>
            <a:r>
              <a:rPr lang="ru-RU" sz="1500" i="1" dirty="0" smtClean="0">
                <a:solidFill>
                  <a:srgbClr val="9B3937"/>
                </a:solidFill>
              </a:rPr>
              <a:t>затрат</a:t>
            </a:r>
          </a:p>
          <a:p>
            <a:pPr marL="173038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4. Бульдозеры гусеничные </a:t>
            </a:r>
          </a:p>
          <a:p>
            <a:pPr marL="515938" indent="-342900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r>
              <a:rPr lang="ru-RU" sz="1500" i="1" dirty="0" smtClean="0">
                <a:solidFill>
                  <a:srgbClr val="9B3937"/>
                </a:solidFill>
              </a:rPr>
              <a:t>в размере </a:t>
            </a:r>
            <a:r>
              <a:rPr lang="ru-RU" sz="1500" b="1" i="1" dirty="0" smtClean="0">
                <a:solidFill>
                  <a:srgbClr val="9B3937"/>
                </a:solidFill>
              </a:rPr>
              <a:t>30% </a:t>
            </a:r>
            <a:r>
              <a:rPr lang="ru-RU" sz="1500" i="1" dirty="0" smtClean="0">
                <a:solidFill>
                  <a:srgbClr val="9B3937"/>
                </a:solidFill>
              </a:rPr>
              <a:t>затрат, но </a:t>
            </a:r>
            <a:r>
              <a:rPr lang="ru-RU" sz="1500" b="1" i="1" dirty="0" smtClean="0">
                <a:solidFill>
                  <a:srgbClr val="9B3937"/>
                </a:solidFill>
              </a:rPr>
              <a:t>не более 3,5 рублей </a:t>
            </a:r>
            <a:r>
              <a:rPr lang="ru-RU" sz="1500" i="1" dirty="0" smtClean="0">
                <a:solidFill>
                  <a:srgbClr val="9B3937"/>
                </a:solidFill>
              </a:rPr>
              <a:t>на 1 единицу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dirty="0" smtClean="0"/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Увеличен </a:t>
            </a:r>
            <a:r>
              <a:rPr lang="ru-RU" sz="1500" b="1" dirty="0" err="1" smtClean="0"/>
              <a:t>мощностной</a:t>
            </a:r>
            <a:r>
              <a:rPr lang="ru-RU" sz="1500" b="1" dirty="0" smtClean="0"/>
              <a:t> диапазон тракторов для КФХ  (до 143.6 л.с./105,18 кВт)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i="1" dirty="0" smtClean="0">
                <a:solidFill>
                  <a:srgbClr val="9B3937"/>
                </a:solidFill>
              </a:rPr>
              <a:t> </a:t>
            </a:r>
            <a:endParaRPr lang="ru-RU" sz="1500" i="1" dirty="0" smtClean="0">
              <a:solidFill>
                <a:srgbClr val="9B3937"/>
              </a:solidFill>
            </a:endParaRP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b="1" dirty="0" smtClean="0"/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 Увеличен </a:t>
            </a:r>
            <a:r>
              <a:rPr lang="ru-RU" sz="1500" b="1" dirty="0" err="1" smtClean="0"/>
              <a:t>мощностной</a:t>
            </a:r>
            <a:r>
              <a:rPr lang="ru-RU" sz="1500" b="1" dirty="0" smtClean="0"/>
              <a:t> диапазон тракторов для овощеводства  (до 223 л.с./164,02 кВт)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i="1" dirty="0" smtClean="0">
                <a:solidFill>
                  <a:srgbClr val="9B3937"/>
                </a:solidFill>
              </a:rPr>
              <a:t> </a:t>
            </a: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endParaRPr lang="ru-RU" sz="1500" b="1" dirty="0" smtClean="0">
              <a:solidFill>
                <a:schemeClr val="tx1"/>
              </a:solidFill>
            </a:endParaRPr>
          </a:p>
          <a:p>
            <a:pPr marL="515938" indent="-342900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endParaRPr lang="ru-RU" b="1" dirty="0" smtClean="0"/>
          </a:p>
          <a:p>
            <a:pPr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b="1" dirty="0" smtClean="0"/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6875" y="50204"/>
            <a:ext cx="7524011" cy="5581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009A46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Субсидии на возмещение части затрат на приобретение </a:t>
            </a:r>
          </a:p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техники, машин и оборудования</a:t>
            </a:r>
          </a:p>
        </p:txBody>
      </p:sp>
      <p:sp>
        <p:nvSpPr>
          <p:cNvPr id="13" name="Прямоугольник с одним скругленным углом 12"/>
          <p:cNvSpPr/>
          <p:nvPr/>
        </p:nvSpPr>
        <p:spPr>
          <a:xfrm>
            <a:off x="143968" y="709390"/>
            <a:ext cx="6518089" cy="295275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 2020 году –161,7  </a:t>
            </a:r>
            <a:r>
              <a:rPr lang="ru-RU" sz="1600" b="1" dirty="0" err="1" smtClean="0"/>
              <a:t>млн</a:t>
            </a:r>
            <a:r>
              <a:rPr lang="ru-RU" sz="1600" b="1" dirty="0" smtClean="0"/>
              <a:t> рублей / в 2021 году –183,2 </a:t>
            </a:r>
            <a:r>
              <a:rPr lang="ru-RU" sz="1600" b="1" dirty="0" err="1" smtClean="0"/>
              <a:t>млн</a:t>
            </a:r>
            <a:r>
              <a:rPr lang="ru-RU" sz="1600" b="1" dirty="0" smtClean="0"/>
              <a:t> рублей</a:t>
            </a:r>
            <a:endParaRPr lang="ru-RU" sz="1600" b="1" dirty="0"/>
          </a:p>
        </p:txBody>
      </p:sp>
      <p:pic>
        <p:nvPicPr>
          <p:cNvPr id="49154" name="Picture 2" descr="https://www.seoclerks.com/pics/want51510-1cWzKf14962473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068" y="152400"/>
            <a:ext cx="1933303" cy="805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69199" y="153430"/>
            <a:ext cx="9107310" cy="3704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dbl">
            <a:solidFill>
              <a:srgbClr val="FFFF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малых форм хозяйствования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04802" y="718912"/>
            <a:ext cx="9477374" cy="5786664"/>
          </a:xfrm>
          <a:prstGeom prst="roundRect">
            <a:avLst>
              <a:gd name="adj" fmla="val 16667"/>
            </a:avLst>
          </a:prstGeom>
          <a:ln w="76200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ru-RU" sz="5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endPara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28601" y="714376"/>
          <a:ext cx="9439274" cy="640797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600443"/>
                <a:gridCol w="125684"/>
                <a:gridCol w="4713147"/>
              </a:tblGrid>
              <a:tr h="378334">
                <a:tc gridSpan="2">
                  <a:txBody>
                    <a:bodyPr/>
                    <a:lstStyle/>
                    <a:p>
                      <a:pPr algn="ctr"/>
                      <a:r>
                        <a:rPr lang="ru-RU" alt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гранты семейным </a:t>
                      </a:r>
                      <a:r>
                        <a:rPr lang="ru-RU" alt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фермам – 17,4 млн. рублей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гранты «</a:t>
                      </a:r>
                      <a:r>
                        <a:rPr lang="ru-RU" altLang="ru-RU" sz="16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Агростартап</a:t>
                      </a:r>
                      <a:r>
                        <a:rPr lang="ru-RU" alt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» - 10,6 млн. рублей</a:t>
                      </a:r>
                      <a:endParaRPr lang="ru-RU" sz="1600" b="1" baseline="0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61226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Условия предоставления гранта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Проект (бизнес - план) по одному из следующих направлений:</a:t>
                      </a:r>
                      <a:endParaRPr lang="ru-RU" sz="2000" b="1" baseline="0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11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472917">
                <a:tc>
                  <a:txBody>
                    <a:bodyPr/>
                    <a:lstStyle/>
                    <a:p>
                      <a:pPr algn="l"/>
                      <a:r>
                        <a:rPr lang="ru-RU" sz="1200" b="1" cap="all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 РАЗВЕДЕНИЕ </a:t>
                      </a:r>
                      <a:r>
                        <a:rPr kumimoji="0" lang="ru-RU" sz="1200" b="1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 содержание </a:t>
                      </a:r>
                      <a:r>
                        <a:rPr lang="ru-RU" sz="1200" b="1" cap="all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КРС</a:t>
                      </a:r>
                    </a:p>
                    <a:p>
                      <a:pPr algn="l"/>
                      <a:r>
                        <a:rPr lang="ru-RU" sz="1200" b="1" cap="all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МЯСНОГО И МОЛОЧНОГО НАПРАВЛЕНИЯ</a:t>
                      </a:r>
                      <a:endParaRPr lang="ru-RU" sz="1200" b="1" cap="all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 РАЗВЕДЕНИЕ </a:t>
                      </a:r>
                      <a:r>
                        <a:rPr lang="ru-RU" sz="1200" b="1" cap="all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 содержание  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КРС МЯСНОГО И МОЛОЧНОГО НАПРАВЛЕНИЯ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12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15278">
                <a:tc>
                  <a:txBody>
                    <a:bodyPr/>
                    <a:lstStyle/>
                    <a:p>
                      <a:pPr algn="l"/>
                      <a:r>
                        <a:rPr lang="ru-RU" sz="1400" b="1" cap="small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максимальный размер гранта   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30 МЛН РУБЛЕЙ</a:t>
                      </a:r>
                      <a:endParaRPr lang="ru-RU" sz="1200" b="1" cap="all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МЛН РУБЛЕЙ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1860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all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ИНЫЕ ВИДЫ С/Х ДЕЯТЕЛЬНОСТИ:</a:t>
                      </a:r>
                      <a:endParaRPr kumimoji="0" lang="ru-RU" sz="1200" b="1" i="0" u="none" strike="noStrike" kern="1200" cap="all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разведение и содержание овец</a:t>
                      </a:r>
                      <a:endParaRPr lang="ru-RU" sz="1200" b="0" cap="all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разведение и содержание коз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разведение и содержание птицы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разведение и содержание кроликов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разведение рыбы</a:t>
                      </a:r>
                    </a:p>
                    <a:p>
                      <a:pPr algn="ctr"/>
                      <a:endParaRPr lang="ru-RU" sz="1200" b="1" cap="all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ИНЫЕ ВИДЫ С/Х ДЕЯТЕЛЬНОСТИ: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разведение и содержание  или овец, или коз, или кроликов, или птицы, или разведение рыбы в установках замкнутого водоснабжения,  или выращивание картофеля, и (или) овощей, и (или) технических культур (лен-долгунец, техническая конопля, масличный лен, рапс);  или выращивание плодовых и (или) ягодных культур;  или грибов; или развитие пчеловодства</a:t>
                      </a:r>
                      <a:endParaRPr lang="ru-RU" sz="1400" b="0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1400" b="0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152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cap="small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максимальный размер гранта          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30 МЛН РУБЛЕЙ</a:t>
                      </a:r>
                      <a:endParaRPr lang="ru-RU" sz="1200" b="1" cap="all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МЛН РУБЛЕЙ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1639447"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СОЗДАНИЕ РАБОЧИХ МЕСТ </a:t>
                      </a:r>
                    </a:p>
                    <a:p>
                      <a:pPr algn="l"/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не менее трех новых постоянных рабочих мест на один грант в течение срока использования гранта</a:t>
                      </a:r>
                    </a:p>
                    <a:p>
                      <a:pPr algn="l"/>
                      <a:endParaRPr lang="ru-RU" sz="5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ru-RU" sz="1400" b="1" baseline="0" dirty="0" smtClean="0">
                          <a:solidFill>
                            <a:srgbClr val="006600"/>
                          </a:solidFill>
                          <a:latin typeface="+mn-lt"/>
                        </a:rPr>
                        <a:t>Новое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+mn-lt"/>
                        </a:rPr>
                        <a:t>: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продолжительность деятельности заявителя </a:t>
                      </a:r>
                      <a:r>
                        <a:rPr lang="ru-RU" sz="12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более 12 месяцев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даты регистрации. </a:t>
                      </a:r>
                      <a:r>
                        <a:rPr lang="ru-RU" sz="13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Было: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dirty="0" smtClean="0">
                          <a:latin typeface="Times New Roman"/>
                        </a:rPr>
                        <a:t>более 24 месяца со дня его регистрации.</a:t>
                      </a:r>
                      <a:endParaRPr lang="ru-RU" sz="1050" b="0" dirty="0" smtClean="0">
                        <a:latin typeface="Verdan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СОЗДАНИЕ РАБОЧИХ МЕСТ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в течение срока использования гранта</a:t>
                      </a:r>
                    </a:p>
                    <a:p>
                      <a:pPr algn="l"/>
                      <a:endParaRPr lang="ru-RU" sz="500" b="1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Грант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до 2 </a:t>
                      </a:r>
                      <a:r>
                        <a:rPr lang="ru-RU" sz="1400" b="1" baseline="0" dirty="0" err="1" smtClean="0">
                          <a:solidFill>
                            <a:srgbClr val="C00000"/>
                          </a:solidFill>
                          <a:latin typeface="+mn-lt"/>
                        </a:rPr>
                        <a:t>млн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рублей – 1 рабочее место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Грант 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больше 2 </a:t>
                      </a:r>
                      <a:r>
                        <a:rPr lang="ru-RU" sz="1400" b="1" baseline="0" dirty="0" err="1" smtClean="0">
                          <a:solidFill>
                            <a:srgbClr val="C00000"/>
                          </a:solidFill>
                          <a:latin typeface="+mn-lt"/>
                        </a:rPr>
                        <a:t>млн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рублей – 2 и более рабочих мест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13530">
                <a:tc>
                  <a:txBody>
                    <a:bodyPr/>
                    <a:lstStyle/>
                    <a:p>
                      <a:pPr algn="ctr"/>
                      <a:endParaRPr lang="ru-RU" sz="14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  <a:p>
                      <a:pPr algn="ctr"/>
                      <a:endParaRPr lang="ru-RU" sz="1400" b="1" baseline="0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2358189" y="2029251"/>
            <a:ext cx="2225843" cy="4621807"/>
          </a:xfrm>
          <a:prstGeom prst="roundRect">
            <a:avLst>
              <a:gd name="adj" fmla="val 16667"/>
            </a:avLst>
          </a:prstGeom>
          <a:ln w="76200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единовременных выплат молодым специалистам, трудоустроившимся на работу  в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сельскохозяйствен-ные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организации, составляет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500 000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2021 год – 13,5 млн. рублей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6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17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0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693020" y="134563"/>
            <a:ext cx="8941868" cy="5777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FFFF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Поддержка студентов и молодых специалистов, </a:t>
            </a:r>
          </a:p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том числе обучение и практика студентов на предприятиях</a:t>
            </a:r>
          </a:p>
          <a:p>
            <a:pPr algn="ctr">
              <a:defRPr/>
            </a:pPr>
            <a:endParaRPr lang="ru-RU" alt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47855" y="1091171"/>
            <a:ext cx="1962485" cy="725715"/>
          </a:xfrm>
          <a:prstGeom prst="roundRect">
            <a:avLst>
              <a:gd name="adj" fmla="val 25556"/>
            </a:avLst>
          </a:prstGeom>
          <a:solidFill>
            <a:schemeClr val="bg1"/>
          </a:solidFill>
          <a:ln>
            <a:solidFill>
              <a:srgbClr val="FFFF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Студенты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38208" y="2049167"/>
            <a:ext cx="2027476" cy="4553765"/>
          </a:xfrm>
          <a:prstGeom prst="roundRect">
            <a:avLst>
              <a:gd name="adj" fmla="val 16667"/>
            </a:avLst>
          </a:prstGeom>
          <a:ln w="76200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 о целевом обучении по специальности «зоотехника», «ветеринария», «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агроинженерия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«агрономия» можно будет заключить на </a:t>
            </a: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любом этапе обучения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2021 год – 3,3 млн. рублей	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352228" y="1130971"/>
            <a:ext cx="2094640" cy="6978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FFFF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Молодые</a:t>
            </a:r>
            <a:b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специалисты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841504" y="1106908"/>
            <a:ext cx="4812631" cy="685799"/>
          </a:xfrm>
          <a:prstGeom prst="roundRect">
            <a:avLst>
              <a:gd name="adj" fmla="val 31768"/>
            </a:avLst>
          </a:prstGeom>
          <a:solidFill>
            <a:schemeClr val="bg1"/>
          </a:solidFill>
          <a:ln>
            <a:solidFill>
              <a:srgbClr val="FFFF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Сельхозтоваропроизводители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4752476" y="1925055"/>
            <a:ext cx="5017167" cy="4794722"/>
          </a:xfrm>
          <a:prstGeom prst="roundRect">
            <a:avLst>
              <a:gd name="adj" fmla="val 16667"/>
            </a:avLst>
          </a:prstGeom>
          <a:ln w="76200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just">
              <a:defRPr/>
            </a:pPr>
            <a:r>
              <a:rPr lang="ru-RU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*Новое в 2021 году</a:t>
            </a:r>
            <a:r>
              <a:rPr lang="ru-RU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Возмещение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90% затрат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понесенных в году предоставления субсидии:</a:t>
            </a:r>
          </a:p>
          <a:p>
            <a:pPr algn="just">
              <a:buFontTx/>
              <a:buChar char="-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заключенным ученическим договорам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договорам о целевом обучении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 гражданами РФ, проходящими обучение в федеральных государственных образовательных организациях высшего, среднего ‎и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допобразования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находящихся в ведении </a:t>
            </a:r>
            <a:r>
              <a:rPr lang="ru-RU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Минсельхоза, Федерального агентства по рыболовству и Федеральной службы по ветеринарному и фитосанитарному надзору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оплату труда и проживание студентов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обучающихся в федеральных государственных образовательных организациях высшего, среднего 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допобразования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находящихся в ведении </a:t>
            </a:r>
            <a:r>
              <a:rPr lang="ru-RU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сельского хозяйства Российской Федерации, Федерального агентства по рыболовству и Федеральной службы по ветеринарному и фитосанитарному надзору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(Примечание:  </a:t>
            </a:r>
            <a:r>
              <a:rPr lang="ru-RU" sz="13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 30  %  </a:t>
            </a:r>
            <a:r>
              <a:rPr lang="ru-RU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затрат  по  студентам, проходящим обучение по сельскохозяйственным специальностям </a:t>
            </a:r>
            <a:r>
              <a:rPr lang="ru-RU" sz="13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иных  федеральных государственных образовательных организациях  высшего,  среднего   и    </a:t>
            </a:r>
            <a:r>
              <a:rPr lang="ru-RU" sz="1300" i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допобразования</a:t>
            </a:r>
            <a:r>
              <a:rPr lang="ru-RU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2021 год – 5,7 млн. рублей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Штриховая стрелка вправо 18"/>
          <p:cNvSpPr/>
          <p:nvPr/>
        </p:nvSpPr>
        <p:spPr>
          <a:xfrm rot="5400000">
            <a:off x="880953" y="724687"/>
            <a:ext cx="358623" cy="309563"/>
          </a:xfrm>
          <a:prstGeom prst="stripedRightArrow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триховая стрелка вправо 19"/>
          <p:cNvSpPr/>
          <p:nvPr/>
        </p:nvSpPr>
        <p:spPr>
          <a:xfrm rot="5400000">
            <a:off x="3182469" y="721001"/>
            <a:ext cx="390059" cy="309563"/>
          </a:xfrm>
          <a:prstGeom prst="stripedRightArrow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Штриховая стрелка вправо 20"/>
          <p:cNvSpPr/>
          <p:nvPr/>
        </p:nvSpPr>
        <p:spPr>
          <a:xfrm rot="5400000">
            <a:off x="6895166" y="740309"/>
            <a:ext cx="423632" cy="309563"/>
          </a:xfrm>
          <a:prstGeom prst="stripedRightArrow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"/>
            <a:ext cx="8915400" cy="293914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Примерный график приема документов и выплаты субсидии</a:t>
            </a: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771" y="295174"/>
          <a:ext cx="9884229" cy="6508398"/>
        </p:xfrm>
        <a:graphic>
          <a:graphicData uri="http://schemas.openxmlformats.org/drawingml/2006/table">
            <a:tbl>
              <a:tblPr/>
              <a:tblGrid>
                <a:gridCol w="4223658"/>
                <a:gridCol w="1601056"/>
                <a:gridCol w="1740858"/>
                <a:gridCol w="1665514"/>
                <a:gridCol w="653143"/>
              </a:tblGrid>
              <a:tr h="2591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субсидии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срок приема документов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выплата субсидии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Ф.И.О специалиста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телефон 8-8172 23-01-23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проведение комплекса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агротехнологических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работ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29.01.-05.02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февраль-март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Колпикова Екатерина Леонидовна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доб.0266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производство технических культур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29.01.-05.02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Колпикова Екатерина Леонидовна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приобретение техники, машин и оборудования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Соколов Евгений Анатольевич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доб.0226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2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приобретение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энергоностителей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в овощеводстве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Кочнева Евгения Викторовна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доб.0246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строительство, реконструкцию, модернизацию объектов агропромышленного комплекса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февраль-март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Собенина Анна Николаевна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доб.0242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уплату страховой премии, начисленной по договору сельскохозяйственного страхования в области товарной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аквакультуры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Кочнева Евгения Викторовна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закладку и уход за многолетними плодовыми и ягодными насаждениями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08.02-12.02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Тишина Елена Сергеевна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доб.0262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элитного семеноводства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22.02.-05.03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 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Тишина Елена Сергеевна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семеноводства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24.03-06.04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апрель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Тишина Елена Сергеевна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собственного производства молока 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15.02.-22.02, 05.04.-12.04, 05.07-12.07, 04.10-11.10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март, май, август, 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Фомичева Юлия Николаевна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2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стимулирование производства молока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05.04-30.04., 05.07.-19.07,  04.10.-18.10.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июнь, август, 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Фомичева Юлия Николаевна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племенного животноводства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апрель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май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Боброва Татьяна Александровна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доб.0252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субсидии на производство мяса  скота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май, июль, октябрь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июнь, август, 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Колпикова Екатерина Леонидовна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субсидии на производство товарной рыбы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апрель, октябрь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апрель,  октябрь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Соколов Евгений Анатольевич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53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уплату страховой премии, начисленной по договору сельскохозяйственного страхования в области растениеводства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июнь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Кочнева Евгения Викторовна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гранты на развитие семейных ферм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конец мая-начало июня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Боброва Татьяна Александровна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грант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Агростартап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конец мая-начало июня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Боброва Татьяна Александровна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приобретение коров  личными подсобными хозяйствами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июль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август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Кочнева Евгения Викторовна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alt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специалистов (обучение и практика студентов на предприятиях)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Сентябрь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Октябрь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Попова Алена Владимировна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Доб.0245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уплату страховой премии, начисленной по договору сельскохозяйственного страхования в области животноводства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Кочнева Евгения Викторовна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7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агрохимическое и эколого-токсикологическое обследование земель сельскохозяйственного назначения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октябрь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Фомичева Юлия Николаевна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оформление земель в собственность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октябрь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октябрь-ноябрь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Соколов Евгений Анатольевич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развитие мероприятий в области мелиорации земель сельскохозяйственного назначения (ЭБ)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Собенина Анна Николаевна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7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уплату процентов по инвестиционным  кредитам (займам)  в агропромышленном комплексе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Тишина Елена Сергеевна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" y="350874"/>
            <a:ext cx="9571511" cy="733647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endParaRPr lang="ru-RU" alt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alt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Объем государственной поддержки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 2021 год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alt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2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1" name="AutoShape 3"/>
          <p:cNvSpPr>
            <a:spLocks noChangeArrowheads="1"/>
          </p:cNvSpPr>
          <p:nvPr/>
        </p:nvSpPr>
        <p:spPr bwMode="auto">
          <a:xfrm>
            <a:off x="0" y="2211572"/>
            <a:ext cx="9906000" cy="46464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i="1" dirty="0" smtClean="0"/>
          </a:p>
          <a:p>
            <a:pPr algn="ctr">
              <a:lnSpc>
                <a:spcPct val="150000"/>
              </a:lnSpc>
              <a:defRPr/>
            </a:pPr>
            <a:r>
              <a:rPr lang="ru-RU" sz="2200" b="1" i="1" dirty="0" smtClean="0"/>
              <a:t>предусмотрено средств на поддержку </a:t>
            </a:r>
            <a:r>
              <a:rPr lang="ru-RU" sz="2200" b="1" i="1" dirty="0" err="1" smtClean="0"/>
              <a:t>сельхозтоваропроизводителей</a:t>
            </a:r>
            <a:r>
              <a:rPr lang="ru-RU" sz="2200" b="1" i="1" dirty="0" smtClean="0"/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ru-RU" b="1" i="1" dirty="0" smtClean="0"/>
              <a:t>- </a:t>
            </a: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рамках государственной программы «Развитие агропромышленного комплекса и </a:t>
            </a:r>
            <a:r>
              <a:rPr lang="ru-RU" alt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рыбохозяйственного</a:t>
            </a: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комплексов Вологодской области на 2021 – 2025 годы» </a:t>
            </a:r>
            <a:r>
              <a:rPr lang="ru-RU" sz="2200" b="1" i="1" dirty="0" smtClean="0"/>
              <a:t>– </a:t>
            </a:r>
            <a:r>
              <a:rPr lang="ru-RU" sz="2500" b="1" i="1" dirty="0" smtClean="0"/>
              <a:t> 2 206,1 млн. рублей</a:t>
            </a:r>
            <a:r>
              <a:rPr lang="ru-RU" sz="2200" b="1" i="1" dirty="0" smtClean="0"/>
              <a:t>, </a:t>
            </a:r>
          </a:p>
          <a:p>
            <a:pPr algn="ctr"/>
            <a:r>
              <a:rPr lang="ru-RU" b="1" i="1" dirty="0" smtClean="0"/>
              <a:t>в т.ч. федеральный бюджет -  516,8 млн. рублей, областной бюджет – 1689,3 млн.рублей</a:t>
            </a:r>
            <a:r>
              <a:rPr lang="en-US" b="1" i="1" dirty="0" smtClean="0"/>
              <a:t>;</a:t>
            </a:r>
            <a:endParaRPr lang="ru-RU" b="1" i="1" dirty="0" smtClean="0"/>
          </a:p>
          <a:p>
            <a:pPr algn="ctr"/>
            <a:endParaRPr lang="ru-RU" sz="2200" b="1" i="1" dirty="0" smtClean="0"/>
          </a:p>
          <a:p>
            <a:pPr algn="ctr"/>
            <a:r>
              <a:rPr lang="ru-RU" sz="2200" b="1" dirty="0" smtClean="0"/>
              <a:t>-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 рамках государственной программы «Комплексное развитие сельских территорий Вологодской области»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/>
              <a:t>– </a:t>
            </a:r>
            <a:r>
              <a:rPr lang="ru-RU" sz="2500" b="1" i="1" dirty="0" smtClean="0"/>
              <a:t>5,7 млн. рублей, </a:t>
            </a:r>
          </a:p>
          <a:p>
            <a:pPr algn="ctr"/>
            <a:r>
              <a:rPr lang="ru-RU" b="1" i="1" dirty="0" smtClean="0"/>
              <a:t>в т.ч. федеральный бюджет -  5,5 млн. рублей, областной бюджет – 0,2 млн.рублей.</a:t>
            </a:r>
          </a:p>
          <a:p>
            <a:pPr algn="ctr"/>
            <a:endParaRPr lang="ru-RU" b="1" i="1" dirty="0" smtClean="0"/>
          </a:p>
          <a:p>
            <a:pPr algn="just"/>
            <a:endParaRPr lang="ru-RU" sz="14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ru-RU" b="1" i="1" dirty="0" smtClean="0">
              <a:solidFill>
                <a:srgbClr val="76933C"/>
              </a:solidFill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2770" name="Picture 2" descr="https://www.lifewire.com/thmb/wIQbLj6HhVVn6uI77n2zDrLT3qI=/4878x3663/filters:no_upscale():max_bytes(150000):strip_icc()/calculator-graphs-and-financial-figures-calculating-budget-630903969-573a177d5f9b58723dfd8e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7064" y="1180214"/>
            <a:ext cx="1188709" cy="912122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5300" y="32908"/>
            <a:ext cx="8915400" cy="908552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Поддержка из федерального бюджета</a:t>
            </a:r>
            <a:endParaRPr lang="ru-RU" sz="2800" i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80516" y="6085491"/>
            <a:ext cx="9466847" cy="635992"/>
          </a:xfrm>
        </p:spPr>
        <p:txBody>
          <a:bodyPr/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*</a:t>
            </a:r>
            <a:r>
              <a:rPr lang="ru-RU" sz="1600" b="1" dirty="0" smtClean="0">
                <a:solidFill>
                  <a:srgbClr val="FF0000"/>
                </a:solidFill>
              </a:rPr>
              <a:t>Новое в 2021 </a:t>
            </a:r>
            <a:r>
              <a:rPr lang="ru-RU" sz="1600" b="1" dirty="0" smtClean="0">
                <a:solidFill>
                  <a:srgbClr val="FF0000"/>
                </a:solidFill>
              </a:rPr>
              <a:t>году</a:t>
            </a:r>
            <a:r>
              <a:rPr lang="ru-RU" sz="1600" b="1" dirty="0" smtClean="0">
                <a:solidFill>
                  <a:schemeClr val="tx1"/>
                </a:solidFill>
              </a:rPr>
              <a:t>: </a:t>
            </a:r>
            <a:r>
              <a:rPr lang="ru-RU" sz="1600" b="1" dirty="0" smtClean="0">
                <a:solidFill>
                  <a:schemeClr val="tx1"/>
                </a:solidFill>
              </a:rPr>
              <a:t>получатели средств федерального бюджета по вышеуказанным направлениям – Соглашения (Договоры)  о предоставлении субсидии заключают в системе «Электронный бюджет»</a:t>
            </a:r>
            <a:r>
              <a:rPr lang="ru-RU" sz="1600" b="1" dirty="0" smtClean="0">
                <a:solidFill>
                  <a:srgbClr val="FF0000"/>
                </a:solidFill>
              </a:rPr>
              <a:t>!!!</a:t>
            </a:r>
            <a:r>
              <a:rPr lang="ru-RU" sz="1600" b="1" dirty="0" smtClean="0">
                <a:solidFill>
                  <a:schemeClr val="tx1"/>
                </a:solidFill>
              </a:rPr>
              <a:t>  </a:t>
            </a:r>
            <a:r>
              <a:rPr lang="ru-RU" sz="1600" b="1" dirty="0" smtClean="0">
                <a:solidFill>
                  <a:prstClr val="black">
                    <a:tint val="75000"/>
                  </a:prstClr>
                </a:solidFill>
              </a:rPr>
              <a:t>   </a:t>
            </a:r>
            <a:r>
              <a:rPr lang="ru-RU" b="1" dirty="0" smtClean="0">
                <a:solidFill>
                  <a:prstClr val="black">
                    <a:tint val="75000"/>
                  </a:prstClr>
                </a:solidFill>
              </a:rPr>
              <a:t>                                                                                        </a:t>
            </a:r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l"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" y="-140506"/>
            <a:ext cx="961563" cy="7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584" tIns="411033" rIns="266616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" y="645096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с одним скругленным углом 19"/>
          <p:cNvSpPr/>
          <p:nvPr/>
        </p:nvSpPr>
        <p:spPr>
          <a:xfrm>
            <a:off x="69450" y="893388"/>
            <a:ext cx="4820255" cy="5044967"/>
          </a:xfrm>
          <a:prstGeom prst="round1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809625" algn="just">
              <a:lnSpc>
                <a:spcPct val="85000"/>
              </a:lnSpc>
            </a:pPr>
            <a:r>
              <a:rPr lang="ru-RU" sz="1700" b="1" dirty="0" smtClean="0"/>
              <a:t>Субсидия на поддержку отдельных </a:t>
            </a:r>
            <a:r>
              <a:rPr lang="ru-RU" sz="1700" b="1" dirty="0" err="1" smtClean="0"/>
              <a:t>подотраслей</a:t>
            </a:r>
            <a:r>
              <a:rPr lang="ru-RU" sz="1700" b="1" dirty="0" smtClean="0"/>
              <a:t> растениеводства и животноводства</a:t>
            </a:r>
          </a:p>
          <a:p>
            <a:pPr marL="809625" algn="just">
              <a:lnSpc>
                <a:spcPct val="85000"/>
              </a:lnSpc>
            </a:pPr>
            <a:r>
              <a:rPr lang="ru-RU" sz="1700" b="1" dirty="0" smtClean="0">
                <a:solidFill>
                  <a:schemeClr val="tx1"/>
                </a:solidFill>
              </a:rPr>
              <a:t>(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«компенсирующая»         </a:t>
            </a:r>
            <a:r>
              <a:rPr lang="ru-RU" sz="1700" b="1" dirty="0" smtClean="0"/>
              <a:t>субсидия):</a:t>
            </a:r>
          </a:p>
          <a:p>
            <a:pPr marL="809625" algn="just">
              <a:lnSpc>
                <a:spcPct val="85000"/>
              </a:lnSpc>
            </a:pPr>
            <a:endParaRPr lang="ru-RU" sz="1200" b="1" dirty="0" smtClean="0"/>
          </a:p>
          <a:p>
            <a:pPr algn="just"/>
            <a:endParaRPr lang="ru-RU" sz="200" b="1" dirty="0" smtClean="0"/>
          </a:p>
          <a:p>
            <a:pPr algn="just">
              <a:buFontTx/>
              <a:buChar char="-"/>
            </a:pPr>
            <a:r>
              <a:rPr lang="ru-RU" sz="1500" dirty="0" smtClean="0"/>
              <a:t> на проведение комплекса агротехнологических работ</a:t>
            </a:r>
            <a:r>
              <a:rPr lang="en-GB" sz="1500" dirty="0" smtClean="0"/>
              <a:t>;</a:t>
            </a:r>
            <a:endParaRPr lang="ru-RU" sz="1500" dirty="0" smtClean="0"/>
          </a:p>
          <a:p>
            <a:pPr algn="just">
              <a:buFontTx/>
              <a:buChar char="-"/>
            </a:pPr>
            <a:r>
              <a:rPr lang="ru-RU" sz="1500" dirty="0"/>
              <a:t> </a:t>
            </a:r>
            <a:r>
              <a:rPr lang="ru-RU" sz="1500" dirty="0" smtClean="0"/>
              <a:t>на поддержку собственного производства молока</a:t>
            </a:r>
            <a:r>
              <a:rPr lang="en-GB" sz="1500" dirty="0" smtClean="0"/>
              <a:t>;</a:t>
            </a:r>
            <a:endParaRPr lang="ru-RU" sz="200" i="1" dirty="0" smtClean="0"/>
          </a:p>
          <a:p>
            <a:pPr algn="just">
              <a:buFontTx/>
              <a:buChar char="-"/>
            </a:pPr>
            <a:r>
              <a:rPr lang="ru-RU" sz="1500" dirty="0" smtClean="0"/>
              <a:t> на поддержку племенного животноводства;</a:t>
            </a:r>
          </a:p>
          <a:p>
            <a:pPr algn="just">
              <a:buFontTx/>
              <a:buChar char="-"/>
            </a:pPr>
            <a:endParaRPr lang="ru-RU" sz="200" dirty="0" smtClean="0"/>
          </a:p>
          <a:p>
            <a:pPr algn="just">
              <a:buFontTx/>
              <a:buChar char="-"/>
            </a:pPr>
            <a:r>
              <a:rPr lang="ru-RU" sz="1500" dirty="0" smtClean="0"/>
              <a:t> на поддержку элитного семеноводства;</a:t>
            </a:r>
          </a:p>
          <a:p>
            <a:pPr algn="just">
              <a:buFontTx/>
              <a:buChar char="-"/>
            </a:pPr>
            <a:endParaRPr lang="ru-RU" sz="200" dirty="0" smtClean="0"/>
          </a:p>
          <a:p>
            <a:pPr algn="just">
              <a:buFontTx/>
              <a:buChar char="-"/>
            </a:pPr>
            <a:r>
              <a:rPr lang="ru-RU" sz="1500" dirty="0" smtClean="0"/>
              <a:t> на уплату страховой премии, начисленной по договору сельскохозяйственного страхования в области животноводства</a:t>
            </a:r>
            <a:r>
              <a:rPr lang="en-US" sz="15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rgbClr val="FF0000"/>
                </a:solidFill>
              </a:rPr>
              <a:t>Новые направления в 2021 году</a:t>
            </a:r>
            <a:r>
              <a:rPr lang="en-GB" sz="1500" b="1" dirty="0" smtClean="0"/>
              <a:t>:</a:t>
            </a:r>
          </a:p>
          <a:p>
            <a:pPr algn="just"/>
            <a:r>
              <a:rPr lang="ru-RU" sz="1400" dirty="0"/>
              <a:t> </a:t>
            </a:r>
            <a:r>
              <a:rPr lang="en-US" sz="1400" dirty="0" smtClean="0"/>
              <a:t>- </a:t>
            </a:r>
            <a:r>
              <a:rPr lang="ru-RU" sz="1400" dirty="0" smtClean="0"/>
              <a:t>на </a:t>
            </a:r>
            <a:r>
              <a:rPr lang="ru-RU" sz="1400" dirty="0"/>
              <a:t>уплату страховой премии, начисленной по договору сельскохозяйственного страхования в области </a:t>
            </a:r>
            <a:r>
              <a:rPr lang="ru-RU" sz="1400" dirty="0" smtClean="0"/>
              <a:t>растениеводства</a:t>
            </a:r>
            <a:r>
              <a:rPr lang="en-GB" sz="1400" dirty="0" smtClean="0"/>
              <a:t>;</a:t>
            </a:r>
            <a:endParaRPr lang="en-US" sz="1400" dirty="0"/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- на </a:t>
            </a:r>
            <a:r>
              <a:rPr lang="ru-RU" sz="1400" dirty="0"/>
              <a:t>уплату страховой премии, начисленной по договору сельскохозяйственного страхования в </a:t>
            </a:r>
            <a:r>
              <a:rPr lang="ru-RU" sz="1400" dirty="0" smtClean="0"/>
              <a:t>области</a:t>
            </a:r>
            <a:r>
              <a:rPr lang="en-US" sz="1400" dirty="0" smtClean="0"/>
              <a:t> </a:t>
            </a:r>
            <a:r>
              <a:rPr lang="ru-RU" sz="1400" dirty="0" smtClean="0"/>
              <a:t>товарной </a:t>
            </a:r>
            <a:r>
              <a:rPr lang="ru-RU" sz="1400" dirty="0" err="1" smtClean="0"/>
              <a:t>аквакультуры</a:t>
            </a:r>
            <a:r>
              <a:rPr lang="ru-RU" sz="1400" dirty="0" smtClean="0"/>
              <a:t> (товарного рыбоводства)</a:t>
            </a:r>
            <a:r>
              <a:rPr lang="en-US" sz="1400" dirty="0" smtClean="0"/>
              <a:t>.</a:t>
            </a:r>
            <a:endParaRPr lang="en-US" sz="1400" dirty="0"/>
          </a:p>
          <a:p>
            <a:pPr algn="just"/>
            <a:endParaRPr lang="ru-RU" sz="200" b="1" dirty="0" smtClean="0"/>
          </a:p>
        </p:txBody>
      </p:sp>
      <p:pic>
        <p:nvPicPr>
          <p:cNvPr id="35" name="Picture 5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067842"/>
            <a:ext cx="781050" cy="505001"/>
          </a:xfrm>
          <a:prstGeom prst="rect">
            <a:avLst/>
          </a:prstGeom>
          <a:noFill/>
        </p:spPr>
      </p:pic>
      <p:sp>
        <p:nvSpPr>
          <p:cNvPr id="22" name="Прямоугольник с одним скругленным углом 21"/>
          <p:cNvSpPr/>
          <p:nvPr/>
        </p:nvSpPr>
        <p:spPr>
          <a:xfrm flipH="1">
            <a:off x="4942390" y="966954"/>
            <a:ext cx="4839784" cy="4981903"/>
          </a:xfrm>
          <a:prstGeom prst="round1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85000"/>
              </a:lnSpc>
            </a:pPr>
            <a:r>
              <a:rPr lang="ru-RU" sz="1600" b="1" dirty="0" smtClean="0"/>
              <a:t>Субсидия     на      стимулирование </a:t>
            </a:r>
          </a:p>
          <a:p>
            <a:pPr algn="just">
              <a:lnSpc>
                <a:spcPct val="85000"/>
              </a:lnSpc>
            </a:pPr>
            <a:r>
              <a:rPr lang="ru-RU" sz="1600" b="1" dirty="0" smtClean="0"/>
              <a:t>развития                     приоритетных </a:t>
            </a:r>
          </a:p>
          <a:p>
            <a:pPr algn="just">
              <a:lnSpc>
                <a:spcPct val="85000"/>
              </a:lnSpc>
            </a:pPr>
            <a:r>
              <a:rPr lang="ru-RU" sz="1600" b="1" dirty="0" err="1" smtClean="0"/>
              <a:t>подотраслей</a:t>
            </a:r>
            <a:r>
              <a:rPr lang="ru-RU" sz="1600" b="1" dirty="0" smtClean="0"/>
              <a:t>     АПК     и    развитие </a:t>
            </a:r>
          </a:p>
          <a:p>
            <a:pPr algn="just">
              <a:lnSpc>
                <a:spcPct val="85000"/>
              </a:lnSpc>
            </a:pPr>
            <a:r>
              <a:rPr lang="ru-RU" sz="1600" b="1" dirty="0" smtClean="0"/>
              <a:t>малых      форм      хозяйствования </a:t>
            </a:r>
          </a:p>
          <a:p>
            <a:pPr algn="just">
              <a:lnSpc>
                <a:spcPct val="85000"/>
              </a:lnSpc>
            </a:pPr>
            <a:r>
              <a:rPr lang="ru-RU" sz="1600" b="1" dirty="0" smtClean="0">
                <a:solidFill>
                  <a:schemeClr val="tx1"/>
                </a:solidFill>
              </a:rPr>
              <a:t>(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«стимулирующая»        </a:t>
            </a:r>
            <a:r>
              <a:rPr lang="ru-RU" sz="1600" b="1" dirty="0" smtClean="0"/>
              <a:t>субсидия):</a:t>
            </a:r>
          </a:p>
          <a:p>
            <a:pPr>
              <a:lnSpc>
                <a:spcPct val="85000"/>
              </a:lnSpc>
            </a:pPr>
            <a:endParaRPr lang="ru-RU" sz="1600" b="1" dirty="0" smtClean="0"/>
          </a:p>
          <a:p>
            <a:pPr algn="just">
              <a:lnSpc>
                <a:spcPct val="120000"/>
              </a:lnSpc>
              <a:buFontTx/>
              <a:buChar char="-"/>
            </a:pPr>
            <a:endParaRPr lang="ru-RU" sz="1600" b="1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ru-RU" sz="1600" i="1" dirty="0" smtClean="0"/>
              <a:t> </a:t>
            </a:r>
            <a:r>
              <a:rPr lang="ru-RU" sz="1600" dirty="0" smtClean="0"/>
              <a:t>на   стимулирование   производства   молока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algn="just">
              <a:lnSpc>
                <a:spcPct val="110000"/>
              </a:lnSpc>
              <a:buFontTx/>
              <a:buChar char="-"/>
            </a:pPr>
            <a:endParaRPr lang="ru-RU" sz="1600" dirty="0" smtClean="0"/>
          </a:p>
          <a:p>
            <a:pPr algn="just">
              <a:lnSpc>
                <a:spcPct val="110000"/>
              </a:lnSpc>
              <a:buFontTx/>
              <a:buChar char="-"/>
            </a:pPr>
            <a:r>
              <a:rPr lang="ru-RU" sz="1600" dirty="0" smtClean="0"/>
              <a:t> гранты на развитие семейных ферм.</a:t>
            </a:r>
            <a:endParaRPr lang="en-US" sz="1600" dirty="0" smtClean="0"/>
          </a:p>
          <a:p>
            <a:pPr algn="just">
              <a:lnSpc>
                <a:spcPct val="110000"/>
              </a:lnSpc>
              <a:buFontTx/>
              <a:buChar char="-"/>
            </a:pPr>
            <a:endParaRPr lang="ru-RU" sz="1500" dirty="0"/>
          </a:p>
        </p:txBody>
      </p:sp>
      <p:pic>
        <p:nvPicPr>
          <p:cNvPr id="2053" name="Picture 5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773286" y="1772296"/>
            <a:ext cx="874077" cy="612775"/>
          </a:xfrm>
          <a:prstGeom prst="rect">
            <a:avLst/>
          </a:prstGeom>
          <a:noFill/>
        </p:spPr>
      </p:pic>
      <p:cxnSp>
        <p:nvCxnSpPr>
          <p:cNvPr id="24" name="Прямая соединительная линия 23"/>
          <p:cNvCxnSpPr/>
          <p:nvPr/>
        </p:nvCxnSpPr>
        <p:spPr>
          <a:xfrm flipH="1">
            <a:off x="4909457" y="1513114"/>
            <a:ext cx="21772" cy="43434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194477" y="1045030"/>
            <a:ext cx="9572625" cy="533400"/>
          </a:xfrm>
          <a:prstGeom prst="round1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dirty="0" smtClean="0"/>
              <a:t>Субсидия предоставляется  </a:t>
            </a:r>
            <a:r>
              <a:rPr lang="ru-RU" u="sng" dirty="0" smtClean="0"/>
              <a:t>на финансовое обеспечение </a:t>
            </a:r>
          </a:p>
          <a:p>
            <a:pPr algn="ctr">
              <a:lnSpc>
                <a:spcPct val="85000"/>
              </a:lnSpc>
            </a:pPr>
            <a:r>
              <a:rPr lang="ru-RU" dirty="0" smtClean="0">
                <a:solidFill>
                  <a:schemeClr val="tx1"/>
                </a:solidFill>
              </a:rPr>
              <a:t>по ставке на 1 гектар посевной площади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ru-RU" sz="200" b="1" dirty="0" smtClean="0"/>
              <a:t> 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4586093"/>
              </p:ext>
            </p:extLst>
          </p:nvPr>
        </p:nvGraphicFramePr>
        <p:xfrm>
          <a:off x="86326" y="1828800"/>
          <a:ext cx="97155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54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000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29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</a:rPr>
                        <a:t>через  управления Федерального казначейства: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1. </a:t>
                      </a:r>
                      <a:r>
                        <a:rPr lang="ru-RU" sz="1600" u="sng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сельхозтоваропроизводителям</a:t>
                      </a:r>
                      <a:r>
                        <a:rPr lang="ru-RU" sz="1600" u="sng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отвечающим критериям малого предприятия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(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выручка до 800 </a:t>
                      </a:r>
                      <a:r>
                        <a:rPr lang="ru-RU" sz="1400" u="none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млн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 рублей,</a:t>
                      </a:r>
                      <a:r>
                        <a:rPr lang="ru-RU" sz="1400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 численность до 100 человек</a:t>
                      </a:r>
                      <a:r>
                        <a:rPr lang="ru-RU" sz="14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)</a:t>
                      </a:r>
                      <a:r>
                        <a:rPr lang="ru-RU" sz="1400" u="sng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При наличии у получателей посевных площадей, занятых сельскохозяйственными культурами: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Зерновых и зернобобовых культур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Кормовых культур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Товарного картофеля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Овощей открытого грунта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При условии, что на посев используются семена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сельхозкультур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, сорта или гибриды которых включены в Государственный реестр селекционных достижений, допущенных к использованию, по конкретному региону допуска, а также при условии, что сортовые и посевные качества семян соответствуют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ГОСТ Р 52325-2005, ГОСТ Р 58472-2019, для овощей – ГОСТ  32592-2013, ГОСТ Р 30106-94 для картофеля ГОСТ 33996-2016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2. Всем </a:t>
                      </a:r>
                      <a:r>
                        <a:rPr lang="ru-RU" sz="1600" u="sng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сельхозтоваропроизводителям</a:t>
                      </a:r>
                      <a:r>
                        <a:rPr lang="ru-RU" sz="14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 </a:t>
                      </a:r>
                      <a:r>
                        <a:rPr lang="ru-RU" sz="1400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на посевную площадь, занятую семенных картофелем</a:t>
                      </a:r>
                      <a:endParaRPr lang="ru-RU" sz="1400" u="sng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на  посевную площадь, занятую семенным  картофелем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</a:rPr>
                        <a:t>через Областное казначейство за счет средств областного бюджета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u="sng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1.</a:t>
                      </a:r>
                      <a:r>
                        <a:rPr lang="ru-RU" sz="17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 </a:t>
                      </a:r>
                      <a:r>
                        <a:rPr lang="ru-RU" sz="1700" u="sng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Сельхозтоваропроизводителям</a:t>
                      </a:r>
                      <a:r>
                        <a:rPr lang="ru-RU" sz="17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(средние и крупные)</a:t>
                      </a:r>
                      <a:endParaRPr lang="ru-RU" sz="1700" u="sng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Зерновых и зернобобовых культур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Кормовых культур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Товарного картофеля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Овощей открытого грунта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 Рапса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При соблюдении условий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2</a:t>
                      </a:r>
                      <a:r>
                        <a:rPr lang="ru-RU" sz="16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.  Всем категориям хозяйств, специализирующихся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на выращивании исключительно кормовых культур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none" baseline="0" dirty="0" smtClean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none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3" name="Стрелка углом вверх 12"/>
          <p:cNvSpPr/>
          <p:nvPr/>
        </p:nvSpPr>
        <p:spPr>
          <a:xfrm rot="16200000" flipH="1">
            <a:off x="7257463" y="3501315"/>
            <a:ext cx="504825" cy="2018258"/>
          </a:xfrm>
          <a:prstGeom prst="bentUpArrow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 rot="7490815">
            <a:off x="3542042" y="1517617"/>
            <a:ext cx="269952" cy="286965"/>
          </a:xfrm>
          <a:prstGeom prst="notchedRightArrow">
            <a:avLst/>
          </a:pr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/>
          <p:cNvSpPr/>
          <p:nvPr/>
        </p:nvSpPr>
        <p:spPr>
          <a:xfrm rot="3061111">
            <a:off x="6374569" y="1501761"/>
            <a:ext cx="266142" cy="293019"/>
          </a:xfrm>
          <a:prstGeom prst="notchedRightArrow">
            <a:avLst>
              <a:gd name="adj1" fmla="val 50000"/>
              <a:gd name="adj2" fmla="val 29216"/>
            </a:avLst>
          </a:pr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40692" y="2129329"/>
            <a:ext cx="19137" cy="4347671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с одним скругленным углом 16"/>
          <p:cNvSpPr/>
          <p:nvPr/>
        </p:nvSpPr>
        <p:spPr>
          <a:xfrm>
            <a:off x="116950" y="95254"/>
            <a:ext cx="6765113" cy="295275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2020 году –  353,9 млн рублей / в 2021 году –  362,6 </a:t>
            </a:r>
            <a:r>
              <a:rPr lang="ru-RU" b="1" dirty="0" err="1" smtClean="0"/>
              <a:t>млн</a:t>
            </a:r>
            <a:r>
              <a:rPr lang="ru-RU" b="1" dirty="0" smtClean="0"/>
              <a:t> рублей</a:t>
            </a:r>
            <a:endParaRPr lang="ru-RU" sz="50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489858"/>
            <a:ext cx="9184116" cy="565668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</a:pPr>
            <a:r>
              <a:rPr lang="ru-RU" b="1" u="sng" dirty="0" smtClean="0"/>
              <a:t>Субсидия на проведение комплекса агротехнологических работ</a:t>
            </a:r>
          </a:p>
          <a:p>
            <a:pPr marL="342900" indent="-342900">
              <a:lnSpc>
                <a:spcPct val="80000"/>
              </a:lnSpc>
            </a:pPr>
            <a:endParaRPr lang="ru-RU" sz="200" b="1" dirty="0" smtClean="0"/>
          </a:p>
          <a:p>
            <a:pPr marL="342900" indent="-342900">
              <a:lnSpc>
                <a:spcPct val="80000"/>
              </a:lnSpc>
            </a:pP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966857" y="130628"/>
            <a:ext cx="16981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>
                <a:solidFill>
                  <a:srgbClr val="FF0000"/>
                </a:solidFill>
              </a:rPr>
              <a:t> </a:t>
            </a:r>
            <a:r>
              <a:rPr lang="ru-RU" sz="1500" b="1" dirty="0" smtClean="0">
                <a:solidFill>
                  <a:srgbClr val="FF0000"/>
                </a:solidFill>
              </a:rPr>
              <a:t>+8,7 </a:t>
            </a:r>
            <a:r>
              <a:rPr lang="ru-RU" sz="1500" b="1" dirty="0" err="1" smtClean="0">
                <a:solidFill>
                  <a:srgbClr val="FF0000"/>
                </a:solidFill>
              </a:rPr>
              <a:t>млн</a:t>
            </a:r>
            <a:r>
              <a:rPr lang="ru-RU" sz="1500" b="1" dirty="0" smtClean="0">
                <a:solidFill>
                  <a:srgbClr val="FF0000"/>
                </a:solidFill>
              </a:rPr>
              <a:t> рублей</a:t>
            </a:r>
            <a:endParaRPr lang="ru-RU" sz="1500" b="1" dirty="0">
              <a:solidFill>
                <a:srgbClr val="FF0000"/>
              </a:solidFill>
            </a:endParaRPr>
          </a:p>
        </p:txBody>
      </p:sp>
      <p:sp>
        <p:nvSpPr>
          <p:cNvPr id="16" name="Стрелка вправо с вырезом 15"/>
          <p:cNvSpPr/>
          <p:nvPr/>
        </p:nvSpPr>
        <p:spPr>
          <a:xfrm rot="5400000">
            <a:off x="5034397" y="6579542"/>
            <a:ext cx="269952" cy="286965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5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099300" y="6492881"/>
            <a:ext cx="2806700" cy="365125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0668" y="195943"/>
            <a:ext cx="8732553" cy="584775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</a:pPr>
            <a:r>
              <a:rPr lang="ru-RU" sz="2000" b="1" u="sng" dirty="0" smtClean="0"/>
              <a:t>Субсидия на проведение комплекса агротехнологических работ</a:t>
            </a:r>
          </a:p>
          <a:p>
            <a:pPr marL="342900" indent="-342900">
              <a:lnSpc>
                <a:spcPct val="80000"/>
              </a:lnSpc>
            </a:pPr>
            <a:endParaRPr lang="ru-RU" sz="200" b="1" dirty="0" smtClean="0"/>
          </a:p>
          <a:p>
            <a:pPr marL="342900" indent="-342900">
              <a:lnSpc>
                <a:spcPct val="80000"/>
              </a:lnSpc>
            </a:pPr>
            <a:r>
              <a:rPr lang="ru-RU" b="1" dirty="0" smtClean="0"/>
              <a:t> 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3502946"/>
              </p:ext>
            </p:extLst>
          </p:nvPr>
        </p:nvGraphicFramePr>
        <p:xfrm>
          <a:off x="325822" y="892630"/>
          <a:ext cx="9287412" cy="3461657"/>
        </p:xfrm>
        <a:graphic>
          <a:graphicData uri="http://schemas.openxmlformats.org/drawingml/2006/table">
            <a:tbl>
              <a:tblPr/>
              <a:tblGrid>
                <a:gridCol w="5470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14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54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880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Вид сельскохозяйственной культуры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Базовая ставка, рублей на 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гектар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4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Субъекты малого предпринимательства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Крупные и средние хозяйства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46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Зерновые, зернобобовые культуры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623,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623,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4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Кормовые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909,0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909,0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4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Картофель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2 012,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2 012,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17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Рапс (только для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крупных и средних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хозяйств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623,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4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Овощи открытого грунта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65 500,00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65 500,00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5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Оригинальный семенной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картофель (для всех категорий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хозяйств)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376,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376,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Элитный семенной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картофель (для всех категорий хозяйств)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636,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636,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86560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Кормовые культуры (для хозяйств, специализирующихся на выращивании исключительно кормовых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 </a:t>
                      </a:r>
                      <a:r>
                        <a:rPr lang="ru-RU" sz="1400" b="0" i="0" u="sng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без предъявления</a:t>
                      </a:r>
                      <a:r>
                        <a:rPr lang="ru-RU" sz="1400" b="0" i="0" u="sng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требований к посеву по </a:t>
                      </a:r>
                      <a:r>
                        <a:rPr lang="ru-RU" sz="1400" b="0" i="0" u="sng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ГОСТу</a:t>
                      </a:r>
                      <a:r>
                        <a:rPr lang="ru-RU" sz="1400" b="0" i="0" u="sng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454,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454,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" name="Прямоугольник с одним скругленным углом 17"/>
          <p:cNvSpPr/>
          <p:nvPr/>
        </p:nvSpPr>
        <p:spPr>
          <a:xfrm>
            <a:off x="421105" y="4451688"/>
            <a:ext cx="9107906" cy="191302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расчете субсидии базовая ставка увеличивается:</a:t>
            </a:r>
          </a:p>
          <a:p>
            <a:pPr algn="ctr">
              <a:buFont typeface="Arial" charset="0"/>
              <a:buChar char="•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коэффициент территориальности</a:t>
            </a:r>
          </a:p>
          <a:p>
            <a:pPr algn="ctr">
              <a:buFont typeface="Arial" charset="0"/>
              <a:buChar char="•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повышающий коэффициент равный 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(для посевных площадей, отраженных в проектно-сметной документации на которых в текущем году планируется проводить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работы по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фосфоритованию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 (или) гипсованию</a:t>
            </a:r>
          </a:p>
          <a:p>
            <a:pPr algn="ctr">
              <a:buFont typeface="Arial" charset="0"/>
              <a:buChar char="•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повышающий коэффициент равный 1,2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(для посевных площадей, в отношении которых в текущем году планируется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осуществлять страхование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сельхозкультур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Font typeface="Arial" charset="0"/>
              <a:buChar char="•"/>
            </a:pPr>
            <a:endParaRPr lang="ru-RU" sz="1600" dirty="0"/>
          </a:p>
        </p:txBody>
      </p:sp>
      <p:sp>
        <p:nvSpPr>
          <p:cNvPr id="8" name="Стрелка вправо с вырезом 7"/>
          <p:cNvSpPr/>
          <p:nvPr/>
        </p:nvSpPr>
        <p:spPr>
          <a:xfrm rot="5400000">
            <a:off x="5012626" y="6394486"/>
            <a:ext cx="269952" cy="286965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6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27591" y="6226630"/>
            <a:ext cx="9778409" cy="631370"/>
          </a:xfrm>
        </p:spPr>
        <p:txBody>
          <a:bodyPr/>
          <a:lstStyle/>
          <a:p>
            <a:pPr algn="l"/>
            <a:r>
              <a:rPr lang="ru-RU" sz="1300" b="1" dirty="0" smtClean="0">
                <a:solidFill>
                  <a:schemeClr val="tx1"/>
                </a:solidFill>
              </a:rPr>
              <a:t>Соответственно, направления расходования субсидии дополняются новым направлением – приобретение семян и посадочного материала тех культур, на которые получена субсидия.</a:t>
            </a:r>
            <a:r>
              <a:rPr lang="ru-RU" sz="1300" b="1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sz="1300" b="1" dirty="0" smtClean="0">
                <a:solidFill>
                  <a:srgbClr val="FF0000"/>
                </a:solidFill>
              </a:rPr>
              <a:t>!!!</a:t>
            </a:r>
            <a:r>
              <a:rPr lang="ru-RU" sz="1300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</a:t>
            </a:r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algn="l"/>
              <a:t>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2074286"/>
              </p:ext>
            </p:extLst>
          </p:nvPr>
        </p:nvGraphicFramePr>
        <p:xfrm>
          <a:off x="157657" y="1190846"/>
          <a:ext cx="9410885" cy="5145668"/>
        </p:xfrm>
        <a:graphic>
          <a:graphicData uri="http://schemas.openxmlformats.org/drawingml/2006/table">
            <a:tbl>
              <a:tblPr/>
              <a:tblGrid>
                <a:gridCol w="56974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45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89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467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Вид сельскохозяйственной культуры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ставка, рублей на 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гектар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Субъекты малого предпринимательства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Крупные и средние хозяйства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зерновых и зернобобовых культур первой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питомников размножения (ПР1, ПР2, ПР3) зерновых и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ru-RU" sz="1400" dirty="0" smtClean="0"/>
                        <a:t>зернобобовых культур</a:t>
                      </a:r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многолетних злаковых и (или) бобовых трав первой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ru-RU" sz="1400" dirty="0" smtClean="0"/>
                        <a:t>репродукции</a:t>
                      </a:r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картофеля первой репродукции</a:t>
                      </a:r>
                    </a:p>
                    <a:p>
                      <a:endParaRPr lang="ru-RU" sz="1400" dirty="0" smtClean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10500,00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10500,00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моркови вне зависимости от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свеклы вне зависимости от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капусты вне зависимости от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рассада капусты вне зависимости от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294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семена рапса вне зависимости от репродукции</a:t>
                      </a: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5545652"/>
                  </a:ext>
                </a:extLst>
              </a:tr>
              <a:tr h="46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семена многолетних злаковых и (или) бобовых трав первой</a:t>
                      </a:r>
                    </a:p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репродукции (для тех, кто занимается исключительно кормовыми культурами)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456575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6123" y="70834"/>
            <a:ext cx="9420647" cy="1061829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b="1" u="sng" dirty="0"/>
              <a:t>Субсидия на проведение комплекса агротехнологических работ </a:t>
            </a:r>
          </a:p>
          <a:p>
            <a:r>
              <a:rPr lang="ru-RU" sz="1500" b="1" dirty="0" smtClean="0"/>
              <a:t>*</a:t>
            </a:r>
            <a:r>
              <a:rPr lang="ru-RU" sz="1500" b="1" dirty="0" smtClean="0">
                <a:solidFill>
                  <a:srgbClr val="FF0000"/>
                </a:solidFill>
              </a:rPr>
              <a:t>Новое в 2021 году </a:t>
            </a:r>
            <a:r>
              <a:rPr lang="en-US" sz="1500" b="1" dirty="0" smtClean="0">
                <a:solidFill>
                  <a:srgbClr val="FF0000"/>
                </a:solidFill>
              </a:rPr>
              <a:t>!</a:t>
            </a:r>
            <a:r>
              <a:rPr lang="ru-RU" sz="1500" b="1" dirty="0" smtClean="0">
                <a:solidFill>
                  <a:srgbClr val="FF0000"/>
                </a:solidFill>
              </a:rPr>
              <a:t>: </a:t>
            </a:r>
            <a:r>
              <a:rPr lang="ru-RU" sz="1500" i="1" dirty="0" smtClean="0"/>
              <a:t>проведение комплекса </a:t>
            </a:r>
            <a:r>
              <a:rPr lang="ru-RU" sz="1500" i="1" dirty="0" err="1" smtClean="0"/>
              <a:t>агротехнологических</a:t>
            </a:r>
            <a:r>
              <a:rPr lang="ru-RU" sz="1500" i="1" dirty="0" smtClean="0"/>
              <a:t> работ будет включать в себя в том числе </a:t>
            </a:r>
            <a:r>
              <a:rPr lang="ru-RU" sz="1500" i="1" u="sng" dirty="0" smtClean="0"/>
              <a:t>приобретение семян и посадочного материала</a:t>
            </a:r>
            <a:r>
              <a:rPr lang="ru-RU" sz="1500" i="1" dirty="0" smtClean="0"/>
              <a:t>. Ставки </a:t>
            </a:r>
            <a:r>
              <a:rPr lang="ru-RU" sz="1500" i="1" dirty="0"/>
              <a:t>субсидии на 1 гектар плановой посевной площади, планируемой к засеву </a:t>
            </a:r>
            <a:r>
              <a:rPr lang="ru-RU" sz="1500" i="1" u="sng" dirty="0"/>
              <a:t>приобретенным</a:t>
            </a:r>
            <a:r>
              <a:rPr lang="ru-RU" sz="1500" i="1" dirty="0"/>
              <a:t>и </a:t>
            </a:r>
            <a:r>
              <a:rPr lang="ru-RU" sz="1500" i="1" dirty="0" smtClean="0"/>
              <a:t>семенами: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xmlns="" val="2166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7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099300" y="6492881"/>
            <a:ext cx="2806700" cy="365125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457201"/>
            <a:ext cx="9565758" cy="319446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</a:pPr>
            <a:r>
              <a:rPr lang="ru-RU" b="1" u="sng" dirty="0" smtClean="0"/>
              <a:t>Субсидия на поддержку производства </a:t>
            </a:r>
            <a:r>
              <a:rPr lang="ru-RU" b="1" u="sng" dirty="0" smtClean="0"/>
              <a:t>молока</a:t>
            </a:r>
            <a:r>
              <a:rPr lang="ru-RU" b="1" dirty="0" smtClean="0"/>
              <a:t> 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790578" y="2066925"/>
            <a:ext cx="8239124" cy="952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Прямоугольник с одним скругленным углом 24"/>
          <p:cNvSpPr/>
          <p:nvPr/>
        </p:nvSpPr>
        <p:spPr>
          <a:xfrm>
            <a:off x="180475" y="111652"/>
            <a:ext cx="6458453" cy="295275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В 2020 году – 776,4 млн рублей / в 2021 году – 660,2 млн рублей</a:t>
            </a:r>
            <a:endParaRPr lang="ru-RU" sz="16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681192" y="-67225"/>
            <a:ext cx="23050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500" b="1" dirty="0" smtClean="0">
              <a:solidFill>
                <a:srgbClr val="FF0000"/>
              </a:solidFill>
            </a:endParaRPr>
          </a:p>
          <a:p>
            <a:r>
              <a:rPr lang="ru-RU" sz="1500" b="1" dirty="0" smtClean="0">
                <a:solidFill>
                  <a:srgbClr val="FF0000"/>
                </a:solidFill>
              </a:rPr>
              <a:t>- 116,2 </a:t>
            </a:r>
            <a:r>
              <a:rPr lang="ru-RU" sz="1500" b="1" dirty="0" err="1" smtClean="0">
                <a:solidFill>
                  <a:srgbClr val="FF0000"/>
                </a:solidFill>
              </a:rPr>
              <a:t>млн</a:t>
            </a:r>
            <a:r>
              <a:rPr lang="ru-RU" sz="1500" b="1" dirty="0" smtClean="0">
                <a:solidFill>
                  <a:srgbClr val="FF0000"/>
                </a:solidFill>
              </a:rPr>
              <a:t> руб. </a:t>
            </a:r>
            <a:endParaRPr lang="ru-RU" sz="15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247657" y="4505328"/>
            <a:ext cx="3943345" cy="952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4733927" y="5905504"/>
            <a:ext cx="4324351" cy="952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4527550" y="2342091"/>
          <a:ext cx="495935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3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881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min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ru-RU" sz="1200" b="1" baseline="0" dirty="0" smtClean="0"/>
                        <a:t>ставка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max </a:t>
                      </a:r>
                      <a:r>
                        <a:rPr lang="ru-RU" sz="1200" b="1" baseline="0" dirty="0" smtClean="0"/>
                        <a:t>ставка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/>
                        <a:t>(с учетом </a:t>
                      </a:r>
                      <a:r>
                        <a:rPr lang="ru-RU" sz="1200" b="1" baseline="0" dirty="0" err="1" smtClean="0"/>
                        <a:t>коэф.территориальности</a:t>
                      </a:r>
                      <a:r>
                        <a:rPr lang="ru-RU" sz="1200" b="1" baseline="0" dirty="0" smtClean="0"/>
                        <a:t>)</a:t>
                      </a:r>
                      <a:endParaRPr lang="ru-RU" sz="12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9B3937"/>
                          </a:solidFill>
                          <a:latin typeface="Calibri" pitchFamily="34" charset="0"/>
                          <a:ea typeface="Calibri"/>
                        </a:rPr>
                        <a:t>при продуктивности до 5000 кг</a:t>
                      </a:r>
                      <a:endParaRPr lang="ru-RU" sz="1500" b="1" dirty="0">
                        <a:solidFill>
                          <a:srgbClr val="9B3937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3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ru-RU" dirty="0" smtClean="0"/>
                        <a:t>,424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1,696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305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9B3937"/>
                          </a:solidFill>
                          <a:latin typeface="Calibri" pitchFamily="34" charset="0"/>
                          <a:ea typeface="Calibri"/>
                        </a:rPr>
                        <a:t>при продуктивности до 5000 кг</a:t>
                      </a:r>
                      <a:endParaRPr lang="ru-RU" sz="1500" b="1" dirty="0" smtClean="0">
                        <a:solidFill>
                          <a:srgbClr val="9B3937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30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1,71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3052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69451" y="882502"/>
            <a:ext cx="9767100" cy="5975497"/>
          </a:xfrm>
          <a:prstGeom prst="rect">
            <a:avLst/>
          </a:prstGeom>
          <a:ln w="44450" cmpd="dbl">
            <a:solidFill>
              <a:srgbClr val="00B05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75000"/>
              </a:lnSpc>
              <a:defRPr/>
            </a:pPr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</a:rPr>
              <a:t>по ставке на 1 килограмм  </a:t>
            </a:r>
          </a:p>
          <a:p>
            <a:pPr algn="ctr">
              <a:lnSpc>
                <a:spcPct val="75000"/>
              </a:lnSpc>
              <a:defRPr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реализованного и (или) отгруженного сельскохозяйственными товаропроизводителями на собственную переработку коровьего и (или) козьего молока </a:t>
            </a:r>
          </a:p>
          <a:p>
            <a:pPr algn="ctr">
              <a:lnSpc>
                <a:spcPct val="75000"/>
              </a:lnSpc>
              <a:defRPr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(ежеквартально, включая 4 квартал 2020 года)</a:t>
            </a:r>
          </a:p>
          <a:p>
            <a:pPr algn="ctr">
              <a:lnSpc>
                <a:spcPct val="95000"/>
              </a:lnSpc>
              <a:defRPr/>
            </a:pPr>
            <a:endParaRPr lang="ru-RU" sz="500" b="1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«Компенсирующая»        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БАЗОВАЯ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ставка </a:t>
            </a:r>
            <a:r>
              <a:rPr lang="ru-RU" b="1" dirty="0" smtClean="0">
                <a:solidFill>
                  <a:srgbClr val="9B3937"/>
                </a:solidFill>
                <a:latin typeface="Calibri" pitchFamily="34" charset="0"/>
                <a:cs typeface="Times New Roman" pitchFamily="18" charset="0"/>
              </a:rPr>
              <a:t>для всех сельхозпроизводителей -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1,409 рублей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Базовая ставка увеличивается на коэффициент территориальности – 1 - 1,2 (из средств областного бюджета), коэффициент 1,227 при продуктивности коров свыше 5000 кг и коэффициент 1,3 малым предприятиям (из средств федерального бюджета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95000"/>
              </a:lnSpc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«Стимулирующая»     ДОПОЛНИТЕЛЬНАЯ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ставка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для сельхозпроизводителей </a:t>
            </a:r>
          </a:p>
          <a:p>
            <a:pPr algn="ctr">
              <a:lnSpc>
                <a:spcPct val="95000"/>
              </a:lnSpc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с продуктивностью выше 7500 кг/5000 кг (для КФХ)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- 0,669 рублей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Ставка увеличивается на коэффициент продуктивности  1 - 1,2</a:t>
            </a:r>
          </a:p>
          <a:p>
            <a:pPr algn="ctr">
              <a:lnSpc>
                <a:spcPct val="95000"/>
              </a:lnSpc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(устанавливается пропорционально продуктивности в диапазоне от 7500 до 9000кг)</a:t>
            </a:r>
          </a:p>
          <a:p>
            <a:pPr algn="ctr">
              <a:lnSpc>
                <a:spcPct val="95000"/>
              </a:lnSpc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коэффициент территориальности не применяется.</a:t>
            </a:r>
            <a:endParaRPr lang="ru-RU" i="1" dirty="0">
              <a:solidFill>
                <a:srgbClr val="9B3937"/>
              </a:solidFill>
              <a:latin typeface="Calibri" pitchFamily="34" charset="0"/>
              <a:ea typeface="Calibri"/>
            </a:endParaRPr>
          </a:p>
          <a:p>
            <a:pPr algn="ctr">
              <a:lnSpc>
                <a:spcPct val="95000"/>
              </a:lnSpc>
              <a:defRPr/>
            </a:pPr>
            <a:endParaRPr lang="ru-RU" b="1" i="1" u="sng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sz="1900" b="1" dirty="0" smtClean="0">
                <a:solidFill>
                  <a:srgbClr val="9B3937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defRPr/>
            </a:pPr>
            <a:endParaRPr lang="ru-RU" sz="11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3015719"/>
              </p:ext>
            </p:extLst>
          </p:nvPr>
        </p:nvGraphicFramePr>
        <p:xfrm>
          <a:off x="150471" y="4657059"/>
          <a:ext cx="9539656" cy="2200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292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009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*</a:t>
                      </a:r>
                      <a:r>
                        <a:rPr lang="ru-RU" sz="1700" i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Новое в 2021 году</a:t>
                      </a: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: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</a:t>
                      </a:r>
                      <a:r>
                        <a:rPr lang="ru-RU" sz="1700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Calibri"/>
                        </a:rPr>
                        <a:t>в рамках «компенсирующей» субсидии </a:t>
                      </a:r>
                      <a:r>
                        <a:rPr lang="ru-RU" sz="170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сельхозтоваропроизводителям</a:t>
                      </a: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, обеспечившим прирост поголовья коров в 2020 году, будет произведена доплата размере 20000 рублей за голову прироста при первичном обращении </a:t>
                      </a: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за </a:t>
                      </a: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счет средств областного бюджета.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</a:t>
                      </a:r>
                      <a:r>
                        <a:rPr lang="ru-RU" sz="1700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Calibri"/>
                        </a:rPr>
                        <a:t>в рамках «стимулирующей» субсидии </a:t>
                      </a: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в зависимости от выполнения показателя по приросту производства молока за отчетный год при расчете субсидии будет применяется коэффициент, равный среднему значению показателя по приросту за отчетный год к установленному Департаментом, но не более 1,2.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23556" name="Picture 4" descr="https://img2.freepng.ru/20180322/vrw/kisspng-cattle-cow-clip-art-cow-5ab3ae417ba701.34822194152172499350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41982" y="1"/>
            <a:ext cx="914401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7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8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2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130134" y="421537"/>
            <a:ext cx="9652041" cy="2598110"/>
          </a:xfrm>
          <a:prstGeom prst="roundRect">
            <a:avLst>
              <a:gd name="adj" fmla="val 16135"/>
            </a:avLst>
          </a:prstGeom>
          <a:ln w="44450" cmpd="dbl">
            <a:solidFill>
              <a:srgbClr val="00B05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marL="4572000">
              <a:defRPr/>
            </a:pPr>
            <a:endParaRPr lang="ru-RU" sz="13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0">
              <a:defRPr/>
            </a:pPr>
            <a:endParaRPr lang="ru-RU" sz="13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Субсидия предоставляется по ставкам на 1 условную голову  племенного поголовья сельскохозяйственных животных. </a:t>
            </a:r>
          </a:p>
          <a:p>
            <a:pPr marL="342900" indent="-342900" algn="just">
              <a:buAutoNum type="arabicParenR" startAt="2"/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Сельхозтоваропроизводителям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не включенным в Перечень МСХ РФ для предоставления субсидий на поддержку животноводства, субсидии будут предоставлены за счет средств областного бюджета.</a:t>
            </a:r>
          </a:p>
          <a:p>
            <a:pPr marL="342900" indent="-342900" algn="just">
              <a:buAutoNum type="arabicParenR" startAt="2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Эффективность предоставления субсидий оценивается (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сохранность племенного условного маточного поголовья сельскохозяйственных животных в размере 100% к уровню предыдущего года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"/>
            <a:ext cx="9906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000" b="1" u="sng" dirty="0" smtClean="0"/>
              <a:t>Субсидия на поддержку племенного животноводства</a:t>
            </a:r>
          </a:p>
          <a:p>
            <a:pPr marL="342900" indent="-342900"/>
            <a:endParaRPr lang="ru-RU" sz="200" b="1" dirty="0" smtClean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3254331"/>
            <a:ext cx="9906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000" b="1" u="sng" dirty="0" smtClean="0"/>
              <a:t>Субсидия на поддержку элитного семеноводства</a:t>
            </a:r>
          </a:p>
          <a:p>
            <a:pPr marL="342900" indent="-342900"/>
            <a:endParaRPr lang="ru-RU" sz="200" b="1" dirty="0" smtClean="0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46302" y="3701143"/>
            <a:ext cx="9747985" cy="3012478"/>
          </a:xfrm>
          <a:prstGeom prst="roundRect">
            <a:avLst>
              <a:gd name="adj" fmla="val 16135"/>
            </a:avLst>
          </a:prstGeom>
          <a:ln w="44450" cmpd="dbl">
            <a:solidFill>
              <a:srgbClr val="00B05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marL="4486275">
              <a:defRPr/>
            </a:pPr>
            <a:endParaRPr lang="ru-RU" sz="1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66257" y="4365174"/>
          <a:ext cx="7358747" cy="1497702"/>
        </p:xfrm>
        <a:graphic>
          <a:graphicData uri="http://schemas.openxmlformats.org/drawingml/2006/table">
            <a:tbl>
              <a:tblPr/>
              <a:tblGrid>
                <a:gridCol w="59219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6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6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Сельскохозяйственная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культура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Ставка, 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Зерновые, зернобобовые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культуры (элита, суперэлита)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125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руб./га.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30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Клевер,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люцерна, козлятник (элита, суперэлита), </a:t>
                      </a:r>
                    </a:p>
                    <a:p>
                      <a:pPr algn="l" fontAlgn="b"/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засеянные в чистом виде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900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руб./га.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Картофель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(элита, суперэлита,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супер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- суперэлита)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20 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000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руб./га.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4" name="Прямоугольник с одним скругленным углом 23"/>
          <p:cNvSpPr/>
          <p:nvPr/>
        </p:nvSpPr>
        <p:spPr>
          <a:xfrm>
            <a:off x="393405" y="504831"/>
            <a:ext cx="3806455" cy="32451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 </a:t>
            </a:r>
          </a:p>
          <a:p>
            <a:pPr algn="ctr"/>
            <a:r>
              <a:rPr lang="ru-RU" sz="1600" b="1" dirty="0" smtClean="0"/>
              <a:t> </a:t>
            </a:r>
            <a:r>
              <a:rPr lang="ru-RU" sz="1600" b="1" dirty="0" smtClean="0"/>
              <a:t>в 2021 году – 272,8 млн. рублей</a:t>
            </a:r>
          </a:p>
          <a:p>
            <a:pPr algn="ctr"/>
            <a:endParaRPr lang="ru-RU" sz="1600" b="1" dirty="0" smtClean="0"/>
          </a:p>
        </p:txBody>
      </p:sp>
      <p:sp>
        <p:nvSpPr>
          <p:cNvPr id="26" name="Прямоугольник с одним скругленным углом 25"/>
          <p:cNvSpPr/>
          <p:nvPr/>
        </p:nvSpPr>
        <p:spPr>
          <a:xfrm>
            <a:off x="150473" y="4365171"/>
            <a:ext cx="1667442" cy="2119850"/>
          </a:xfrm>
          <a:prstGeom prst="round1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500" dirty="0" smtClean="0">
                <a:solidFill>
                  <a:schemeClr val="tx1"/>
                </a:solidFill>
              </a:rPr>
              <a:t>субсидия предоставляется на финансовое обеспечение затрат через управления Федерального казначейства</a:t>
            </a:r>
          </a:p>
        </p:txBody>
      </p:sp>
      <p:sp>
        <p:nvSpPr>
          <p:cNvPr id="27" name="Прямоугольник с одним скругленным углом 26"/>
          <p:cNvSpPr/>
          <p:nvPr/>
        </p:nvSpPr>
        <p:spPr>
          <a:xfrm>
            <a:off x="340244" y="3830245"/>
            <a:ext cx="3965942" cy="38025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 </a:t>
            </a:r>
            <a:r>
              <a:rPr lang="ru-RU" sz="1600" b="1" dirty="0" smtClean="0"/>
              <a:t>2021 году – 19,5 млн. рублей</a:t>
            </a:r>
            <a:endParaRPr lang="ru-RU" sz="16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53962" y="3868753"/>
            <a:ext cx="18500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FF0000"/>
                </a:solidFill>
              </a:rPr>
              <a:t>-3,4 </a:t>
            </a:r>
            <a:r>
              <a:rPr lang="ru-RU" sz="1200" b="1" dirty="0" err="1" smtClean="0">
                <a:solidFill>
                  <a:srgbClr val="FF0000"/>
                </a:solidFill>
              </a:rPr>
              <a:t>млн</a:t>
            </a:r>
            <a:r>
              <a:rPr lang="ru-RU" sz="1200" b="1" dirty="0" smtClean="0">
                <a:solidFill>
                  <a:srgbClr val="FF0000"/>
                </a:solidFill>
              </a:rPr>
              <a:t> руб. </a:t>
            </a:r>
            <a:endParaRPr lang="ru-RU" sz="1200" dirty="0"/>
          </a:p>
        </p:txBody>
      </p:sp>
      <p:sp>
        <p:nvSpPr>
          <p:cNvPr id="13" name="Прямоугольник с одним скругленным углом 12"/>
          <p:cNvSpPr/>
          <p:nvPr/>
        </p:nvSpPr>
        <p:spPr>
          <a:xfrm>
            <a:off x="2068286" y="5932713"/>
            <a:ext cx="7380513" cy="740229"/>
          </a:xfrm>
          <a:prstGeom prst="round1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 *Новое в 2021 году:</a:t>
            </a:r>
            <a:r>
              <a:rPr lang="ru-RU" sz="1400" b="1" dirty="0" smtClean="0"/>
              <a:t> </a:t>
            </a:r>
            <a:r>
              <a:rPr lang="ru-RU" sz="1300" b="1" dirty="0" smtClean="0">
                <a:solidFill>
                  <a:schemeClr val="tx1"/>
                </a:solidFill>
              </a:rPr>
              <a:t>Расходование средств осуществляется на приобретение элитных семян по видам сельскохозяйственных культур в объёмах в соответствии с расчетом размера субсидии</a:t>
            </a:r>
          </a:p>
          <a:p>
            <a:pPr algn="ctr"/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7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9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2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2" y="467834"/>
            <a:ext cx="9782174" cy="1105786"/>
          </a:xfrm>
          <a:prstGeom prst="roundRect">
            <a:avLst>
              <a:gd name="adj" fmla="val 16135"/>
            </a:avLst>
          </a:prstGeom>
          <a:ln w="44450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marL="342900" indent="-342900" algn="just">
              <a:buAutoNum type="arabicParenR"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Субсидия предоставляется в размере 50% размера страховой премии в рамках заключенных договоров сельскохозяйственного  страхования с государственной поддержкой;</a:t>
            </a:r>
          </a:p>
          <a:p>
            <a:pPr marL="342900" indent="-342900" algn="just">
              <a:buAutoNum type="arabicParenR" startAt="2"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 2021 году субсидия может быть предоставлена на возмещение затрат текущего года и 2020 года, при условии непредставления  соответствующей субсидии  в отчетном году, 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по действующим в текущем финансовом году договорам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на дату принятия решения о предоставлении господдержки.</a:t>
            </a: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3"/>
            <a:ext cx="990600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u="sng" dirty="0" smtClean="0"/>
              <a:t>Субсидия на возмещение части затрат </a:t>
            </a:r>
          </a:p>
          <a:p>
            <a:pPr>
              <a:lnSpc>
                <a:spcPct val="80000"/>
              </a:lnSpc>
            </a:pPr>
            <a:r>
              <a:rPr lang="ru-RU" b="1" u="sng" dirty="0" smtClean="0"/>
              <a:t>на уплату страховой премии:</a:t>
            </a:r>
          </a:p>
          <a:p>
            <a:pPr marL="342900" indent="-342900"/>
            <a:endParaRPr lang="ru-RU" sz="2200" b="1" u="sng" dirty="0" smtClean="0"/>
          </a:p>
          <a:p>
            <a:pPr marL="342900" indent="-342900"/>
            <a:endParaRPr lang="ru-RU" sz="200" b="1" dirty="0" smtClean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4157331" y="2"/>
            <a:ext cx="4720856" cy="404037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0,5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рублей, в 2021 году – 6,6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  <a:endParaRPr lang="ru-RU" sz="1400" b="1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" y="1637414"/>
            <a:ext cx="9771321" cy="701749"/>
          </a:xfrm>
          <a:prstGeom prst="roundRect">
            <a:avLst>
              <a:gd name="adj" fmla="val 16135"/>
            </a:avLst>
          </a:prstGeom>
          <a:ln w="44450" cmpd="dbl"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области животноводства: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 страхования должен быть заключен на все имеющееся поголовье с/</a:t>
            </a:r>
            <a:r>
              <a:rPr lang="ru-RU" sz="1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животных одного или нескольких определенных видов.</a:t>
            </a:r>
            <a:endParaRPr lang="ru-RU" sz="13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" y="2402960"/>
            <a:ext cx="9771321" cy="3327991"/>
          </a:xfrm>
          <a:prstGeom prst="roundRect">
            <a:avLst>
              <a:gd name="adj" fmla="val 16135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algn="just">
              <a:buFont typeface="Arial" charset="0"/>
              <a:buChar char="•"/>
              <a:defRPr/>
            </a:pPr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Новое в 2021 году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Предусмотрены средства федерального и областного бюджетов на предоставление субсидии на возмещение затрат на уплату страховой премии </a:t>
            </a: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области растениеводства:</a:t>
            </a:r>
          </a:p>
          <a:p>
            <a:pPr algn="just">
              <a:defRPr/>
            </a:pPr>
            <a:r>
              <a:rPr lang="ru-RU" sz="135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действующим в текущем финансовом году договорам относятся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договоры страхования озимых с/</a:t>
            </a:r>
            <a:r>
              <a:rPr lang="ru-RU" sz="13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культур посева отчетного года,</a:t>
            </a:r>
          </a:p>
          <a:p>
            <a:pPr algn="just"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договоры страхования урожая многолетних насаждений по договорам, заключенным в отчетном и/или текущем году,</a:t>
            </a:r>
          </a:p>
          <a:p>
            <a:pPr algn="just">
              <a:buFontTx/>
              <a:buChar char="-"/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договоры страхования посадок многолетних насаждений по договорам, заключенным в отчетном и/или текущем году,</a:t>
            </a:r>
          </a:p>
          <a:p>
            <a:pPr algn="just">
              <a:buFontTx/>
              <a:buChar char="-"/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договоры страхования яровых сельскохозяйственных культур урожая текущего года,</a:t>
            </a:r>
          </a:p>
          <a:p>
            <a:pPr algn="just">
              <a:buFontTx/>
              <a:buChar char="-"/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договоры страхования урожая озимых с/</a:t>
            </a:r>
            <a:r>
              <a:rPr lang="ru-RU" sz="13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культур посева текущего года.</a:t>
            </a:r>
          </a:p>
          <a:p>
            <a:r>
              <a:rPr lang="ru-RU" sz="135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 страхования должен быть заключен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 отношении одного или нескольких видов сельскохозяйственных культур, посадок многолетних насаждений на всей площади земельных участков в субъекте Российской Федерации, на которой сельскохозяйственным товаропроизводителем выращиваются данные сельскохозяйственные культуры, многолетние насаждения;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б) в срок не позднее пятнадцати календарных дней после окончания сева или посадки сельскохозяйственной культуры, за исключением многолетних насаждений, а также многолетних трав посева прошлых лет;</a:t>
            </a:r>
          </a:p>
          <a:p>
            <a:r>
              <a:rPr lang="ru-RU" sz="1400" dirty="0" smtClean="0"/>
              <a:t>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) до момента прекращения вегетации (перехода в состояние зимнего покоя) многолетних насаждений.</a:t>
            </a:r>
          </a:p>
          <a:p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" y="5826642"/>
            <a:ext cx="9771321" cy="1031358"/>
          </a:xfrm>
          <a:prstGeom prst="roundRect">
            <a:avLst>
              <a:gd name="adj" fmla="val 16135"/>
            </a:avLst>
          </a:prstGeom>
          <a:ln w="44450" cmpd="dbl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algn="just">
              <a:buFont typeface="Arial" charset="0"/>
              <a:buChar char="•"/>
              <a:defRPr/>
            </a:pPr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Новое в 2021 году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Предусмотрены средства федерального и областного бюджетов на предоставление субсидии на возмещение затрат на уплату страховой премии в</a:t>
            </a: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области товарной </a:t>
            </a:r>
            <a:r>
              <a:rPr lang="ru-RU" sz="135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аквакультуры</a:t>
            </a: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Договор страхования должен быть заключен в отношении одного или нескольких видов объектов товарной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аквакультуры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(товарного рыбоводства), имеющихся у сельскохозяйственного товаропроизводителя.</a:t>
            </a:r>
          </a:p>
          <a:p>
            <a:pPr marL="342900" indent="-342900">
              <a:buFont typeface="Arial" charset="0"/>
              <a:buChar char="•"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41981" y="0"/>
            <a:ext cx="96401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FF0000"/>
                </a:solidFill>
              </a:rPr>
              <a:t>+6,1 </a:t>
            </a:r>
            <a:r>
              <a:rPr lang="ru-RU" sz="1200" b="1" dirty="0" err="1" smtClean="0">
                <a:solidFill>
                  <a:srgbClr val="FF0000"/>
                </a:solidFill>
              </a:rPr>
              <a:t>млн</a:t>
            </a:r>
            <a:r>
              <a:rPr lang="ru-RU" sz="1200" b="1" dirty="0" smtClean="0">
                <a:solidFill>
                  <a:srgbClr val="FF0000"/>
                </a:solidFill>
              </a:rPr>
              <a:t> руб.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23286</TotalTime>
  <Words>3927</Words>
  <Application>Microsoft Office PowerPoint</Application>
  <PresentationFormat>Лист A4 (210x297 мм)</PresentationFormat>
  <Paragraphs>676</Paragraphs>
  <Slides>18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1_Тема Office</vt:lpstr>
      <vt:lpstr>Слайд 1</vt:lpstr>
      <vt:lpstr>Слайд 2</vt:lpstr>
      <vt:lpstr>Поддержка из федерального бюджета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Примерный график приема документов и выплаты субсидии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Коршунов</dc:creator>
  <cp:lastModifiedBy>Zhukova.SA</cp:lastModifiedBy>
  <cp:revision>3192</cp:revision>
  <cp:lastPrinted>2016-09-28T07:47:11Z</cp:lastPrinted>
  <dcterms:created xsi:type="dcterms:W3CDTF">2015-02-18T09:04:21Z</dcterms:created>
  <dcterms:modified xsi:type="dcterms:W3CDTF">2021-01-20T06:05:51Z</dcterms:modified>
</cp:coreProperties>
</file>