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handoutMasterIdLst>
    <p:handoutMasterId r:id="rId21"/>
  </p:handoutMasterIdLst>
  <p:sldIdLst>
    <p:sldId id="366" r:id="rId2"/>
    <p:sldId id="539" r:id="rId3"/>
    <p:sldId id="538" r:id="rId4"/>
    <p:sldId id="540" r:id="rId5"/>
    <p:sldId id="551" r:id="rId6"/>
    <p:sldId id="555" r:id="rId7"/>
    <p:sldId id="489" r:id="rId8"/>
    <p:sldId id="528" r:id="rId9"/>
    <p:sldId id="527" r:id="rId10"/>
    <p:sldId id="531" r:id="rId11"/>
    <p:sldId id="556" r:id="rId12"/>
    <p:sldId id="524" r:id="rId13"/>
    <p:sldId id="548" r:id="rId14"/>
    <p:sldId id="546" r:id="rId15"/>
    <p:sldId id="558" r:id="rId16"/>
    <p:sldId id="560" r:id="rId17"/>
    <p:sldId id="557" r:id="rId18"/>
    <p:sldId id="559" r:id="rId19"/>
  </p:sldIdLst>
  <p:sldSz cx="9906000" cy="6858000" type="A4"/>
  <p:notesSz cx="10017125" cy="68881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936F94CF-13F0-4AB9-96DD-67CF96B04D83}">
          <p14:sldIdLst>
            <p14:sldId id="366"/>
            <p14:sldId id="539"/>
            <p14:sldId id="538"/>
            <p14:sldId id="540"/>
            <p14:sldId id="551"/>
            <p14:sldId id="555"/>
            <p14:sldId id="489"/>
            <p14:sldId id="528"/>
            <p14:sldId id="527"/>
            <p14:sldId id="531"/>
            <p14:sldId id="556"/>
            <p14:sldId id="524"/>
            <p14:sldId id="548"/>
            <p14:sldId id="532"/>
            <p14:sldId id="546"/>
            <p14:sldId id="547"/>
            <p14:sldId id="544"/>
            <p14:sldId id="549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296" userDrawn="1">
          <p15:clr>
            <a:srgbClr val="A4A3A4"/>
          </p15:clr>
        </p15:guide>
        <p15:guide id="2" pos="3165" userDrawn="1">
          <p15:clr>
            <a:srgbClr val="A4A3A4"/>
          </p15:clr>
        </p15:guide>
        <p15:guide id="3" pos="316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43" userDrawn="1">
          <p15:clr>
            <a:srgbClr val="A4A3A4"/>
          </p15:clr>
        </p15:guide>
        <p15:guide id="2" pos="3132" userDrawn="1">
          <p15:clr>
            <a:srgbClr val="A4A3A4"/>
          </p15:clr>
        </p15:guide>
        <p15:guide id="3" orient="horz" pos="2169">
          <p15:clr>
            <a:srgbClr val="A4A3A4"/>
          </p15:clr>
        </p15:guide>
        <p15:guide id="4" pos="315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Екатерина Юрьевна Груенко" initials="ЕЮГ" lastIdx="1" clrIdx="0">
    <p:extLst>
      <p:ext uri="{19B8F6BF-5375-455C-9EA6-DF929625EA0E}">
        <p15:presenceInfo xmlns:p15="http://schemas.microsoft.com/office/powerpoint/2012/main" xmlns="" userId="Екатерина Юрьевна Груенко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B3937"/>
    <a:srgbClr val="009A46"/>
    <a:srgbClr val="76933C"/>
    <a:srgbClr val="77933C"/>
    <a:srgbClr val="EBFDA1"/>
    <a:srgbClr val="FFFFDD"/>
    <a:srgbClr val="5C732F"/>
    <a:srgbClr val="F5F8EE"/>
    <a:srgbClr val="604A7B"/>
    <a:srgbClr val="EA6B1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23" autoAdjust="0"/>
    <p:restoredTop sz="81327" autoAdjust="0"/>
  </p:normalViewPr>
  <p:slideViewPr>
    <p:cSldViewPr snapToGrid="0">
      <p:cViewPr>
        <p:scale>
          <a:sx n="90" d="100"/>
          <a:sy n="90" d="100"/>
        </p:scale>
        <p:origin x="-468" y="-24"/>
      </p:cViewPr>
      <p:guideLst>
        <p:guide orient="horz" pos="2296"/>
        <p:guide pos="316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77" d="100"/>
          <a:sy n="77" d="100"/>
        </p:scale>
        <p:origin x="-3960" y="-114"/>
      </p:cViewPr>
      <p:guideLst>
        <p:guide orient="horz" pos="2143"/>
        <p:guide orient="horz" pos="2169"/>
        <p:guide pos="3132"/>
        <p:guide pos="315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4340115" cy="345453"/>
          </a:xfrm>
          <a:prstGeom prst="rect">
            <a:avLst/>
          </a:prstGeom>
        </p:spPr>
        <p:txBody>
          <a:bodyPr vert="horz" lIns="92300" tIns="46150" rIns="92300" bIns="4615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73814" y="1"/>
            <a:ext cx="4341715" cy="345453"/>
          </a:xfrm>
          <a:prstGeom prst="rect">
            <a:avLst/>
          </a:prstGeom>
        </p:spPr>
        <p:txBody>
          <a:bodyPr vert="horz" lIns="92300" tIns="46150" rIns="92300" bIns="46150" rtlCol="0"/>
          <a:lstStyle>
            <a:lvl1pPr algn="r">
              <a:defRPr sz="1200"/>
            </a:lvl1pPr>
          </a:lstStyle>
          <a:p>
            <a:fld id="{3FF6FCED-D5B6-4376-8818-BD652366F07F}" type="datetimeFigureOut">
              <a:rPr lang="ru-RU" smtClean="0"/>
              <a:pPr/>
              <a:t>20.01.2021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4" y="6542711"/>
            <a:ext cx="4340115" cy="345453"/>
          </a:xfrm>
          <a:prstGeom prst="rect">
            <a:avLst/>
          </a:prstGeom>
        </p:spPr>
        <p:txBody>
          <a:bodyPr vert="horz" lIns="92300" tIns="46150" rIns="92300" bIns="4615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73814" y="6542711"/>
            <a:ext cx="4341715" cy="345453"/>
          </a:xfrm>
          <a:prstGeom prst="rect">
            <a:avLst/>
          </a:prstGeom>
        </p:spPr>
        <p:txBody>
          <a:bodyPr vert="horz" lIns="92300" tIns="46150" rIns="92300" bIns="46150" rtlCol="0" anchor="b"/>
          <a:lstStyle>
            <a:lvl1pPr algn="r">
              <a:defRPr sz="1200"/>
            </a:lvl1pPr>
          </a:lstStyle>
          <a:p>
            <a:fld id="{97C4C3A9-ACE6-4543-9550-C0313279A34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981609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4340755" cy="345605"/>
          </a:xfrm>
          <a:prstGeom prst="rect">
            <a:avLst/>
          </a:prstGeom>
        </p:spPr>
        <p:txBody>
          <a:bodyPr vert="horz" lIns="92289" tIns="46145" rIns="92289" bIns="46145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74054" y="2"/>
            <a:ext cx="4340755" cy="345605"/>
          </a:xfrm>
          <a:prstGeom prst="rect">
            <a:avLst/>
          </a:prstGeom>
        </p:spPr>
        <p:txBody>
          <a:bodyPr vert="horz" lIns="92289" tIns="46145" rIns="92289" bIns="46145" rtlCol="0"/>
          <a:lstStyle>
            <a:lvl1pPr algn="r">
              <a:defRPr sz="1200"/>
            </a:lvl1pPr>
          </a:lstStyle>
          <a:p>
            <a:fld id="{DB789E02-BD54-4F56-AF3B-5D0A7651BCE9}" type="datetimeFigureOut">
              <a:rPr lang="ru-RU" smtClean="0"/>
              <a:pPr/>
              <a:t>20.01.2021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330575" y="862013"/>
            <a:ext cx="3355975" cy="2324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89" tIns="46145" rIns="92289" bIns="46145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001717" y="3314929"/>
            <a:ext cx="8013699" cy="2712214"/>
          </a:xfrm>
          <a:prstGeom prst="rect">
            <a:avLst/>
          </a:prstGeom>
        </p:spPr>
        <p:txBody>
          <a:bodyPr vert="horz" lIns="92289" tIns="46145" rIns="92289" bIns="46145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6542561"/>
            <a:ext cx="4340755" cy="345604"/>
          </a:xfrm>
          <a:prstGeom prst="rect">
            <a:avLst/>
          </a:prstGeom>
        </p:spPr>
        <p:txBody>
          <a:bodyPr vert="horz" lIns="92289" tIns="46145" rIns="92289" bIns="46145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74054" y="6542561"/>
            <a:ext cx="4340755" cy="345604"/>
          </a:xfrm>
          <a:prstGeom prst="rect">
            <a:avLst/>
          </a:prstGeom>
        </p:spPr>
        <p:txBody>
          <a:bodyPr vert="horz" lIns="92289" tIns="46145" rIns="92289" bIns="46145" rtlCol="0" anchor="b"/>
          <a:lstStyle>
            <a:lvl1pPr algn="r">
              <a:defRPr sz="1200"/>
            </a:lvl1pPr>
          </a:lstStyle>
          <a:p>
            <a:fld id="{ADFD74D4-23CF-4BF6-8698-29E09C29EDF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36176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757488" y="184150"/>
            <a:ext cx="4460875" cy="3089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316006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41325" y="823913"/>
            <a:ext cx="5924550" cy="41021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Rectangle 3"/>
          <p:cNvSpPr>
            <a:spLocks noGrp="1"/>
          </p:cNvSpPr>
          <p:nvPr>
            <p:ph type="body" idx="1"/>
          </p:nvPr>
        </p:nvSpPr>
        <p:spPr>
          <a:xfrm>
            <a:off x="678421" y="5198184"/>
            <a:ext cx="5446391" cy="4923662"/>
          </a:xfrm>
          <a:noFill/>
          <a:ln/>
        </p:spPr>
        <p:txBody>
          <a:bodyPr lIns="93647" tIns="46825" rIns="93647" bIns="46825"/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Направления расходования субсидии на многолетние насаждения: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при закладке многолетних плодовых и ягодных кустарниковых насаждений, товарных насаждений земляники садовой, питомников плодовых и ягодных культур, хмельников, садов интенсивного типа: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семенного и (или) посадочного материала многолетних плодовых и ягодных кустарниковых насаждений, хмельников, питомников плодовых и  ягодных культур, товарных насаждений земляники садовой;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приобретение минеральных удобрений, включая различные виды органоминеральных и биологических удобрений,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тукосмесей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(далее - удобрения);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приобретение средств защиты растений, включая химические, биологические и бактериальные (далее - средства защиты);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приобретение ГСМ, запчастей;	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оплату услуг сторонних организаций по проведению технологических работ;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2) при уходе за многолетними плодовыми и ягодными кустарниковыми насаждениями, товарными насаждениями земляники садовой хмельниками, питомниками плодовых и ягодных культур, садами интенсивного типа: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приобретение минеральных удобрений, включая различные виды органоминеральных и биологических удобрений,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тукосмесей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(далее - удобрения);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приобретение средств защиты растений, включая химические, биологические и бактериальные (далее - средства защиты);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приобретение ГСМ, запчастей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оплату услуг сторонних организаций по проведению технологических работ.</a:t>
            </a:r>
          </a:p>
          <a:p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829441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668713" y="0"/>
            <a:ext cx="3048000" cy="21113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Rectangle 3"/>
          <p:cNvSpPr>
            <a:spLocks noGrp="1"/>
          </p:cNvSpPr>
          <p:nvPr>
            <p:ph type="body" idx="1"/>
          </p:nvPr>
        </p:nvSpPr>
        <p:spPr>
          <a:xfrm>
            <a:off x="1" y="2158496"/>
            <a:ext cx="10017125" cy="4923662"/>
          </a:xfrm>
          <a:noFill/>
          <a:ln/>
        </p:spPr>
        <p:txBody>
          <a:bodyPr lIns="93647" tIns="46825" rIns="93647" bIns="46825"/>
          <a:lstStyle/>
          <a:p>
            <a:pPr eaLnBrk="1" hangingPunct="1">
              <a:spcBef>
                <a:spcPct val="0"/>
              </a:spcBef>
            </a:pPr>
            <a:endParaRPr lang="ru-RU" sz="1100" baseline="0" dirty="0" smtClean="0"/>
          </a:p>
          <a:p>
            <a:pPr eaLnBrk="1" hangingPunct="1">
              <a:spcBef>
                <a:spcPct val="0"/>
              </a:spcBef>
            </a:pPr>
            <a:endParaRPr lang="ru-RU" sz="1100" dirty="0" smtClean="0"/>
          </a:p>
        </p:txBody>
      </p:sp>
    </p:spTree>
    <p:extLst>
      <p:ext uri="{BB962C8B-B14F-4D97-AF65-F5344CB8AC3E}">
        <p14:creationId xmlns:p14="http://schemas.microsoft.com/office/powerpoint/2010/main" xmlns="" val="12316006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233738" y="158750"/>
            <a:ext cx="3998912" cy="27686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86827" y="2930276"/>
            <a:ext cx="9843470" cy="3957887"/>
          </a:xfrm>
        </p:spPr>
        <p:txBody>
          <a:bodyPr>
            <a:noAutofit/>
          </a:bodyPr>
          <a:lstStyle/>
          <a:p>
            <a:endParaRPr lang="ru-RU" sz="1400" baseline="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D74D4-23CF-4BF6-8698-29E09C29EDF4}" type="slidenum">
              <a:rPr lang="ru-RU" smtClean="0"/>
              <a:pPr/>
              <a:t>13</a:t>
            </a:fld>
            <a:endParaRPr lang="ru-RU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330575" y="862013"/>
            <a:ext cx="3355975" cy="2324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endParaRPr lang="ru-RU" sz="11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D74D4-23CF-4BF6-8698-29E09C29EDF4}" type="slidenum">
              <a:rPr lang="ru-RU" smtClean="0"/>
              <a:pPr/>
              <a:t>14</a:t>
            </a:fld>
            <a:endParaRPr lang="ru-RU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D74D4-23CF-4BF6-8698-29E09C29EDF4}" type="slidenum">
              <a:rPr lang="ru-RU" smtClean="0"/>
              <a:pPr/>
              <a:t>16</a:t>
            </a:fld>
            <a:endParaRPr lang="ru-RU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817813" y="138113"/>
            <a:ext cx="4232275" cy="29321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Rectangle 3"/>
          <p:cNvSpPr>
            <a:spLocks noGrp="1"/>
          </p:cNvSpPr>
          <p:nvPr>
            <p:ph type="body" idx="1"/>
          </p:nvPr>
        </p:nvSpPr>
        <p:spPr>
          <a:xfrm>
            <a:off x="453915" y="3296126"/>
            <a:ext cx="8370912" cy="4923662"/>
          </a:xfrm>
          <a:noFill/>
          <a:ln/>
        </p:spPr>
        <p:txBody>
          <a:bodyPr lIns="93647" tIns="46825" rIns="93647" bIns="46825"/>
          <a:lstStyle/>
          <a:p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16006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248025" y="84138"/>
            <a:ext cx="3697288" cy="256063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Rectangle 3"/>
          <p:cNvSpPr>
            <a:spLocks noGrp="1"/>
          </p:cNvSpPr>
          <p:nvPr>
            <p:ph type="body" idx="1"/>
          </p:nvPr>
        </p:nvSpPr>
        <p:spPr>
          <a:xfrm>
            <a:off x="341018" y="2777692"/>
            <a:ext cx="9344458" cy="3789537"/>
          </a:xfrm>
          <a:noFill/>
          <a:ln/>
        </p:spPr>
        <p:txBody>
          <a:bodyPr lIns="93647" tIns="46825" rIns="93647" bIns="46825"/>
          <a:lstStyle/>
          <a:p>
            <a:pPr eaLnBrk="1" hangingPunct="1">
              <a:spcBef>
                <a:spcPct val="0"/>
              </a:spcBef>
            </a:pPr>
            <a:r>
              <a:rPr lang="ru-RU" dirty="0" smtClean="0"/>
              <a:t>296 197,9 </a:t>
            </a:r>
            <a:r>
              <a:rPr lang="ru-RU" dirty="0" err="1" smtClean="0"/>
              <a:t>комп</a:t>
            </a:r>
            <a:endParaRPr lang="ru-RU" dirty="0" smtClean="0"/>
          </a:p>
          <a:p>
            <a:pPr eaLnBrk="1" hangingPunct="1">
              <a:spcBef>
                <a:spcPct val="0"/>
              </a:spcBef>
            </a:pPr>
            <a:r>
              <a:rPr lang="ru-RU" dirty="0" smtClean="0"/>
              <a:t>202 133,7 </a:t>
            </a:r>
            <a:r>
              <a:rPr lang="ru-RU" dirty="0" err="1" smtClean="0"/>
              <a:t>стим</a:t>
            </a:r>
            <a:endParaRPr lang="ru-RU" dirty="0" smtClean="0"/>
          </a:p>
          <a:p>
            <a:pPr eaLnBrk="1" hangingPunct="1">
              <a:spcBef>
                <a:spcPct val="0"/>
              </a:spcBef>
            </a:pPr>
            <a:r>
              <a:rPr lang="ru-RU" dirty="0" smtClean="0"/>
              <a:t>535,6 </a:t>
            </a:r>
            <a:r>
              <a:rPr lang="ru-RU" dirty="0" err="1" smtClean="0"/>
              <a:t>инвесты</a:t>
            </a:r>
            <a:endParaRPr lang="ru-RU" dirty="0" smtClean="0"/>
          </a:p>
          <a:p>
            <a:pPr eaLnBrk="1" hangingPunct="1">
              <a:spcBef>
                <a:spcPct val="0"/>
              </a:spcBef>
            </a:pPr>
            <a:r>
              <a:rPr lang="ru-RU" dirty="0" smtClean="0"/>
              <a:t>7362,0 мелиорация</a:t>
            </a:r>
          </a:p>
          <a:p>
            <a:pPr eaLnBrk="1" hangingPunct="1">
              <a:spcBef>
                <a:spcPct val="0"/>
              </a:spcBef>
            </a:pPr>
            <a:r>
              <a:rPr lang="ru-RU" u="sng" dirty="0" smtClean="0"/>
              <a:t>10613,1</a:t>
            </a:r>
            <a:r>
              <a:rPr lang="ru-RU" u="sng" baseline="0" dirty="0" smtClean="0"/>
              <a:t> малые формы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516842,3 - итого</a:t>
            </a:r>
          </a:p>
          <a:p>
            <a:pPr eaLnBrk="1" hangingPunct="1">
              <a:spcBef>
                <a:spcPct val="0"/>
              </a:spcBef>
            </a:pPr>
            <a:endParaRPr lang="ru-RU" u="sng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u="sng" dirty="0" smtClean="0"/>
              <a:t>+ 5494,5 </a:t>
            </a:r>
            <a:r>
              <a:rPr lang="ru-RU" u="sng" dirty="0" err="1" smtClean="0"/>
              <a:t>привлеч.студентов</a:t>
            </a:r>
            <a:r>
              <a:rPr lang="ru-RU" u="sng" dirty="0" smtClean="0"/>
              <a:t> (в рамках КРСТ)</a:t>
            </a:r>
            <a:endParaRPr lang="ru-RU" u="sng" dirty="0" smtClean="0"/>
          </a:p>
          <a:p>
            <a:pPr eaLnBrk="1" hangingPunct="1">
              <a:spcBef>
                <a:spcPct val="0"/>
              </a:spcBef>
            </a:pPr>
            <a:r>
              <a:rPr lang="ru-RU" baseline="0" dirty="0" smtClean="0"/>
              <a:t>522 336,8 - итого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12316006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330575" y="862013"/>
            <a:ext cx="3355975" cy="2324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D74D4-23CF-4BF6-8698-29E09C29EDF4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044825" y="28575"/>
            <a:ext cx="4329113" cy="29987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Rectangle 3"/>
          <p:cNvSpPr>
            <a:spLocks noGrp="1"/>
          </p:cNvSpPr>
          <p:nvPr>
            <p:ph type="body" idx="1"/>
          </p:nvPr>
        </p:nvSpPr>
        <p:spPr>
          <a:xfrm>
            <a:off x="241780" y="2992779"/>
            <a:ext cx="9775345" cy="3810947"/>
          </a:xfrm>
          <a:noFill/>
          <a:ln/>
        </p:spPr>
        <p:txBody>
          <a:bodyPr lIns="93647" tIns="46825" rIns="93647" bIns="46825"/>
          <a:lstStyle/>
          <a:p>
            <a:pPr marL="0" marR="0" indent="0" algn="just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12316006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044825" y="28575"/>
            <a:ext cx="4329113" cy="29987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Rectangle 3"/>
          <p:cNvSpPr>
            <a:spLocks noGrp="1"/>
          </p:cNvSpPr>
          <p:nvPr>
            <p:ph type="body" idx="1"/>
          </p:nvPr>
        </p:nvSpPr>
        <p:spPr>
          <a:xfrm>
            <a:off x="241780" y="2992779"/>
            <a:ext cx="9775345" cy="3810947"/>
          </a:xfrm>
          <a:noFill/>
          <a:ln/>
        </p:spPr>
        <p:txBody>
          <a:bodyPr lIns="93647" tIns="46825" rIns="93647" bIns="46825"/>
          <a:lstStyle/>
          <a:p>
            <a:pPr marL="0" marR="0" indent="0" algn="just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34530094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044825" y="28575"/>
            <a:ext cx="4329113" cy="29987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Rectangle 3"/>
          <p:cNvSpPr>
            <a:spLocks noGrp="1"/>
          </p:cNvSpPr>
          <p:nvPr>
            <p:ph type="body" idx="1"/>
          </p:nvPr>
        </p:nvSpPr>
        <p:spPr>
          <a:xfrm>
            <a:off x="241780" y="2992779"/>
            <a:ext cx="9775345" cy="3810947"/>
          </a:xfrm>
          <a:noFill/>
          <a:ln/>
        </p:spPr>
        <p:txBody>
          <a:bodyPr lIns="93647" tIns="46825" rIns="93647" bIns="46825"/>
          <a:lstStyle/>
          <a:p>
            <a:pPr marL="0" marR="0" indent="0" algn="just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12316006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41325" y="823913"/>
            <a:ext cx="5924550" cy="41021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Rectangle 3"/>
          <p:cNvSpPr>
            <a:spLocks noGrp="1"/>
          </p:cNvSpPr>
          <p:nvPr>
            <p:ph type="body" idx="1"/>
          </p:nvPr>
        </p:nvSpPr>
        <p:spPr>
          <a:xfrm>
            <a:off x="678421" y="5198184"/>
            <a:ext cx="5446391" cy="4923662"/>
          </a:xfrm>
          <a:noFill/>
          <a:ln/>
        </p:spPr>
        <p:txBody>
          <a:bodyPr lIns="93647" tIns="46825" rIns="93647" bIns="46825"/>
          <a:lstStyle/>
          <a:p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16006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646363" y="0"/>
            <a:ext cx="4732337" cy="32766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Rectangle 3"/>
          <p:cNvSpPr>
            <a:spLocks noGrp="1"/>
          </p:cNvSpPr>
          <p:nvPr>
            <p:ph type="body" idx="1"/>
          </p:nvPr>
        </p:nvSpPr>
        <p:spPr>
          <a:xfrm>
            <a:off x="1" y="3283700"/>
            <a:ext cx="10017125" cy="3445151"/>
          </a:xfrm>
          <a:noFill/>
          <a:ln/>
        </p:spPr>
        <p:txBody>
          <a:bodyPr lIns="93647" tIns="46825" rIns="93647" bIns="46825"/>
          <a:lstStyle/>
          <a:p>
            <a:endParaRPr lang="ru-RU" b="0" dirty="0" smtClean="0"/>
          </a:p>
        </p:txBody>
      </p:sp>
    </p:spTree>
    <p:extLst>
      <p:ext uri="{BB962C8B-B14F-4D97-AF65-F5344CB8AC3E}">
        <p14:creationId xmlns:p14="http://schemas.microsoft.com/office/powerpoint/2010/main" xmlns="" val="12316006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817813" y="138113"/>
            <a:ext cx="4232275" cy="29321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Rectangle 3"/>
          <p:cNvSpPr>
            <a:spLocks noGrp="1"/>
          </p:cNvSpPr>
          <p:nvPr>
            <p:ph type="body" idx="1"/>
          </p:nvPr>
        </p:nvSpPr>
        <p:spPr>
          <a:xfrm>
            <a:off x="453915" y="3296126"/>
            <a:ext cx="8370912" cy="4923662"/>
          </a:xfrm>
          <a:noFill/>
          <a:ln/>
        </p:spPr>
        <p:txBody>
          <a:bodyPr lIns="93647" tIns="46825" rIns="93647" bIns="46825"/>
          <a:lstStyle/>
          <a:p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1600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34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F5B4E-6E81-491C-BBDB-38CA4A45DEA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20.01.2021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CE2ED-FC19-44A9-920D-9A6A2931CB9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8974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3D1F9-4747-4237-82B5-FCE2655BE85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20.01.2021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CE2ED-FC19-44A9-920D-9A6A2931CB9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7992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47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47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B7CC1-BF37-4545-BFF8-D92E3DFFA0D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20.01.2021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CE2ED-FC19-44A9-920D-9A6A2931CB9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2501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12651-B726-4472-98E9-0D3CC5CCAC4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20.01.2021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CE2ED-FC19-44A9-920D-9A6A2931CB9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1681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7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21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0EAA7-8B6B-40B1-89E8-F8045026556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20.01.2021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CE2ED-FC19-44A9-920D-9A6A2931CB9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2262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6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600206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304AB-B0D4-4DF0-AB8A-3150845E092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20.01.2021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CE2ED-FC19-44A9-920D-9A6A2931CB9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3123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2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2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A6C97-C7D8-447F-B1FD-59C9EF73C3B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20.01.2021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CE2ED-FC19-44A9-920D-9A6A2931CB9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9040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38C7C-F89C-4499-8574-BED3046E33D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20.01.2021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CE2ED-FC19-44A9-920D-9A6A2931CB9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2202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BAA36-1C22-453E-8DDE-DFEC04BA831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20.01.2021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CE2ED-FC19-44A9-920D-9A6A2931CB9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8174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5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5" y="273059"/>
            <a:ext cx="553772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5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1DFBD-1EBD-4FE5-8BED-6460DD6191D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20.01.2021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CE2ED-FC19-44A9-920D-9A6A2931CB9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0763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B16E5-FC8E-4911-B760-559B2ADE8DB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20.01.2021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CE2ED-FC19-44A9-920D-9A6A2931CB9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880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6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9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76A41-37FD-45AF-B1DA-FF8ED1E6622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20.01.2021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9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9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CE2ED-FC19-44A9-920D-9A6A2931CB9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9048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6"/>
          <p:cNvSpPr txBox="1">
            <a:spLocks noChangeArrowheads="1"/>
          </p:cNvSpPr>
          <p:nvPr/>
        </p:nvSpPr>
        <p:spPr bwMode="auto">
          <a:xfrm>
            <a:off x="2286001" y="293690"/>
            <a:ext cx="564968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ДЕПАРТАМЕНТ СЕЛЬСКОГО ХОЗЯЙСТВА И </a:t>
            </a:r>
          </a:p>
          <a:p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ПРОДОВОЛЬСТВЕННЫХ РЕСУРСОВ ОБЛАСТИ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840826" y="2002971"/>
            <a:ext cx="8229602" cy="235131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anchor="t"/>
          <a:lstStyle/>
          <a:p>
            <a:pPr algn="ctr">
              <a:lnSpc>
                <a:spcPct val="150000"/>
              </a:lnSpc>
              <a:defRPr/>
            </a:pPr>
            <a:endParaRPr lang="ru-RU" sz="300" b="1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ru-RU" sz="2500" b="1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    МЕРЫ ГОСУДАРСТВЕННОЙ  ПОДДЕРЖКИ</a:t>
            </a:r>
          </a:p>
          <a:p>
            <a:pPr algn="ctr">
              <a:lnSpc>
                <a:spcPct val="150000"/>
              </a:lnSpc>
              <a:defRPr/>
            </a:pPr>
            <a:r>
              <a:rPr lang="ru-RU" sz="2500" b="1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НА  2021  ГОД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485901" y="4635135"/>
            <a:ext cx="6807528" cy="2183"/>
          </a:xfrm>
          <a:prstGeom prst="line">
            <a:avLst/>
          </a:prstGeom>
          <a:ln w="254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818" name="Picture 2" descr="http://pnz.pnzreg.ru/upload/iblock/c91/c91be0d4685332e5e751359c59e15d4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74689" y="4634325"/>
            <a:ext cx="2224483" cy="2085451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tx2">
                <a:lumMod val="75000"/>
              </a:schemeClr>
            </a:solidFill>
          </a:ln>
        </p:spPr>
      </p:pic>
      <p:pic>
        <p:nvPicPr>
          <p:cNvPr id="34820" name="Picture 4" descr="Логотип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84918" y="209778"/>
            <a:ext cx="781050" cy="9715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6650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utoShape 3"/>
          <p:cNvSpPr>
            <a:spLocks noChangeArrowheads="1"/>
          </p:cNvSpPr>
          <p:nvPr/>
        </p:nvSpPr>
        <p:spPr bwMode="auto">
          <a:xfrm>
            <a:off x="3394173" y="1810290"/>
            <a:ext cx="2947916" cy="4352386"/>
          </a:xfrm>
          <a:prstGeom prst="roundRect">
            <a:avLst>
              <a:gd name="adj" fmla="val 16667"/>
            </a:avLst>
          </a:prstGeom>
          <a:ln w="44450" cmpd="dbl">
            <a:solidFill>
              <a:schemeClr val="accent5">
                <a:lumMod val="60000"/>
                <a:lumOff val="40000"/>
              </a:schemeClr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t"/>
          <a:lstStyle/>
          <a:p>
            <a:pPr algn="ctr">
              <a:defRPr/>
            </a:pP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Возмещение части затрат по агрохимическому и эколого-токсикологическому обследованию земель сельскохозяйственного назначения</a:t>
            </a:r>
          </a:p>
          <a:p>
            <a:pPr algn="just">
              <a:defRPr/>
            </a:pPr>
            <a:endParaRPr lang="ru-RU" sz="5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субсидии предоставляются </a:t>
            </a: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чаще чем 1 раз в 5 лет</a:t>
            </a:r>
          </a:p>
          <a:p>
            <a:pPr algn="just">
              <a:defRPr/>
            </a:pPr>
            <a:endParaRPr lang="ru-RU" sz="5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Ставка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в размере 70% фактических затрат на агрохимическое и эколого-токсикологическое обследование земель</a:t>
            </a:r>
            <a:endPara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Условия:</a:t>
            </a:r>
          </a:p>
          <a:p>
            <a:pPr algn="just"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подтверждение затрат.</a:t>
            </a:r>
            <a:endPara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Контроль:</a:t>
            </a:r>
          </a:p>
          <a:p>
            <a:pPr algn="just">
              <a:buFontTx/>
              <a:buChar char="-"/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Показатель: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объем производства продукции растениеводства в зерновых единицах.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  <a:defRPr/>
            </a:pPr>
            <a:endParaRPr lang="ru-RU" sz="15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0" name="Номер слайда 5"/>
          <p:cNvSpPr txBox="1">
            <a:spLocks noGrp="1"/>
          </p:cNvSpPr>
          <p:nvPr/>
        </p:nvSpPr>
        <p:spPr bwMode="auto">
          <a:xfrm>
            <a:off x="8913817" y="6526213"/>
            <a:ext cx="40481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C5D1BC26-FD0C-4AA9-AF07-02B3BB6C41F0}" type="slidenum">
              <a:rPr lang="ru-RU" sz="1200" b="1">
                <a:solidFill>
                  <a:srgbClr val="C0504D"/>
                </a:solidFill>
              </a:rPr>
              <a:pPr algn="r"/>
              <a:t>10</a:t>
            </a:fld>
            <a:endParaRPr lang="ru-RU" sz="1200" b="1" dirty="0">
              <a:solidFill>
                <a:srgbClr val="C0504D"/>
              </a:solidFill>
            </a:endParaRPr>
          </a:p>
        </p:txBody>
      </p:sp>
      <p:sp>
        <p:nvSpPr>
          <p:cNvPr id="2051" name="Oval 6"/>
          <p:cNvSpPr>
            <a:spLocks noChangeArrowheads="1"/>
          </p:cNvSpPr>
          <p:nvPr/>
        </p:nvSpPr>
        <p:spPr bwMode="auto">
          <a:xfrm>
            <a:off x="8948738" y="6354772"/>
            <a:ext cx="576262" cy="503237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1" name="AutoShape 3"/>
          <p:cNvSpPr>
            <a:spLocks noChangeArrowheads="1"/>
          </p:cNvSpPr>
          <p:nvPr/>
        </p:nvSpPr>
        <p:spPr bwMode="auto">
          <a:xfrm>
            <a:off x="464028" y="134563"/>
            <a:ext cx="9184943" cy="52816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РЕГИОНАЛЬНЫЕ МЕХАНИЗМЫ</a:t>
            </a:r>
          </a:p>
        </p:txBody>
      </p:sp>
      <p:sp>
        <p:nvSpPr>
          <p:cNvPr id="13" name="AutoShape 3"/>
          <p:cNvSpPr>
            <a:spLocks noChangeArrowheads="1"/>
          </p:cNvSpPr>
          <p:nvPr/>
        </p:nvSpPr>
        <p:spPr bwMode="auto">
          <a:xfrm>
            <a:off x="2" y="811442"/>
            <a:ext cx="3426108" cy="109039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solidFill>
              <a:schemeClr val="accent5">
                <a:lumMod val="60000"/>
                <a:lumOff val="40000"/>
              </a:schemeClr>
            </a:solidFill>
            <a:bevel/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Субсидии </a:t>
            </a: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возмещение части затрат сельскохозяйственных </a:t>
            </a:r>
            <a:r>
              <a:rPr lang="ru-RU" sz="12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товаропроизво-дителей</a:t>
            </a:r>
            <a:r>
              <a:rPr lang="ru-RU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при оформлении в собственность используемых ими земельных участков</a:t>
            </a:r>
          </a:p>
        </p:txBody>
      </p:sp>
      <p:sp>
        <p:nvSpPr>
          <p:cNvPr id="14" name="AutoShape 3"/>
          <p:cNvSpPr>
            <a:spLocks noChangeArrowheads="1"/>
          </p:cNvSpPr>
          <p:nvPr/>
        </p:nvSpPr>
        <p:spPr bwMode="auto">
          <a:xfrm>
            <a:off x="191071" y="2013263"/>
            <a:ext cx="2934266" cy="3901762"/>
          </a:xfrm>
          <a:prstGeom prst="roundRect">
            <a:avLst>
              <a:gd name="adj" fmla="val 16667"/>
            </a:avLst>
          </a:prstGeom>
          <a:ln w="44450" cmpd="dbl">
            <a:solidFill>
              <a:schemeClr val="accent5">
                <a:lumMod val="60000"/>
                <a:lumOff val="40000"/>
              </a:schemeClr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t"/>
          <a:lstStyle/>
          <a:p>
            <a:pPr algn="ctr"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Возмещение части затрат на кадастровые работы по выделу земельных участков в счёт земельных долей.</a:t>
            </a:r>
          </a:p>
          <a:p>
            <a:pPr algn="just">
              <a:defRPr/>
            </a:pPr>
            <a:endParaRPr lang="ru-RU" sz="5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Ставка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1000 руб. за 1 га, но не более 95% от затрат</a:t>
            </a:r>
          </a:p>
          <a:p>
            <a:pPr algn="just">
              <a:defRPr/>
            </a:pPr>
            <a:endParaRPr lang="ru-RU" sz="5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Условия:</a:t>
            </a:r>
          </a:p>
          <a:p>
            <a:pPr algn="just"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подтверждение затрат.</a:t>
            </a:r>
          </a:p>
          <a:p>
            <a:pPr algn="just">
              <a:buFontTx/>
              <a:buChar char="-"/>
              <a:defRPr/>
            </a:pPr>
            <a:endParaRPr lang="ru-RU" sz="5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Контроль:</a:t>
            </a:r>
          </a:p>
          <a:p>
            <a:pPr algn="just">
              <a:buFontTx/>
              <a:buChar char="-"/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Показатель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площадь оформленных земельных участков, используемая в целях, связанных с производством сельскохозяйственной продукции</a:t>
            </a:r>
          </a:p>
        </p:txBody>
      </p:sp>
      <p:sp>
        <p:nvSpPr>
          <p:cNvPr id="10" name="AutoShape 3"/>
          <p:cNvSpPr>
            <a:spLocks noChangeArrowheads="1"/>
          </p:cNvSpPr>
          <p:nvPr/>
        </p:nvSpPr>
        <p:spPr bwMode="auto">
          <a:xfrm>
            <a:off x="3638495" y="826200"/>
            <a:ext cx="2377041" cy="86489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solidFill>
              <a:schemeClr val="accent5">
                <a:lumMod val="60000"/>
                <a:lumOff val="40000"/>
              </a:schemeClr>
            </a:solidFill>
            <a:bevel/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Субсидии на агрохимическое и </a:t>
            </a: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эколого-токсикологическое обследование земель</a:t>
            </a:r>
          </a:p>
        </p:txBody>
      </p:sp>
      <p:sp>
        <p:nvSpPr>
          <p:cNvPr id="9" name="AutoShape 3"/>
          <p:cNvSpPr>
            <a:spLocks noChangeArrowheads="1"/>
          </p:cNvSpPr>
          <p:nvPr/>
        </p:nvSpPr>
        <p:spPr bwMode="auto">
          <a:xfrm>
            <a:off x="6815638" y="809425"/>
            <a:ext cx="2715905" cy="86489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solidFill>
              <a:schemeClr val="accent5">
                <a:lumMod val="60000"/>
                <a:lumOff val="40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Субсидии </a:t>
            </a: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возмещение части затрат на приобретение энергоносителей в овощеводстве</a:t>
            </a:r>
          </a:p>
        </p:txBody>
      </p:sp>
      <p:sp>
        <p:nvSpPr>
          <p:cNvPr id="12" name="AutoShape 3"/>
          <p:cNvSpPr>
            <a:spLocks noChangeArrowheads="1"/>
          </p:cNvSpPr>
          <p:nvPr/>
        </p:nvSpPr>
        <p:spPr bwMode="auto">
          <a:xfrm>
            <a:off x="6575378" y="1804320"/>
            <a:ext cx="3168555" cy="4270659"/>
          </a:xfrm>
          <a:prstGeom prst="roundRect">
            <a:avLst>
              <a:gd name="adj" fmla="val 16667"/>
            </a:avLst>
          </a:prstGeom>
          <a:ln w="44450" cmpd="dbl">
            <a:solidFill>
              <a:schemeClr val="accent5">
                <a:lumMod val="60000"/>
                <a:lumOff val="40000"/>
              </a:schemeClr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t"/>
          <a:lstStyle/>
          <a:p>
            <a:pPr algn="ctr">
              <a:lnSpc>
                <a:spcPct val="90000"/>
              </a:lnSpc>
              <a:defRPr/>
            </a:pP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овощеводстве защищенного грунта и овощеводства открытого грунта</a:t>
            </a:r>
          </a:p>
          <a:p>
            <a:pPr algn="just">
              <a:lnSpc>
                <a:spcPct val="90000"/>
              </a:lnSpc>
              <a:defRPr/>
            </a:pPr>
            <a:r>
              <a:rPr lang="ru-RU" sz="135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Ставка</a:t>
            </a:r>
            <a:r>
              <a:rPr lang="ru-RU" sz="13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</a:p>
          <a:p>
            <a:pPr algn="just">
              <a:lnSpc>
                <a:spcPct val="90000"/>
              </a:lnSpc>
              <a:defRPr/>
            </a:pPr>
            <a:r>
              <a:rPr lang="ru-RU" sz="135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овощеводство открытого грунта</a:t>
            </a:r>
            <a:r>
              <a:rPr lang="ru-RU" sz="13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включая теплицы для выращивания рассады овощей открытого грунта: </a:t>
            </a:r>
          </a:p>
          <a:p>
            <a:pPr algn="just">
              <a:lnSpc>
                <a:spcPct val="90000"/>
              </a:lnSpc>
              <a:buFontTx/>
              <a:buChar char="-"/>
              <a:defRPr/>
            </a:pPr>
            <a:r>
              <a:rPr lang="ru-RU" sz="135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10%</a:t>
            </a:r>
            <a:r>
              <a:rPr lang="ru-RU" sz="13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фактических затрат – на приобретение природного горючего газа и (или) электрической энергии </a:t>
            </a:r>
          </a:p>
          <a:p>
            <a:pPr algn="just">
              <a:lnSpc>
                <a:spcPct val="90000"/>
              </a:lnSpc>
              <a:defRPr/>
            </a:pPr>
            <a:r>
              <a:rPr lang="ru-RU" sz="135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овощеводство защищенного грунта:</a:t>
            </a:r>
          </a:p>
          <a:p>
            <a:pPr algn="just">
              <a:lnSpc>
                <a:spcPct val="90000"/>
              </a:lnSpc>
              <a:defRPr/>
            </a:pPr>
            <a:r>
              <a:rPr lang="ru-RU" sz="13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35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10%</a:t>
            </a:r>
            <a:r>
              <a:rPr lang="ru-RU" sz="13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фактических затрат – на приобретение природного горючего газа и (или) электрической энергии </a:t>
            </a:r>
          </a:p>
          <a:p>
            <a:pPr algn="just">
              <a:lnSpc>
                <a:spcPct val="90000"/>
              </a:lnSpc>
              <a:defRPr/>
            </a:pPr>
            <a:r>
              <a:rPr lang="ru-RU" sz="135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Условия: </a:t>
            </a:r>
            <a:r>
              <a:rPr lang="ru-RU" sz="13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подтверждение затрат за год, предшествующий году получения субсидии.</a:t>
            </a:r>
            <a:endParaRPr lang="ru-RU" sz="135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defRPr/>
            </a:pPr>
            <a:r>
              <a:rPr lang="ru-RU" sz="135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Контроль:</a:t>
            </a:r>
          </a:p>
          <a:p>
            <a:pPr algn="just">
              <a:lnSpc>
                <a:spcPct val="90000"/>
              </a:lnSpc>
              <a:buFontTx/>
              <a:buChar char="-"/>
              <a:defRPr/>
            </a:pPr>
            <a:r>
              <a:rPr lang="ru-RU" sz="13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Показатель:</a:t>
            </a:r>
            <a:r>
              <a:rPr lang="ru-RU" sz="13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350" i="1" dirty="0" smtClean="0"/>
              <a:t>валовой сбор овощей открытого  или защищенного  грунта</a:t>
            </a:r>
            <a:endParaRPr lang="ru-RU" sz="135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  <a:defRPr/>
            </a:pPr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  <a:defRPr/>
            </a:pPr>
            <a:endParaRPr lang="ru-RU" sz="15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с одним скругленным углом 15"/>
          <p:cNvSpPr/>
          <p:nvPr/>
        </p:nvSpPr>
        <p:spPr>
          <a:xfrm>
            <a:off x="0" y="6057900"/>
            <a:ext cx="3019426" cy="628650"/>
          </a:xfrm>
          <a:prstGeom prst="round1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в 2020 году – 0,4 </a:t>
            </a:r>
            <a:r>
              <a:rPr lang="ru-RU" sz="1400" b="1" dirty="0" err="1" smtClean="0"/>
              <a:t>млн</a:t>
            </a:r>
            <a:r>
              <a:rPr lang="ru-RU" sz="1400" b="1" dirty="0" smtClean="0"/>
              <a:t> рублей</a:t>
            </a:r>
          </a:p>
          <a:p>
            <a:pPr algn="ctr"/>
            <a:r>
              <a:rPr lang="ru-RU" sz="1400" b="1" dirty="0" smtClean="0"/>
              <a:t>в 2021 году – 3,0 </a:t>
            </a:r>
            <a:r>
              <a:rPr lang="ru-RU" sz="1400" b="1" dirty="0" err="1" smtClean="0"/>
              <a:t>млн</a:t>
            </a:r>
            <a:r>
              <a:rPr lang="ru-RU" sz="1400" b="1" dirty="0" smtClean="0"/>
              <a:t> рублей</a:t>
            </a:r>
            <a:endParaRPr lang="ru-RU" sz="1400" b="1" dirty="0"/>
          </a:p>
        </p:txBody>
      </p:sp>
      <p:sp>
        <p:nvSpPr>
          <p:cNvPr id="17" name="Прямоугольник с одним скругленным углом 16"/>
          <p:cNvSpPr/>
          <p:nvPr/>
        </p:nvSpPr>
        <p:spPr>
          <a:xfrm>
            <a:off x="3305175" y="6229350"/>
            <a:ext cx="3019426" cy="628650"/>
          </a:xfrm>
          <a:prstGeom prst="round1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в 2020  году –   0,9 </a:t>
            </a:r>
            <a:r>
              <a:rPr lang="ru-RU" sz="1400" b="1" dirty="0" err="1" smtClean="0"/>
              <a:t>млн</a:t>
            </a:r>
            <a:r>
              <a:rPr lang="ru-RU" sz="1400" b="1" dirty="0" smtClean="0"/>
              <a:t> рублей</a:t>
            </a:r>
          </a:p>
          <a:p>
            <a:pPr algn="ctr"/>
            <a:r>
              <a:rPr lang="ru-RU" sz="1400" b="1" dirty="0" smtClean="0"/>
              <a:t>в 2021 году – 1,3 млн рублей</a:t>
            </a:r>
            <a:endParaRPr lang="ru-RU" sz="1400" b="1" dirty="0"/>
          </a:p>
        </p:txBody>
      </p:sp>
      <p:sp>
        <p:nvSpPr>
          <p:cNvPr id="18" name="Прямоугольник с одним скругленным углом 17"/>
          <p:cNvSpPr/>
          <p:nvPr/>
        </p:nvSpPr>
        <p:spPr>
          <a:xfrm>
            <a:off x="6743700" y="6105525"/>
            <a:ext cx="3019426" cy="628650"/>
          </a:xfrm>
          <a:prstGeom prst="round1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в 2020 году –  7,5 </a:t>
            </a:r>
            <a:r>
              <a:rPr lang="ru-RU" sz="1400" b="1" dirty="0" err="1" smtClean="0"/>
              <a:t>млн</a:t>
            </a:r>
            <a:r>
              <a:rPr lang="ru-RU" sz="1400" b="1" dirty="0" smtClean="0"/>
              <a:t> рублей</a:t>
            </a:r>
          </a:p>
          <a:p>
            <a:pPr algn="ctr"/>
            <a:r>
              <a:rPr lang="ru-RU" sz="1400" b="1" dirty="0" smtClean="0"/>
              <a:t>в 2021 году –  20 млн рублей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xmlns="" val="16650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Номер слайда 5"/>
          <p:cNvSpPr txBox="1">
            <a:spLocks noGrp="1"/>
          </p:cNvSpPr>
          <p:nvPr/>
        </p:nvSpPr>
        <p:spPr bwMode="auto">
          <a:xfrm>
            <a:off x="8913817" y="6526213"/>
            <a:ext cx="40481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C5D1BC26-FD0C-4AA9-AF07-02B3BB6C41F0}" type="slidenum">
              <a:rPr lang="ru-RU" sz="1200" b="1">
                <a:solidFill>
                  <a:srgbClr val="C0504D"/>
                </a:solidFill>
              </a:rPr>
              <a:pPr algn="r"/>
              <a:t>11</a:t>
            </a:fld>
            <a:endParaRPr lang="ru-RU" sz="1200" b="1" dirty="0">
              <a:solidFill>
                <a:srgbClr val="C0504D"/>
              </a:solidFill>
            </a:endParaRPr>
          </a:p>
        </p:txBody>
      </p:sp>
      <p:sp>
        <p:nvSpPr>
          <p:cNvPr id="2051" name="Oval 6"/>
          <p:cNvSpPr>
            <a:spLocks noChangeArrowheads="1"/>
          </p:cNvSpPr>
          <p:nvPr/>
        </p:nvSpPr>
        <p:spPr bwMode="auto">
          <a:xfrm>
            <a:off x="8948738" y="6354772"/>
            <a:ext cx="576262" cy="503237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4"/>
            <a:ext cx="60434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ru-RU" b="1" u="sng" dirty="0" smtClean="0"/>
              <a:t>Субсидия на производство технических культур</a:t>
            </a:r>
          </a:p>
          <a:p>
            <a:pPr marL="342900" indent="-342900"/>
            <a:endParaRPr lang="ru-RU" sz="200" b="1" dirty="0" smtClean="0"/>
          </a:p>
        </p:txBody>
      </p:sp>
      <p:sp>
        <p:nvSpPr>
          <p:cNvPr id="17" name="Прямоугольник с одним скругленным углом 16"/>
          <p:cNvSpPr/>
          <p:nvPr/>
        </p:nvSpPr>
        <p:spPr>
          <a:xfrm>
            <a:off x="5927835" y="0"/>
            <a:ext cx="3907047" cy="510363"/>
          </a:xfrm>
          <a:prstGeom prst="round1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</a:rPr>
              <a:t>В 2020 году – 75,8  млн рублей, </a:t>
            </a:r>
          </a:p>
          <a:p>
            <a:pPr algn="ctr"/>
            <a:r>
              <a:rPr lang="ru-RU" sz="1600" b="1" dirty="0" smtClean="0">
                <a:solidFill>
                  <a:srgbClr val="FF0000"/>
                </a:solidFill>
              </a:rPr>
              <a:t>в 2021 году – 75,7 млн. рублей</a:t>
            </a:r>
          </a:p>
        </p:txBody>
      </p:sp>
      <p:sp>
        <p:nvSpPr>
          <p:cNvPr id="18" name="Прямоугольник с одним скругленным углом 17"/>
          <p:cNvSpPr/>
          <p:nvPr/>
        </p:nvSpPr>
        <p:spPr>
          <a:xfrm>
            <a:off x="138223" y="616690"/>
            <a:ext cx="9633098" cy="552893"/>
          </a:xfrm>
          <a:prstGeom prst="round1Rect">
            <a:avLst/>
          </a:prstGeom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</a:rPr>
              <a:t>С</a:t>
            </a:r>
            <a:r>
              <a:rPr lang="ru-RU" sz="1400" b="1" dirty="0" smtClean="0">
                <a:solidFill>
                  <a:schemeClr val="tx1"/>
                </a:solidFill>
              </a:rPr>
              <a:t>убсидия  предоставляется на  финансовое обеспечение затрат  на производство льна –долгунца и технической конопли через счета, открытые в ГКУ «Областное казначейство»</a:t>
            </a:r>
          </a:p>
        </p:txBody>
      </p:sp>
      <p:sp>
        <p:nvSpPr>
          <p:cNvPr id="23" name="Прямоугольник с одним скругленным углом 22"/>
          <p:cNvSpPr/>
          <p:nvPr/>
        </p:nvSpPr>
        <p:spPr>
          <a:xfrm>
            <a:off x="180754" y="1265275"/>
            <a:ext cx="3848987" cy="1807534"/>
          </a:xfrm>
          <a:prstGeom prst="round1Rect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Ставка субсидии: </a:t>
            </a:r>
          </a:p>
          <a:p>
            <a:pPr algn="ctr"/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-  </a:t>
            </a:r>
            <a:r>
              <a:rPr lang="ru-RU" sz="1600" u="sng" dirty="0" smtClean="0">
                <a:solidFill>
                  <a:schemeClr val="accent5">
                    <a:lumMod val="50000"/>
                  </a:schemeClr>
                </a:solidFill>
              </a:rPr>
              <a:t>13 000 рублей на гектар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плановой посевной площади текущего года на производство льна-долгунца,</a:t>
            </a:r>
          </a:p>
          <a:p>
            <a:pPr algn="ctr"/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- </a:t>
            </a:r>
            <a:r>
              <a:rPr lang="ru-RU" sz="1600" u="sng" dirty="0" smtClean="0">
                <a:solidFill>
                  <a:schemeClr val="accent5">
                    <a:lumMod val="50000"/>
                  </a:schemeClr>
                </a:solidFill>
              </a:rPr>
              <a:t>10 000 рублей на гектар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плановой посевной площади текущего года на производство конопли.</a:t>
            </a:r>
            <a:endParaRPr lang="ru-RU" sz="1600" u="sng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242391" y="1201484"/>
            <a:ext cx="5497032" cy="20867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80000"/>
              </a:lnSpc>
            </a:pPr>
            <a:endParaRPr lang="ru-RU" dirty="0" smtClean="0"/>
          </a:p>
          <a:p>
            <a:pPr algn="just">
              <a:lnSpc>
                <a:spcPct val="80000"/>
              </a:lnSpc>
            </a:pPr>
            <a:r>
              <a:rPr lang="ru-RU" dirty="0" smtClean="0"/>
              <a:t>+ повышающий коэффициент равный 1,3 для заявителей, осуществляющих переработку </a:t>
            </a:r>
            <a:r>
              <a:rPr lang="ru-RU" b="1" dirty="0" smtClean="0"/>
              <a:t>льна-долгунца </a:t>
            </a:r>
            <a:r>
              <a:rPr lang="ru-RU" dirty="0" smtClean="0"/>
              <a:t>собственного производства</a:t>
            </a:r>
            <a:r>
              <a:rPr lang="en-GB" dirty="0" smtClean="0"/>
              <a:t>;</a:t>
            </a:r>
          </a:p>
          <a:p>
            <a:pPr algn="just">
              <a:lnSpc>
                <a:spcPct val="80000"/>
              </a:lnSpc>
            </a:pPr>
            <a:r>
              <a:rPr lang="en-GB" dirty="0" smtClean="0"/>
              <a:t>+ </a:t>
            </a:r>
            <a:r>
              <a:rPr lang="ru-RU" dirty="0" smtClean="0"/>
              <a:t>надбавка к ставке  для заявителей, использующих на посев </a:t>
            </a:r>
            <a:r>
              <a:rPr lang="ru-RU" b="1" dirty="0" smtClean="0"/>
              <a:t>льна-долгунца</a:t>
            </a:r>
            <a:r>
              <a:rPr lang="ru-RU" dirty="0" smtClean="0"/>
              <a:t> приобретенные семена (элита и </a:t>
            </a:r>
            <a:r>
              <a:rPr lang="ru-RU" dirty="0" err="1" smtClean="0"/>
              <a:t>супер-элита</a:t>
            </a:r>
            <a:r>
              <a:rPr lang="ru-RU" dirty="0" smtClean="0"/>
              <a:t> – 5900 </a:t>
            </a:r>
            <a:r>
              <a:rPr lang="ru-RU" dirty="0" err="1" smtClean="0"/>
              <a:t>руб</a:t>
            </a:r>
            <a:r>
              <a:rPr lang="ru-RU" dirty="0" smtClean="0"/>
              <a:t>/га, маточная элита 1 , 2 генерации – 7300 </a:t>
            </a:r>
            <a:r>
              <a:rPr lang="ru-RU" dirty="0" err="1" smtClean="0"/>
              <a:t>руб</a:t>
            </a:r>
            <a:r>
              <a:rPr lang="ru-RU" dirty="0" smtClean="0"/>
              <a:t>/га)</a:t>
            </a:r>
            <a:r>
              <a:rPr lang="en-GB" dirty="0" smtClean="0"/>
              <a:t>.</a:t>
            </a:r>
            <a:r>
              <a:rPr lang="ru-RU" dirty="0" smtClean="0"/>
              <a:t> 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" y="3243944"/>
            <a:ext cx="5943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2000" b="1" u="sng" dirty="0" smtClean="0"/>
              <a:t>Субсидия на возмещение части затрат на закладку </a:t>
            </a:r>
          </a:p>
          <a:p>
            <a:pPr>
              <a:lnSpc>
                <a:spcPct val="80000"/>
              </a:lnSpc>
            </a:pPr>
            <a:r>
              <a:rPr lang="ru-RU" sz="2000" b="1" u="sng" dirty="0" smtClean="0"/>
              <a:t>и (или) уход  за многолетними насаждениям</a:t>
            </a:r>
            <a:r>
              <a:rPr lang="ru-RU" sz="2000" b="1" u="sng" dirty="0"/>
              <a:t>и</a:t>
            </a:r>
            <a:endParaRPr lang="ru-RU" sz="2000" b="1" dirty="0" smtClean="0"/>
          </a:p>
        </p:txBody>
      </p:sp>
      <p:sp>
        <p:nvSpPr>
          <p:cNvPr id="10" name="Прямоугольник с одним скругленным углом 9"/>
          <p:cNvSpPr/>
          <p:nvPr/>
        </p:nvSpPr>
        <p:spPr>
          <a:xfrm>
            <a:off x="5998029" y="3254830"/>
            <a:ext cx="3742117" cy="587828"/>
          </a:xfrm>
          <a:prstGeom prst="round1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</a:rPr>
              <a:t>В 2020 году –  1,8 млн рублей,</a:t>
            </a:r>
          </a:p>
          <a:p>
            <a:pPr algn="ctr"/>
            <a:r>
              <a:rPr lang="ru-RU" sz="1600" b="1" dirty="0" smtClean="0">
                <a:solidFill>
                  <a:srgbClr val="FF0000"/>
                </a:solidFill>
              </a:rPr>
              <a:t> в 2021 году – 2,6 млн. рублей</a:t>
            </a:r>
          </a:p>
        </p:txBody>
      </p:sp>
      <p:sp>
        <p:nvSpPr>
          <p:cNvPr id="11" name="AutoShape 3"/>
          <p:cNvSpPr>
            <a:spLocks noChangeArrowheads="1"/>
          </p:cNvSpPr>
          <p:nvPr/>
        </p:nvSpPr>
        <p:spPr bwMode="auto">
          <a:xfrm>
            <a:off x="163287" y="3962400"/>
            <a:ext cx="9579428" cy="2895600"/>
          </a:xfrm>
          <a:prstGeom prst="roundRect">
            <a:avLst>
              <a:gd name="adj" fmla="val 16667"/>
            </a:avLst>
          </a:prstGeom>
          <a:ln w="44450" cmpd="dbl">
            <a:solidFill>
              <a:schemeClr val="accent5">
                <a:lumMod val="60000"/>
                <a:lumOff val="40000"/>
              </a:schemeClr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t"/>
          <a:lstStyle/>
          <a:p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	Субсидия предоставляется по ставкам на 1 га площади многолетних насаждений, но не более 80% плановых затрат на закладку и уход, при условии наличия на начало текущего года площади многолетних плодовых и ягодных насаждений и осуществления закладки многолетних насаждений площадью не менее 0,3 гектара в год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 marL="266700" indent="-266700" algn="just"/>
            <a:r>
              <a:rPr lang="ru-RU" sz="1500" i="1" dirty="0" smtClean="0">
                <a:latin typeface="Times New Roman" pitchFamily="18" charset="0"/>
                <a:cs typeface="Times New Roman" pitchFamily="18" charset="0"/>
              </a:rPr>
              <a:t>	закладка ягодных питомников, товарных насаждений земляники садовой </a:t>
            </a:r>
            <a:r>
              <a:rPr lang="ru-RU" sz="1500" b="1" i="1" dirty="0" smtClean="0">
                <a:latin typeface="Times New Roman" pitchFamily="18" charset="0"/>
                <a:cs typeface="Times New Roman" pitchFamily="18" charset="0"/>
              </a:rPr>
              <a:t>– 53 940 рублей;</a:t>
            </a:r>
          </a:p>
          <a:p>
            <a:pPr marL="266700" indent="-266700" algn="just"/>
            <a:r>
              <a:rPr lang="ru-RU" sz="1500" i="1" dirty="0" smtClean="0">
                <a:latin typeface="Times New Roman" pitchFamily="18" charset="0"/>
                <a:cs typeface="Times New Roman" pitchFamily="18" charset="0"/>
              </a:rPr>
              <a:t>      закладка плодовых питомников </a:t>
            </a:r>
            <a:r>
              <a:rPr lang="ru-RU" sz="1500" b="1" i="1" dirty="0" smtClean="0">
                <a:latin typeface="Times New Roman" pitchFamily="18" charset="0"/>
                <a:cs typeface="Times New Roman" pitchFamily="18" charset="0"/>
              </a:rPr>
              <a:t>– 200 000 рублей;</a:t>
            </a:r>
          </a:p>
          <a:p>
            <a:pPr marL="266700" indent="-266700" algn="just"/>
            <a:r>
              <a:rPr lang="ru-RU" sz="1500" b="1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500" i="1" dirty="0" smtClean="0">
                <a:latin typeface="Times New Roman" pitchFamily="18" charset="0"/>
                <a:cs typeface="Times New Roman" pitchFamily="18" charset="0"/>
              </a:rPr>
              <a:t>закладка садов интенсивного типа </a:t>
            </a:r>
            <a:r>
              <a:rPr lang="ru-RU" sz="1500" b="1" i="1" dirty="0" smtClean="0">
                <a:latin typeface="Times New Roman" pitchFamily="18" charset="0"/>
                <a:cs typeface="Times New Roman" pitchFamily="18" charset="0"/>
              </a:rPr>
              <a:t>– 232 540 рублей</a:t>
            </a:r>
            <a:r>
              <a:rPr lang="en-US" sz="1500" b="1" i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5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266700" indent="-266700" algn="just"/>
            <a:r>
              <a:rPr lang="ru-RU" sz="1500" i="1" dirty="0" smtClean="0">
                <a:latin typeface="Times New Roman" pitchFamily="18" charset="0"/>
                <a:cs typeface="Times New Roman" pitchFamily="18" charset="0"/>
              </a:rPr>
              <a:t>      уход за многолетними насаждениями </a:t>
            </a:r>
            <a:r>
              <a:rPr lang="ru-RU" sz="1500" b="1" i="1" dirty="0" smtClean="0">
                <a:latin typeface="Times New Roman" pitchFamily="18" charset="0"/>
                <a:cs typeface="Times New Roman" pitchFamily="18" charset="0"/>
              </a:rPr>
              <a:t>– 20 764 рублей</a:t>
            </a:r>
          </a:p>
          <a:p>
            <a:pPr marL="266700" indent="-266700" algn="just"/>
            <a:r>
              <a:rPr lang="ru-RU" sz="1500" b="1" i="1" dirty="0" smtClean="0">
                <a:latin typeface="Times New Roman" pitchFamily="18" charset="0"/>
                <a:cs typeface="Times New Roman" pitchFamily="18" charset="0"/>
              </a:rPr>
              <a:t>     *</a:t>
            </a:r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Новое в 2021 году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: перечень многолетних насаждений дополнен земляникой садовой. Субсидия с 2021 года будет предоставляться в 1 квартале на </a:t>
            </a:r>
            <a:r>
              <a:rPr lang="ru-RU" sz="1600" b="1" i="1" u="sng" dirty="0" smtClean="0">
                <a:latin typeface="Times New Roman" pitchFamily="18" charset="0"/>
                <a:cs typeface="Times New Roman" pitchFamily="18" charset="0"/>
              </a:rPr>
              <a:t>финансовое обеспечение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затрат через счета, открытые в ГКУ «Областное казначейство».</a:t>
            </a:r>
          </a:p>
          <a:p>
            <a:endParaRPr lang="ru-RU" sz="1500" dirty="0" smtClean="0"/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</a:pP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500" b="1" u="sng" dirty="0" smtClean="0"/>
          </a:p>
          <a:p>
            <a:endParaRPr lang="ru-RU" sz="15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5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5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500" dirty="0" smtClean="0"/>
          </a:p>
          <a:p>
            <a:endParaRPr lang="ru-RU" sz="1500" b="1" u="sng" dirty="0" smtClean="0"/>
          </a:p>
          <a:p>
            <a:pPr algn="ctr"/>
            <a:endParaRPr lang="ru-RU" sz="1500" b="1" dirty="0" smtClean="0"/>
          </a:p>
          <a:p>
            <a:pPr>
              <a:lnSpc>
                <a:spcPct val="150000"/>
              </a:lnSpc>
              <a:defRPr/>
            </a:pPr>
            <a:endParaRPr lang="ru-RU" sz="15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endParaRPr lang="ru-RU" sz="15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33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Номер слайда 5"/>
          <p:cNvSpPr txBox="1">
            <a:spLocks noGrp="1"/>
          </p:cNvSpPr>
          <p:nvPr/>
        </p:nvSpPr>
        <p:spPr bwMode="auto">
          <a:xfrm>
            <a:off x="8913814" y="6526213"/>
            <a:ext cx="404811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C5D1BC26-FD0C-4AA9-AF07-02B3BB6C41F0}" type="slidenum">
              <a:rPr lang="ru-RU" sz="1200" b="1">
                <a:solidFill>
                  <a:srgbClr val="C0504D"/>
                </a:solidFill>
              </a:rPr>
              <a:pPr algn="r"/>
              <a:t>12</a:t>
            </a:fld>
            <a:endParaRPr lang="ru-RU" sz="1200" b="1" dirty="0">
              <a:solidFill>
                <a:srgbClr val="C0504D"/>
              </a:solidFill>
            </a:endParaRPr>
          </a:p>
        </p:txBody>
      </p:sp>
      <p:sp>
        <p:nvSpPr>
          <p:cNvPr id="2051" name="Oval 6"/>
          <p:cNvSpPr>
            <a:spLocks noChangeArrowheads="1"/>
          </p:cNvSpPr>
          <p:nvPr/>
        </p:nvSpPr>
        <p:spPr bwMode="auto">
          <a:xfrm>
            <a:off x="8948743" y="6354770"/>
            <a:ext cx="576263" cy="503237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190008" y="0"/>
            <a:ext cx="9476509" cy="48688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solidFill>
              <a:srgbClr val="EBFDA1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Субсидии на поддержку семеноводства</a:t>
            </a:r>
          </a:p>
        </p:txBody>
      </p:sp>
      <p:sp>
        <p:nvSpPr>
          <p:cNvPr id="19" name="AutoShape 3"/>
          <p:cNvSpPr>
            <a:spLocks noChangeArrowheads="1"/>
          </p:cNvSpPr>
          <p:nvPr/>
        </p:nvSpPr>
        <p:spPr bwMode="auto">
          <a:xfrm>
            <a:off x="5451766" y="586845"/>
            <a:ext cx="4244687" cy="1051461"/>
          </a:xfrm>
          <a:prstGeom prst="roundRect">
            <a:avLst>
              <a:gd name="adj" fmla="val 16667"/>
            </a:avLst>
          </a:prstGeom>
          <a:ln w="44450" cmpd="dbl">
            <a:solidFill>
              <a:schemeClr val="bg1"/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t"/>
          <a:lstStyle/>
          <a:p>
            <a:pPr algn="ctr">
              <a:defRPr/>
            </a:pPr>
            <a:r>
              <a:rPr lang="ru-RU" sz="1600" b="1" dirty="0" smtClean="0">
                <a:solidFill>
                  <a:schemeClr val="tx1"/>
                </a:solidFill>
              </a:rPr>
              <a:t>Субсидии предоставляются на финансовое обеспечение  затрат через ГКУ «Областное казначейство»</a:t>
            </a:r>
          </a:p>
          <a:p>
            <a:pPr algn="ctr">
              <a:defRPr/>
            </a:pPr>
            <a:r>
              <a:rPr lang="ru-RU" sz="1600" b="1" dirty="0" smtClean="0">
                <a:solidFill>
                  <a:srgbClr val="C00000"/>
                </a:solidFill>
              </a:rPr>
              <a:t> </a:t>
            </a:r>
            <a:r>
              <a:rPr lang="ru-RU" sz="1600" b="1" dirty="0" smtClean="0">
                <a:solidFill>
                  <a:schemeClr val="tx1"/>
                </a:solidFill>
              </a:rPr>
              <a:t>на плановую посевную площадь 202</a:t>
            </a:r>
            <a:r>
              <a:rPr lang="en-US" sz="1600" b="1" dirty="0" smtClean="0">
                <a:solidFill>
                  <a:schemeClr val="tx1"/>
                </a:solidFill>
              </a:rPr>
              <a:t>1</a:t>
            </a:r>
            <a:r>
              <a:rPr lang="ru-RU" sz="1600" b="1" dirty="0" smtClean="0">
                <a:solidFill>
                  <a:schemeClr val="tx1"/>
                </a:solidFill>
              </a:rPr>
              <a:t> года</a:t>
            </a:r>
          </a:p>
          <a:p>
            <a:pPr algn="ctr">
              <a:defRPr/>
            </a:pPr>
            <a:endParaRPr lang="ru-RU" sz="1400" b="1" dirty="0" smtClean="0"/>
          </a:p>
          <a:p>
            <a:pPr algn="ctr">
              <a:defRPr/>
            </a:pPr>
            <a:endParaRPr lang="ru-RU" sz="1500" b="1" u="sng" dirty="0" smtClean="0"/>
          </a:p>
          <a:p>
            <a:pPr algn="ctr">
              <a:defRPr/>
            </a:pPr>
            <a:endParaRPr lang="ru-RU" sz="1500" b="1" u="sng" dirty="0" smtClean="0"/>
          </a:p>
          <a:p>
            <a:pPr algn="ctr">
              <a:defRPr/>
            </a:pPr>
            <a:endParaRPr lang="ru-RU" sz="15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AutoShape 3"/>
          <p:cNvSpPr>
            <a:spLocks noChangeArrowheads="1"/>
          </p:cNvSpPr>
          <p:nvPr/>
        </p:nvSpPr>
        <p:spPr bwMode="auto">
          <a:xfrm>
            <a:off x="5494421" y="1953024"/>
            <a:ext cx="4211554" cy="2020261"/>
          </a:xfrm>
          <a:prstGeom prst="rect">
            <a:avLst/>
          </a:prstGeom>
          <a:solidFill>
            <a:schemeClr val="bg1"/>
          </a:solidFill>
          <a:ln w="44450" cmpd="dbl">
            <a:solidFill>
              <a:srgbClr val="EBFDA1"/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t"/>
          <a:lstStyle/>
          <a:p>
            <a:pPr algn="ctr"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Направления расходования субсидии                   (оплата приобретения ):</a:t>
            </a:r>
          </a:p>
          <a:p>
            <a:endParaRPr lang="ru-RU" sz="1400" dirty="0" smtClean="0">
              <a:latin typeface="Calibri" pitchFamily="34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1400" dirty="0" smtClean="0">
                <a:latin typeface="Calibri" pitchFamily="34" charset="0"/>
                <a:cs typeface="Times New Roman" pitchFamily="18" charset="0"/>
              </a:rPr>
              <a:t>- </a:t>
            </a:r>
            <a:r>
              <a:rPr lang="ru-RU" sz="1400" dirty="0" err="1" smtClean="0">
                <a:latin typeface="Calibri" pitchFamily="34" charset="0"/>
                <a:cs typeface="Times New Roman" pitchFamily="18" charset="0"/>
              </a:rPr>
              <a:t>миниклубней</a:t>
            </a:r>
            <a:r>
              <a:rPr lang="ru-RU" sz="1400" dirty="0" smtClean="0">
                <a:latin typeface="Calibri" pitchFamily="34" charset="0"/>
                <a:cs typeface="Times New Roman" pitchFamily="18" charset="0"/>
              </a:rPr>
              <a:t> картофеля;</a:t>
            </a:r>
          </a:p>
          <a:p>
            <a:pPr>
              <a:buFontTx/>
              <a:buChar char="-"/>
            </a:pPr>
            <a:r>
              <a:rPr lang="en-US" sz="1400" dirty="0" smtClean="0">
                <a:latin typeface="Calibri" pitchFamily="34" charset="0"/>
                <a:cs typeface="Times New Roman" pitchFamily="18" charset="0"/>
              </a:rPr>
              <a:t>-</a:t>
            </a:r>
            <a:r>
              <a:rPr lang="ru-RU" sz="1400" dirty="0" err="1" smtClean="0">
                <a:latin typeface="Calibri" pitchFamily="34" charset="0"/>
                <a:cs typeface="Times New Roman" pitchFamily="18" charset="0"/>
              </a:rPr>
              <a:t>меристемных</a:t>
            </a:r>
            <a:r>
              <a:rPr lang="ru-RU" sz="1400" dirty="0" smtClean="0">
                <a:latin typeface="Calibri" pitchFamily="34" charset="0"/>
                <a:cs typeface="Times New Roman" pitchFamily="18" charset="0"/>
              </a:rPr>
              <a:t> растений картофеля в пробирках;</a:t>
            </a:r>
            <a:endParaRPr lang="en-US" sz="1400" dirty="0" smtClean="0">
              <a:latin typeface="Calibri" pitchFamily="34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1400" dirty="0" smtClean="0">
                <a:latin typeface="Calibri" pitchFamily="34" charset="0"/>
                <a:cs typeface="Times New Roman" pitchFamily="18" charset="0"/>
              </a:rPr>
              <a:t>- </a:t>
            </a:r>
            <a:r>
              <a:rPr lang="ru-RU" sz="1400" dirty="0" smtClean="0">
                <a:latin typeface="Calibri" pitchFamily="34" charset="0"/>
                <a:cs typeface="Times New Roman" pitchFamily="18" charset="0"/>
              </a:rPr>
              <a:t>семян тимофеевки луговой (элита, </a:t>
            </a:r>
            <a:r>
              <a:rPr lang="ru-RU" sz="1400" dirty="0" err="1" smtClean="0">
                <a:latin typeface="Calibri" pitchFamily="34" charset="0"/>
                <a:cs typeface="Times New Roman" pitchFamily="18" charset="0"/>
              </a:rPr>
              <a:t>супер</a:t>
            </a:r>
            <a:r>
              <a:rPr lang="ru-RU" sz="1400" dirty="0" smtClean="0">
                <a:latin typeface="Calibri" pitchFamily="34" charset="0"/>
                <a:cs typeface="Times New Roman" pitchFamily="18" charset="0"/>
              </a:rPr>
              <a:t> элита)</a:t>
            </a:r>
            <a:r>
              <a:rPr lang="en-US" sz="1400" dirty="0" smtClean="0">
                <a:latin typeface="Calibri" pitchFamily="34" charset="0"/>
                <a:cs typeface="Times New Roman" pitchFamily="18" charset="0"/>
              </a:rPr>
              <a:t>;</a:t>
            </a:r>
            <a:endParaRPr lang="ru-RU" sz="1400" dirty="0" smtClean="0">
              <a:latin typeface="Calibri" pitchFamily="34" charset="0"/>
              <a:cs typeface="Times New Roman" pitchFamily="18" charset="0"/>
            </a:endParaRPr>
          </a:p>
          <a:p>
            <a:r>
              <a:rPr lang="ru-RU" sz="1400" dirty="0" smtClean="0">
                <a:latin typeface="Calibri" pitchFamily="34" charset="0"/>
                <a:cs typeface="Times New Roman" pitchFamily="18" charset="0"/>
              </a:rPr>
              <a:t>- семян огурцов независимо от репродукции;</a:t>
            </a:r>
          </a:p>
          <a:p>
            <a:r>
              <a:rPr lang="ru-RU" sz="1400" dirty="0" smtClean="0">
                <a:latin typeface="Calibri" pitchFamily="34" charset="0"/>
                <a:cs typeface="Times New Roman" pitchFamily="18" charset="0"/>
              </a:rPr>
              <a:t>- семян томатов независимо от репродукции;</a:t>
            </a:r>
          </a:p>
          <a:p>
            <a:pPr algn="ctr">
              <a:defRPr/>
            </a:pPr>
            <a:endParaRPr lang="ru-RU" sz="1400" b="1" dirty="0" smtClean="0">
              <a:solidFill>
                <a:schemeClr val="tx1"/>
              </a:solidFill>
              <a:latin typeface="Calibri" pitchFamily="34" charset="0"/>
              <a:cs typeface="Times New Roman" pitchFamily="18" charset="0"/>
            </a:endParaRPr>
          </a:p>
          <a:p>
            <a:pPr algn="ctr">
              <a:defRPr/>
            </a:pPr>
            <a:endParaRPr lang="ru-RU" sz="1400" b="1" dirty="0" smtClean="0">
              <a:solidFill>
                <a:schemeClr val="tx1"/>
              </a:solidFill>
              <a:latin typeface="Calibri" pitchFamily="34" charset="0"/>
              <a:cs typeface="Times New Roman" pitchFamily="18" charset="0"/>
            </a:endParaRPr>
          </a:p>
          <a:p>
            <a:pPr algn="ctr">
              <a:defRPr/>
            </a:pPr>
            <a:endParaRPr lang="ru-RU" sz="1400" b="1" dirty="0" smtClean="0">
              <a:solidFill>
                <a:schemeClr val="tx1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13" name="AutoShape 3"/>
          <p:cNvSpPr>
            <a:spLocks noChangeArrowheads="1"/>
          </p:cNvSpPr>
          <p:nvPr/>
        </p:nvSpPr>
        <p:spPr bwMode="auto">
          <a:xfrm>
            <a:off x="174171" y="6183086"/>
            <a:ext cx="9601199" cy="522514"/>
          </a:xfrm>
          <a:prstGeom prst="roundRect">
            <a:avLst>
              <a:gd name="adj" fmla="val 16667"/>
            </a:avLst>
          </a:prstGeom>
          <a:ln w="44450" cmpd="dbl">
            <a:solidFill>
              <a:schemeClr val="accent3">
                <a:lumMod val="60000"/>
                <a:lumOff val="40000"/>
              </a:schemeClr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t"/>
          <a:lstStyle/>
          <a:p>
            <a:pPr algn="ctr">
              <a:lnSpc>
                <a:spcPct val="80000"/>
              </a:lnSpc>
              <a:defRPr/>
            </a:pPr>
            <a:r>
              <a:rPr lang="ru-RU" sz="13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Контроль:  </a:t>
            </a: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оказатель -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выполнение заявленных для субсидирования плановых посевных площадей, засеваемых приобретенными семенами, результат - сохранение общей посевной площади сельскохозяйственных культур</a:t>
            </a:r>
          </a:p>
          <a:p>
            <a:pPr algn="ctr">
              <a:defRPr/>
            </a:pPr>
            <a:endParaRPr lang="ru-RU" sz="14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с одним скругленным углом 8"/>
          <p:cNvSpPr/>
          <p:nvPr/>
        </p:nvSpPr>
        <p:spPr>
          <a:xfrm>
            <a:off x="178677" y="588581"/>
            <a:ext cx="5031499" cy="459171"/>
          </a:xfrm>
          <a:prstGeom prst="round1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в 20</a:t>
            </a:r>
            <a:r>
              <a:rPr lang="en-US" sz="1400" b="1" dirty="0" smtClean="0"/>
              <a:t>20</a:t>
            </a:r>
            <a:r>
              <a:rPr lang="ru-RU" sz="1400" b="1" dirty="0" smtClean="0"/>
              <a:t> году – </a:t>
            </a:r>
            <a:r>
              <a:rPr lang="en-US" sz="1400" b="1" dirty="0" smtClean="0"/>
              <a:t>25,8</a:t>
            </a:r>
            <a:r>
              <a:rPr lang="ru-RU" sz="1400" b="1" dirty="0" smtClean="0"/>
              <a:t> млн рублей / в 20</a:t>
            </a:r>
            <a:r>
              <a:rPr lang="en-US" sz="1400" b="1" dirty="0" smtClean="0"/>
              <a:t>21</a:t>
            </a:r>
            <a:r>
              <a:rPr lang="ru-RU" sz="1400" b="1" dirty="0" smtClean="0"/>
              <a:t> году – 17,0 </a:t>
            </a:r>
            <a:r>
              <a:rPr lang="ru-RU" sz="1400" b="1" dirty="0" err="1" smtClean="0"/>
              <a:t>млн</a:t>
            </a:r>
            <a:r>
              <a:rPr lang="ru-RU" sz="1400" b="1" dirty="0" smtClean="0"/>
              <a:t> рублей</a:t>
            </a:r>
            <a:endParaRPr lang="ru-RU" sz="1400" b="1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57104815"/>
              </p:ext>
            </p:extLst>
          </p:nvPr>
        </p:nvGraphicFramePr>
        <p:xfrm>
          <a:off x="180475" y="1197427"/>
          <a:ext cx="5173580" cy="3146613"/>
        </p:xfrm>
        <a:graphic>
          <a:graphicData uri="http://schemas.openxmlformats.org/drawingml/2006/table">
            <a:tbl>
              <a:tblPr/>
              <a:tblGrid>
                <a:gridCol w="36062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6736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83293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latin typeface="Calibri"/>
                          <a:ea typeface="Calibri"/>
                          <a:cs typeface="Times New Roman"/>
                        </a:rPr>
                        <a:t>Ставки субсидий 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8" marR="6358" marT="63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62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latin typeface="Calibri"/>
                          <a:ea typeface="Calibri"/>
                          <a:cs typeface="Times New Roman"/>
                        </a:rPr>
                        <a:t>Сельскохозяйственная культура 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8" marR="6358" marT="63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latin typeface="Calibri"/>
                          <a:ea typeface="Calibri"/>
                          <a:cs typeface="Times New Roman"/>
                        </a:rPr>
                        <a:t> Ставка, руб./ га  (кв.м*) 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8" marR="6358" marT="63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8677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err="1" smtClean="0">
                          <a:latin typeface="Calibri"/>
                          <a:ea typeface="Calibri"/>
                          <a:cs typeface="Times New Roman"/>
                        </a:rPr>
                        <a:t>Миниклубни</a:t>
                      </a:r>
                      <a:r>
                        <a:rPr lang="ru-RU" sz="10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Times New Roman"/>
                        </a:rPr>
                        <a:t>картофеля </a:t>
                      </a:r>
                    </a:p>
                  </a:txBody>
                  <a:tcPr marL="6358" marR="6358" marT="63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latin typeface="Calibri"/>
                          <a:ea typeface="Calibri"/>
                          <a:cs typeface="Times New Roman"/>
                        </a:rPr>
                        <a:t>220,0 </a:t>
                      </a:r>
                      <a:r>
                        <a:rPr lang="ru-RU" sz="1000" dirty="0" err="1" smtClean="0">
                          <a:latin typeface="Calibri"/>
                          <a:ea typeface="Calibri"/>
                          <a:cs typeface="Times New Roman"/>
                        </a:rPr>
                        <a:t>руб</a:t>
                      </a:r>
                      <a:r>
                        <a:rPr lang="ru-RU" sz="1000" dirty="0" smtClean="0">
                          <a:latin typeface="Calibri"/>
                          <a:ea typeface="Calibri"/>
                          <a:cs typeface="Times New Roman"/>
                        </a:rPr>
                        <a:t>/кв.м*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8" marR="6358" marT="63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867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Меристемные растения картофеля в пробирках </a:t>
                      </a:r>
                    </a:p>
                  </a:txBody>
                  <a:tcPr marL="6358" marR="6358" marT="63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latin typeface="Calibri"/>
                          <a:ea typeface="Calibri"/>
                          <a:cs typeface="Times New Roman"/>
                        </a:rPr>
                        <a:t>1900 </a:t>
                      </a:r>
                      <a:r>
                        <a:rPr lang="ru-RU" sz="1000" dirty="0" err="1" smtClean="0">
                          <a:latin typeface="Calibri"/>
                          <a:ea typeface="Calibri"/>
                          <a:cs typeface="Times New Roman"/>
                        </a:rPr>
                        <a:t>руб</a:t>
                      </a:r>
                      <a:r>
                        <a:rPr lang="ru-RU" sz="1000" dirty="0" smtClean="0">
                          <a:latin typeface="Calibri"/>
                          <a:ea typeface="Calibri"/>
                          <a:cs typeface="Times New Roman"/>
                        </a:rPr>
                        <a:t>/кв.м*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8" marR="6358" marT="63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562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Calibri"/>
                          <a:ea typeface="Calibri"/>
                          <a:cs typeface="Times New Roman"/>
                        </a:rPr>
                        <a:t>Тимофеевка луговая (элита, супер элита), высеянная в чистом виде</a:t>
                      </a:r>
                    </a:p>
                  </a:txBody>
                  <a:tcPr marL="6358" marR="6358" marT="63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latin typeface="Calibri"/>
                          <a:ea typeface="Calibri"/>
                          <a:cs typeface="Times New Roman"/>
                        </a:rPr>
                        <a:t>500 </a:t>
                      </a:r>
                      <a:r>
                        <a:rPr lang="ru-RU" sz="1000" dirty="0" err="1" smtClean="0">
                          <a:latin typeface="Calibri"/>
                          <a:ea typeface="Calibri"/>
                          <a:cs typeface="Times New Roman"/>
                        </a:rPr>
                        <a:t>руб</a:t>
                      </a:r>
                      <a:r>
                        <a:rPr lang="ru-RU" sz="1000" dirty="0" smtClean="0">
                          <a:latin typeface="Calibri"/>
                          <a:ea typeface="Calibri"/>
                          <a:cs typeface="Times New Roman"/>
                        </a:rPr>
                        <a:t>/га 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8" marR="6358" marT="63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580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Calibri"/>
                          <a:ea typeface="Calibri"/>
                          <a:cs typeface="Times New Roman"/>
                        </a:rPr>
                        <a:t>Огурцы в защищенном грунте (независимо от репродукции и от </a:t>
                      </a:r>
                      <a:r>
                        <a:rPr lang="ru-RU" sz="1000" dirty="0" err="1">
                          <a:latin typeface="Calibri"/>
                          <a:ea typeface="Calibri"/>
                          <a:cs typeface="Times New Roman"/>
                        </a:rPr>
                        <a:t>культооборота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Times New Roman"/>
                        </a:rPr>
                        <a:t>) </a:t>
                      </a:r>
                    </a:p>
                  </a:txBody>
                  <a:tcPr marL="6358" marR="6358" marT="63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Calibri"/>
                          <a:ea typeface="Calibri"/>
                          <a:cs typeface="Times New Roman"/>
                        </a:rPr>
                        <a:t>8 </a:t>
                      </a:r>
                      <a:r>
                        <a:rPr lang="ru-RU" sz="1000" dirty="0" err="1">
                          <a:latin typeface="Calibri"/>
                          <a:ea typeface="Calibri"/>
                          <a:cs typeface="Times New Roman"/>
                        </a:rPr>
                        <a:t>руб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Times New Roman"/>
                        </a:rPr>
                        <a:t>/кв.м* </a:t>
                      </a:r>
                    </a:p>
                  </a:txBody>
                  <a:tcPr marL="6358" marR="6358" marT="63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4042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Calibri"/>
                          <a:ea typeface="Calibri"/>
                          <a:cs typeface="Times New Roman"/>
                        </a:rPr>
                        <a:t>Томаты в защищенном грунте (независимо от репродукции и от </a:t>
                      </a:r>
                      <a:r>
                        <a:rPr lang="ru-RU" sz="1000" dirty="0" err="1">
                          <a:latin typeface="Calibri"/>
                          <a:ea typeface="Calibri"/>
                          <a:cs typeface="Times New Roman"/>
                        </a:rPr>
                        <a:t>культооборота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Times New Roman"/>
                        </a:rPr>
                        <a:t>) </a:t>
                      </a:r>
                    </a:p>
                  </a:txBody>
                  <a:tcPr marL="6358" marR="6358" marT="63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Calibri"/>
                          <a:ea typeface="Calibri"/>
                          <a:cs typeface="Times New Roman"/>
                        </a:rPr>
                        <a:t>8 </a:t>
                      </a:r>
                      <a:r>
                        <a:rPr lang="ru-RU" sz="1000" dirty="0" err="1">
                          <a:latin typeface="Calibri"/>
                          <a:ea typeface="Calibri"/>
                          <a:cs typeface="Times New Roman"/>
                        </a:rPr>
                        <a:t>руб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Times New Roman"/>
                        </a:rPr>
                        <a:t>/кв.м*</a:t>
                      </a:r>
                    </a:p>
                  </a:txBody>
                  <a:tcPr marL="6358" marR="6358" marT="63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4042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*Новое в 2021 году: </a:t>
                      </a:r>
                      <a:r>
                        <a:rPr lang="ru-RU" sz="1000" dirty="0" smtClean="0">
                          <a:latin typeface="Calibri"/>
                          <a:ea typeface="Calibri"/>
                          <a:cs typeface="Times New Roman"/>
                        </a:rPr>
                        <a:t>Семена лука на зелень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8" marR="6358" marT="63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latin typeface="Calibri"/>
                          <a:ea typeface="Calibri"/>
                          <a:cs typeface="Times New Roman"/>
                        </a:rPr>
                        <a:t>200 </a:t>
                      </a:r>
                      <a:r>
                        <a:rPr lang="ru-RU" sz="1000" dirty="0" err="1" smtClean="0">
                          <a:latin typeface="Calibri"/>
                          <a:ea typeface="Calibri"/>
                          <a:cs typeface="Times New Roman"/>
                        </a:rPr>
                        <a:t>руб</a:t>
                      </a:r>
                      <a:r>
                        <a:rPr lang="ru-RU" sz="1000" dirty="0" smtClean="0">
                          <a:latin typeface="Calibri"/>
                          <a:ea typeface="Calibri"/>
                          <a:cs typeface="Times New Roman"/>
                        </a:rPr>
                        <a:t>/кв.м*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8" marR="6358" marT="63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Прямоугольник с одним скругленным углом 13"/>
          <p:cNvSpPr/>
          <p:nvPr/>
        </p:nvSpPr>
        <p:spPr>
          <a:xfrm>
            <a:off x="195943" y="4419600"/>
            <a:ext cx="9579427" cy="1698171"/>
          </a:xfrm>
          <a:prstGeom prst="round1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Font typeface="Arial" charset="0"/>
              <a:buChar char="•"/>
            </a:pPr>
            <a:r>
              <a:rPr lang="ru-RU" sz="1500" b="1" dirty="0" smtClean="0">
                <a:solidFill>
                  <a:srgbClr val="FF0000"/>
                </a:solidFill>
              </a:rPr>
              <a:t>Новое в 2021 году</a:t>
            </a:r>
            <a:r>
              <a:rPr lang="ru-RU" sz="1500" b="1" dirty="0" smtClean="0"/>
              <a:t>: </a:t>
            </a:r>
          </a:p>
          <a:p>
            <a:pPr algn="ctr">
              <a:buFont typeface="Arial" charset="0"/>
              <a:buChar char="•"/>
            </a:pPr>
            <a:r>
              <a:rPr lang="ru-RU" sz="1400" b="1" dirty="0" smtClean="0"/>
              <a:t>Исключено </a:t>
            </a:r>
            <a:r>
              <a:rPr lang="ru-RU" sz="1400" b="1" dirty="0" smtClean="0"/>
              <a:t>из данной субсидии </a:t>
            </a:r>
            <a:r>
              <a:rPr lang="ru-RU" sz="1400" b="1" dirty="0" smtClean="0"/>
              <a:t>приобретение </a:t>
            </a:r>
            <a:r>
              <a:rPr lang="ru-RU" sz="1400" b="1" dirty="0" smtClean="0"/>
              <a:t>семян зерновых и зернобобовых культур первой репродукции, питомников размножения зерновых и зернобобовых культур, многолетних злаковых и бобовых трав первой репродукции, картофеля </a:t>
            </a:r>
            <a:r>
              <a:rPr lang="ru-RU" sz="1400" b="1" dirty="0" smtClean="0"/>
              <a:t>первой репродукции</a:t>
            </a:r>
            <a:r>
              <a:rPr lang="ru-RU" sz="1400" b="1" dirty="0" smtClean="0"/>
              <a:t>, моркови, свеклы, капусты, рапса, рассады капусты в связи с их субсидированием в рамках проведения </a:t>
            </a:r>
            <a:r>
              <a:rPr lang="ru-RU" sz="1400" b="1" dirty="0" smtClean="0"/>
              <a:t>комплекса </a:t>
            </a:r>
            <a:r>
              <a:rPr lang="ru-RU" sz="1400" b="1" dirty="0" err="1" smtClean="0"/>
              <a:t>агротехнологических</a:t>
            </a:r>
            <a:r>
              <a:rPr lang="ru-RU" sz="1400" b="1" dirty="0" smtClean="0"/>
              <a:t> </a:t>
            </a:r>
            <a:r>
              <a:rPr lang="ru-RU" sz="1400" b="1" dirty="0" smtClean="0"/>
              <a:t>работ. </a:t>
            </a:r>
            <a:endParaRPr lang="ru-RU" sz="1400" b="1" dirty="0" smtClean="0"/>
          </a:p>
          <a:p>
            <a:pPr algn="ctr">
              <a:buFont typeface="Arial" charset="0"/>
              <a:buChar char="•"/>
            </a:pPr>
            <a:r>
              <a:rPr lang="ru-RU" sz="1400" b="1" dirty="0" smtClean="0"/>
              <a:t>расходование </a:t>
            </a:r>
            <a:r>
              <a:rPr lang="ru-RU" sz="1400" b="1" dirty="0" smtClean="0"/>
              <a:t>средств </a:t>
            </a:r>
            <a:r>
              <a:rPr lang="ru-RU" sz="1400" b="1" dirty="0" smtClean="0"/>
              <a:t>осуществляется на приобретение семян по видам сельскохозяйственных культур в объёмах в соответствии с расчетом размера субсидии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xmlns="" val="16650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utoShape 3"/>
          <p:cNvSpPr>
            <a:spLocks noChangeArrowheads="1"/>
          </p:cNvSpPr>
          <p:nvPr/>
        </p:nvSpPr>
        <p:spPr bwMode="auto">
          <a:xfrm>
            <a:off x="4027713" y="141514"/>
            <a:ext cx="5697311" cy="3156857"/>
          </a:xfrm>
          <a:prstGeom prst="roundRect">
            <a:avLst>
              <a:gd name="adj" fmla="val 16667"/>
            </a:avLst>
          </a:prstGeom>
          <a:ln w="44450" cmpd="dbl">
            <a:solidFill>
              <a:schemeClr val="accent2">
                <a:lumMod val="60000"/>
                <a:lumOff val="40000"/>
              </a:schemeClr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t"/>
          <a:lstStyle/>
          <a:p>
            <a:pPr algn="ctr">
              <a:defRPr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Субсидии предоставляются по </a:t>
            </a:r>
            <a:r>
              <a:rPr lang="ru-RU" sz="1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трем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направлениям:</a:t>
            </a:r>
          </a:p>
          <a:p>
            <a:pPr algn="ctr">
              <a:buFontTx/>
              <a:buChar char="-"/>
              <a:defRPr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на производство мяса </a:t>
            </a:r>
            <a:r>
              <a:rPr lang="ru-RU" sz="1300" b="1" dirty="0" smtClean="0">
                <a:solidFill>
                  <a:srgbClr val="9B3937"/>
                </a:solidFill>
                <a:latin typeface="Times New Roman" pitchFamily="18" charset="0"/>
                <a:cs typeface="Times New Roman" pitchFamily="18" charset="0"/>
              </a:rPr>
              <a:t>крупного рогатого скота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(молодняк КРС) </a:t>
            </a:r>
          </a:p>
          <a:p>
            <a:pPr algn="ctr">
              <a:buFontTx/>
              <a:buChar char="-"/>
              <a:defRPr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на производство мяса  </a:t>
            </a:r>
            <a:r>
              <a:rPr lang="ru-RU" sz="1300" b="1" dirty="0" smtClean="0">
                <a:solidFill>
                  <a:srgbClr val="9B3937"/>
                </a:solidFill>
                <a:latin typeface="Times New Roman" pitchFamily="18" charset="0"/>
                <a:cs typeface="Times New Roman" pitchFamily="18" charset="0"/>
              </a:rPr>
              <a:t>молодняка</a:t>
            </a:r>
            <a:r>
              <a:rPr lang="ru-RU" sz="1300" dirty="0" smtClean="0">
                <a:solidFill>
                  <a:srgbClr val="9B39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smtClean="0">
                <a:solidFill>
                  <a:srgbClr val="9B3937"/>
                </a:solidFill>
                <a:latin typeface="Times New Roman" pitchFamily="18" charset="0"/>
                <a:cs typeface="Times New Roman" pitchFamily="18" charset="0"/>
              </a:rPr>
              <a:t>свиней</a:t>
            </a:r>
            <a:r>
              <a:rPr lang="ru-RU" sz="13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>
              <a:buFontTx/>
              <a:buChar char="-"/>
              <a:defRPr/>
            </a:pP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производство </a:t>
            </a:r>
            <a:r>
              <a:rPr lang="ru-RU" sz="13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мяса птицы</a:t>
            </a:r>
          </a:p>
          <a:p>
            <a:pPr algn="ctr">
              <a:defRPr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Субсидии предоставляются </a:t>
            </a:r>
            <a:r>
              <a:rPr lang="ru-RU" sz="13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ежеквартально:</a:t>
            </a:r>
          </a:p>
          <a:p>
            <a:pPr algn="ctr">
              <a:defRPr/>
            </a:pP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по ставке 20 рублей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за 1 килограмм живого веса молодняка КРС</a:t>
            </a:r>
          </a:p>
          <a:p>
            <a:pPr algn="ctr">
              <a:defRPr/>
            </a:pP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по ставке 12 рублей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за 1 килограмм живого веса молодняка свиней</a:t>
            </a:r>
          </a:p>
          <a:p>
            <a:pPr algn="ctr">
              <a:defRPr/>
            </a:pP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по ставке 1,4 рубля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за 1 килограмм живого веса птицы</a:t>
            </a:r>
          </a:p>
          <a:p>
            <a:pPr algn="ctr">
              <a:defRPr/>
            </a:pPr>
            <a:r>
              <a:rPr lang="ru-RU" sz="1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Условия:</a:t>
            </a:r>
          </a:p>
          <a:p>
            <a:pPr algn="ctr"/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Средний вес одной головы в реализованной на убой (отгруженной на собственный убойный пункт, на собственную переработку) партии должен составлять </a:t>
            </a:r>
          </a:p>
          <a:p>
            <a:pPr algn="ctr"/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не менее </a:t>
            </a:r>
            <a:r>
              <a:rPr lang="ru-RU" sz="13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320 килограмм для молодняка КРС</a:t>
            </a:r>
            <a:endParaRPr lang="ru-RU" sz="13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не менее </a:t>
            </a:r>
            <a:r>
              <a:rPr lang="ru-RU" sz="13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90 килограмм для молодняка свиней</a:t>
            </a:r>
          </a:p>
          <a:p>
            <a:pPr marL="342900" indent="-342900" algn="ctr"/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для птицы </a:t>
            </a:r>
            <a:r>
              <a:rPr lang="ru-RU" sz="13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без ограничений 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по весу</a:t>
            </a:r>
          </a:p>
          <a:p>
            <a:pPr marL="342900" indent="-342900" algn="ctr">
              <a:buAutoNum type="arabicPeriod"/>
            </a:pPr>
            <a:endParaRPr lang="ru-RU" sz="16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endParaRPr lang="ru-RU" sz="15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>
          <a:xfrm>
            <a:off x="7594600" y="6492881"/>
            <a:ext cx="2311400" cy="365125"/>
          </a:xfrm>
        </p:spPr>
        <p:txBody>
          <a:bodyPr/>
          <a:lstStyle/>
          <a:p>
            <a:fld id="{2B2CE2ED-FC19-44A9-920D-9A6A2931CB9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0" name="Прямоугольник с одним скругленным углом 19"/>
          <p:cNvSpPr/>
          <p:nvPr/>
        </p:nvSpPr>
        <p:spPr>
          <a:xfrm>
            <a:off x="413658" y="654505"/>
            <a:ext cx="3135086" cy="717096"/>
          </a:xfrm>
          <a:prstGeom prst="round1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В 2020 году – 160,5 </a:t>
            </a:r>
            <a:r>
              <a:rPr lang="ru-RU" sz="1400" b="1" dirty="0" err="1" smtClean="0"/>
              <a:t>млн</a:t>
            </a:r>
            <a:r>
              <a:rPr lang="ru-RU" sz="1400" b="1" dirty="0" smtClean="0"/>
              <a:t> рублей, </a:t>
            </a:r>
          </a:p>
          <a:p>
            <a:pPr algn="ctr"/>
            <a:r>
              <a:rPr lang="ru-RU" sz="1400" b="1" dirty="0" smtClean="0"/>
              <a:t>в 2021 году – 138,2 млн рублей</a:t>
            </a:r>
            <a:endParaRPr lang="ru-RU" sz="14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7419978" y="657229"/>
            <a:ext cx="1409699" cy="2437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endParaRPr lang="ru-RU" sz="1200" dirty="0"/>
          </a:p>
        </p:txBody>
      </p:sp>
      <p:sp>
        <p:nvSpPr>
          <p:cNvPr id="18" name="AutoShape 3"/>
          <p:cNvSpPr>
            <a:spLocks noChangeArrowheads="1"/>
          </p:cNvSpPr>
          <p:nvPr/>
        </p:nvSpPr>
        <p:spPr bwMode="auto">
          <a:xfrm>
            <a:off x="0" y="141514"/>
            <a:ext cx="4001672" cy="42454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solidFill>
              <a:schemeClr val="bg1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ru-RU" sz="1600" b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Субсидия на производство мяса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217714" y="1545016"/>
            <a:ext cx="3570515" cy="1692771"/>
          </a:xfrm>
          <a:prstGeom prst="rect">
            <a:avLst/>
          </a:prstGeom>
          <a:solidFill>
            <a:schemeClr val="bg1"/>
          </a:solidFill>
          <a:ln>
            <a:solidFill>
              <a:srgbClr val="9B3937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 algn="ctr"/>
            <a:r>
              <a:rPr lang="ru-RU" sz="1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1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Новое в 2021 году</a:t>
            </a:r>
            <a:r>
              <a:rPr lang="ru-RU" sz="1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3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сельхозтоваропроизводителям</a:t>
            </a:r>
            <a:r>
              <a:rPr lang="ru-RU" sz="1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обеспечившим прирост поголовья коров мясного направления в отчетном году, при первичном обращении за предоставлением субсидии будет предоставляться надбавка в размере 60000 рублей за голову прироста.</a:t>
            </a:r>
          </a:p>
        </p:txBody>
      </p:sp>
      <p:sp>
        <p:nvSpPr>
          <p:cNvPr id="23" name="AutoShape 3"/>
          <p:cNvSpPr>
            <a:spLocks noChangeArrowheads="1"/>
          </p:cNvSpPr>
          <p:nvPr/>
        </p:nvSpPr>
        <p:spPr bwMode="auto">
          <a:xfrm>
            <a:off x="0" y="3911560"/>
            <a:ext cx="3984171" cy="595125"/>
          </a:xfrm>
          <a:prstGeom prst="roundRect">
            <a:avLst>
              <a:gd name="adj" fmla="val 30493"/>
            </a:avLst>
          </a:prstGeom>
          <a:solidFill>
            <a:schemeClr val="bg1"/>
          </a:solidFill>
          <a:ln>
            <a:solidFill>
              <a:schemeClr val="bg1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ru-RU" sz="1600" b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Приобретение коров в ЛПХ </a:t>
            </a:r>
          </a:p>
          <a:p>
            <a:pPr algn="ctr">
              <a:defRPr/>
            </a:pPr>
            <a:r>
              <a:rPr lang="ru-RU" altLang="ru-RU" sz="1600" b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(физ. лица)</a:t>
            </a:r>
          </a:p>
        </p:txBody>
      </p:sp>
      <p:sp>
        <p:nvSpPr>
          <p:cNvPr id="24" name="Прямоугольник с одним скругленным углом 23"/>
          <p:cNvSpPr/>
          <p:nvPr/>
        </p:nvSpPr>
        <p:spPr>
          <a:xfrm>
            <a:off x="315686" y="4898571"/>
            <a:ext cx="3167743" cy="685799"/>
          </a:xfrm>
          <a:prstGeom prst="round1Rect">
            <a:avLst>
              <a:gd name="adj" fmla="val 41667"/>
            </a:avLst>
          </a:prstGeom>
          <a:ln>
            <a:solidFill>
              <a:srgbClr val="FFFF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в 2020 году –  1,05 </a:t>
            </a:r>
            <a:r>
              <a:rPr lang="ru-RU" sz="1400" b="1" dirty="0" err="1" smtClean="0"/>
              <a:t>млн</a:t>
            </a:r>
            <a:r>
              <a:rPr lang="ru-RU" sz="1400" b="1" dirty="0" smtClean="0"/>
              <a:t> рублей </a:t>
            </a:r>
          </a:p>
          <a:p>
            <a:pPr algn="ctr"/>
            <a:r>
              <a:rPr lang="ru-RU" sz="1400" b="1" dirty="0" smtClean="0"/>
              <a:t>в 2021 году – 1,2 </a:t>
            </a:r>
            <a:r>
              <a:rPr lang="ru-RU" sz="1400" b="1" dirty="0" err="1" smtClean="0"/>
              <a:t>млн</a:t>
            </a:r>
            <a:r>
              <a:rPr lang="ru-RU" sz="1400" b="1" dirty="0" smtClean="0"/>
              <a:t> рублей</a:t>
            </a:r>
            <a:endParaRPr lang="ru-RU" sz="1400" b="1" dirty="0"/>
          </a:p>
        </p:txBody>
      </p:sp>
      <p:sp>
        <p:nvSpPr>
          <p:cNvPr id="25" name="AutoShape 3"/>
          <p:cNvSpPr>
            <a:spLocks noChangeArrowheads="1"/>
          </p:cNvSpPr>
          <p:nvPr/>
        </p:nvSpPr>
        <p:spPr bwMode="auto">
          <a:xfrm>
            <a:off x="4005944" y="3516086"/>
            <a:ext cx="5704114" cy="3178627"/>
          </a:xfrm>
          <a:prstGeom prst="roundRect">
            <a:avLst>
              <a:gd name="adj" fmla="val 16667"/>
            </a:avLst>
          </a:prstGeom>
          <a:ln w="44450" cmpd="dbl">
            <a:solidFill>
              <a:srgbClr val="FFFF00"/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t"/>
          <a:lstStyle/>
          <a:p>
            <a:pPr algn="ctr">
              <a:defRPr/>
            </a:pPr>
            <a:endParaRPr lang="ru-RU" sz="1400" b="1" dirty="0" smtClean="0"/>
          </a:p>
          <a:p>
            <a:pPr algn="ctr">
              <a:defRPr/>
            </a:pPr>
            <a:endParaRPr lang="ru-RU" sz="500" b="1" dirty="0" smtClean="0"/>
          </a:p>
          <a:p>
            <a:pPr algn="ctr">
              <a:defRPr/>
            </a:pPr>
            <a:r>
              <a:rPr lang="ru-RU" sz="1500" b="1" dirty="0" smtClean="0"/>
              <a:t>на возмещение части затрат на приобретение коров личными подсобными хозяйствами </a:t>
            </a:r>
          </a:p>
          <a:p>
            <a:pPr algn="ctr">
              <a:defRPr/>
            </a:pPr>
            <a:endParaRPr lang="ru-RU" sz="300" b="1" dirty="0" smtClean="0"/>
          </a:p>
          <a:p>
            <a:pPr algn="ctr">
              <a:defRPr/>
            </a:pPr>
            <a:r>
              <a:rPr lang="ru-RU" sz="1500" b="1" dirty="0" smtClean="0"/>
              <a:t>Ставки: </a:t>
            </a:r>
            <a:r>
              <a:rPr lang="ru-RU" sz="1500" dirty="0" smtClean="0">
                <a:cs typeface="Times New Roman" pitchFamily="18" charset="0"/>
              </a:rPr>
              <a:t>не более  50 тыс. рублей на покупку 1 коровы и при условии, что возраст коровы не превышает 4-х лет на момент ее приобретения, но не более 99 % от фактически произведенных затрат.</a:t>
            </a:r>
          </a:p>
          <a:p>
            <a:pPr algn="ctr">
              <a:defRPr/>
            </a:pPr>
            <a:endParaRPr lang="ru-RU" sz="300" b="1" dirty="0" smtClean="0"/>
          </a:p>
          <a:p>
            <a:pPr algn="ctr">
              <a:defRPr/>
            </a:pPr>
            <a:r>
              <a:rPr lang="ru-RU" sz="1500" b="1" dirty="0" smtClean="0"/>
              <a:t>Условия</a:t>
            </a:r>
            <a:r>
              <a:rPr lang="ru-RU" sz="1500" dirty="0" smtClean="0">
                <a:cs typeface="Times New Roman" pitchFamily="18" charset="0"/>
              </a:rPr>
              <a:t>: сохранение, увеличение поголовья коров.</a:t>
            </a:r>
          </a:p>
          <a:p>
            <a:pPr algn="ctr">
              <a:defRPr/>
            </a:pPr>
            <a:endParaRPr lang="ru-RU" sz="300" dirty="0" smtClean="0">
              <a:cs typeface="Times New Roman" pitchFamily="18" charset="0"/>
            </a:endParaRPr>
          </a:p>
          <a:p>
            <a:pPr algn="ctr"/>
            <a:r>
              <a:rPr lang="ru-RU" sz="1500" b="1" dirty="0" smtClean="0">
                <a:cs typeface="Times New Roman" pitchFamily="18" charset="0"/>
              </a:rPr>
              <a:t>Контроль: </a:t>
            </a:r>
            <a:r>
              <a:rPr lang="ru-RU" sz="1500" dirty="0" smtClean="0">
                <a:cs typeface="Times New Roman" pitchFamily="18" charset="0"/>
              </a:rPr>
              <a:t>выполнение результата предоставления субсидии (содержание коровы в течении 3-х лет) </a:t>
            </a:r>
            <a:endParaRPr lang="ru-RU" sz="1500" b="1" dirty="0" smtClean="0">
              <a:solidFill>
                <a:schemeClr val="tx1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CE2ED-FC19-44A9-920D-9A6A2931CB9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141516" y="4993252"/>
            <a:ext cx="2960915" cy="1589314"/>
          </a:xfrm>
          <a:prstGeom prst="roundRect">
            <a:avLst>
              <a:gd name="adj" fmla="val 550"/>
            </a:avLst>
          </a:prstGeom>
          <a:ln w="44450" cmpd="dbl">
            <a:solidFill>
              <a:srgbClr val="77933C"/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t"/>
          <a:lstStyle/>
          <a:p>
            <a:r>
              <a:rPr lang="ru-RU" sz="1100" dirty="0" smtClean="0"/>
              <a:t>строительство (реконструкция, модернизация) производственных зданий </a:t>
            </a:r>
            <a:r>
              <a:rPr lang="ru-RU" sz="1100" b="1" dirty="0" smtClean="0"/>
              <a:t>для овощеводства защищенного грунта</a:t>
            </a:r>
            <a:r>
              <a:rPr lang="ru-RU" sz="1100" dirty="0" smtClean="0"/>
              <a:t>, </a:t>
            </a:r>
            <a:r>
              <a:rPr lang="ru-RU" sz="1100" b="1" dirty="0" smtClean="0"/>
              <a:t>объектов по хранению или хранению и переработке сельскохозяйственной продукции , силосных траншей </a:t>
            </a:r>
            <a:r>
              <a:rPr lang="ru-RU" sz="1100" dirty="0" smtClean="0"/>
              <a:t>– 50% затрат. *</a:t>
            </a:r>
            <a:r>
              <a:rPr lang="ru-RU" sz="1100" b="1" dirty="0" smtClean="0">
                <a:solidFill>
                  <a:srgbClr val="FF0000"/>
                </a:solidFill>
              </a:rPr>
              <a:t>Изменения в 2021 году</a:t>
            </a:r>
            <a:r>
              <a:rPr lang="ru-RU" sz="1100" dirty="0" smtClean="0"/>
              <a:t>: при строительстве теплиц площадью до 3 га - 30% фактически произведенных затрат, свыше 3 га – 10%</a:t>
            </a:r>
          </a:p>
          <a:p>
            <a:endParaRPr lang="ru-RU" sz="1000" dirty="0"/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139533" y="132608"/>
            <a:ext cx="7208325" cy="50964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cmpd="dbl">
            <a:solidFill>
              <a:schemeClr val="bg2">
                <a:lumMod val="50000"/>
              </a:schemeClr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Субсидии на возмещение части затрат на строительство, реконструкцию, модернизацию объектов АПК</a:t>
            </a:r>
          </a:p>
        </p:txBody>
      </p:sp>
      <p:sp>
        <p:nvSpPr>
          <p:cNvPr id="15" name="AutoShape 3"/>
          <p:cNvSpPr>
            <a:spLocks noChangeArrowheads="1"/>
          </p:cNvSpPr>
          <p:nvPr/>
        </p:nvSpPr>
        <p:spPr bwMode="auto">
          <a:xfrm>
            <a:off x="3143034" y="2472123"/>
            <a:ext cx="3042076" cy="1068519"/>
          </a:xfrm>
          <a:prstGeom prst="roundRect">
            <a:avLst>
              <a:gd name="adj" fmla="val 263"/>
            </a:avLst>
          </a:prstGeom>
          <a:ln w="44450" cmpd="dbl">
            <a:solidFill>
              <a:srgbClr val="77933C"/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t"/>
          <a:lstStyle/>
          <a:p>
            <a:r>
              <a:rPr lang="ru-RU" sz="1100" dirty="0" smtClean="0"/>
              <a:t>строительство (реконструкция, модернизация) производственных зданий </a:t>
            </a:r>
            <a:r>
              <a:rPr lang="ru-RU" sz="1100" b="1" dirty="0" smtClean="0"/>
              <a:t>по хранению и (или) обработке и (или) производству зерна (семян)</a:t>
            </a:r>
            <a:r>
              <a:rPr lang="ru-RU" sz="1100" dirty="0" smtClean="0"/>
              <a:t> - 50% фактически произведенных затрат</a:t>
            </a:r>
            <a:endParaRPr lang="ru-RU" sz="1100" dirty="0"/>
          </a:p>
        </p:txBody>
      </p:sp>
      <p:sp>
        <p:nvSpPr>
          <p:cNvPr id="16" name="AutoShape 3"/>
          <p:cNvSpPr>
            <a:spLocks noChangeArrowheads="1"/>
          </p:cNvSpPr>
          <p:nvPr/>
        </p:nvSpPr>
        <p:spPr bwMode="auto">
          <a:xfrm>
            <a:off x="6312808" y="2368757"/>
            <a:ext cx="3272593" cy="1203783"/>
          </a:xfrm>
          <a:prstGeom prst="roundRect">
            <a:avLst>
              <a:gd name="adj" fmla="val 0"/>
            </a:avLst>
          </a:prstGeom>
          <a:ln w="44450" cmpd="dbl">
            <a:solidFill>
              <a:srgbClr val="76933C"/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t"/>
          <a:lstStyle/>
          <a:p>
            <a:r>
              <a:rPr lang="ru-RU" sz="1100" dirty="0" smtClean="0"/>
              <a:t>строительство (реконструкция, модернизация) объектов производства и (или) </a:t>
            </a:r>
            <a:r>
              <a:rPr lang="ru-RU" sz="1100" b="1" dirty="0" smtClean="0"/>
              <a:t>переработки льна</a:t>
            </a:r>
            <a:r>
              <a:rPr lang="ru-RU" sz="1100" dirty="0" smtClean="0"/>
              <a:t>, иных объектов производственного назначения для дальнейшего использования в качестве объектов производства и (или) переработки льна - 80% фактически произведенных затрат;</a:t>
            </a:r>
          </a:p>
          <a:p>
            <a:endParaRPr lang="ru-RU" sz="1000" dirty="0"/>
          </a:p>
        </p:txBody>
      </p:sp>
      <p:sp>
        <p:nvSpPr>
          <p:cNvPr id="17" name="AutoShape 3"/>
          <p:cNvSpPr>
            <a:spLocks noChangeArrowheads="1"/>
          </p:cNvSpPr>
          <p:nvPr/>
        </p:nvSpPr>
        <p:spPr bwMode="auto">
          <a:xfrm>
            <a:off x="6764900" y="5021593"/>
            <a:ext cx="2831983" cy="890371"/>
          </a:xfrm>
          <a:prstGeom prst="roundRect">
            <a:avLst>
              <a:gd name="adj" fmla="val 0"/>
            </a:avLst>
          </a:prstGeom>
          <a:ln w="44450" cmpd="dbl">
            <a:solidFill>
              <a:srgbClr val="76933C"/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t"/>
          <a:lstStyle/>
          <a:p>
            <a:r>
              <a:rPr lang="ru-RU" sz="1100" dirty="0" smtClean="0"/>
              <a:t>строительство (реконструкция, модернизация) производственных зданий </a:t>
            </a:r>
            <a:r>
              <a:rPr lang="ru-RU" sz="1100" b="1" dirty="0" smtClean="0"/>
              <a:t>для кормопроизводства  - </a:t>
            </a:r>
            <a:r>
              <a:rPr lang="ru-RU" sz="1100" dirty="0" smtClean="0"/>
              <a:t>50% фактически произведенных затрат</a:t>
            </a:r>
            <a:endParaRPr lang="ru-RU" sz="1100" dirty="0"/>
          </a:p>
        </p:txBody>
      </p:sp>
      <p:sp>
        <p:nvSpPr>
          <p:cNvPr id="20" name="AutoShape 3"/>
          <p:cNvSpPr>
            <a:spLocks noChangeArrowheads="1"/>
          </p:cNvSpPr>
          <p:nvPr/>
        </p:nvSpPr>
        <p:spPr bwMode="auto">
          <a:xfrm>
            <a:off x="138223" y="1212017"/>
            <a:ext cx="2977956" cy="978290"/>
          </a:xfrm>
          <a:prstGeom prst="roundRect">
            <a:avLst>
              <a:gd name="adj" fmla="val 1967"/>
            </a:avLst>
          </a:prstGeom>
          <a:ln w="44450" cmpd="dbl">
            <a:solidFill>
              <a:srgbClr val="77933C"/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t"/>
          <a:lstStyle/>
          <a:p>
            <a:r>
              <a:rPr lang="ru-RU" sz="1100" dirty="0" smtClean="0"/>
              <a:t>строительство (реконструкция, модернизация) производственных зданий </a:t>
            </a:r>
            <a:r>
              <a:rPr lang="ru-RU" sz="1100" b="1" dirty="0" smtClean="0"/>
              <a:t>для молочного направления скотоводства с беспривязной системой </a:t>
            </a:r>
            <a:r>
              <a:rPr lang="ru-RU" sz="1100" dirty="0" smtClean="0"/>
              <a:t>содержания - 30% фактически произведенных затрат</a:t>
            </a:r>
          </a:p>
          <a:p>
            <a:endParaRPr lang="ru-RU" sz="1000" dirty="0" smtClean="0"/>
          </a:p>
          <a:p>
            <a:endParaRPr lang="ru-RU" sz="1000" dirty="0"/>
          </a:p>
        </p:txBody>
      </p:sp>
      <p:sp>
        <p:nvSpPr>
          <p:cNvPr id="21" name="AutoShape 3"/>
          <p:cNvSpPr>
            <a:spLocks noChangeArrowheads="1"/>
          </p:cNvSpPr>
          <p:nvPr/>
        </p:nvSpPr>
        <p:spPr bwMode="auto">
          <a:xfrm>
            <a:off x="3202613" y="1183175"/>
            <a:ext cx="3188368" cy="1058779"/>
          </a:xfrm>
          <a:prstGeom prst="roundRect">
            <a:avLst>
              <a:gd name="adj" fmla="val 0"/>
            </a:avLst>
          </a:prstGeom>
          <a:ln w="44450" cmpd="dbl">
            <a:solidFill>
              <a:srgbClr val="76933C"/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t"/>
          <a:lstStyle/>
          <a:p>
            <a:r>
              <a:rPr lang="ru-RU" sz="1100" dirty="0" smtClean="0"/>
              <a:t>на строительство производственных зданий </a:t>
            </a:r>
            <a:r>
              <a:rPr lang="ru-RU" sz="1100" b="1" dirty="0" smtClean="0"/>
              <a:t>для молочного направления скотоводства с привязной системой содержания</a:t>
            </a:r>
            <a:r>
              <a:rPr lang="ru-RU" sz="1100" dirty="0" smtClean="0"/>
              <a:t> - 50% фактически произведенных затрат, но не более 50000 рублей на одно </a:t>
            </a:r>
            <a:r>
              <a:rPr lang="ru-RU" sz="1100" dirty="0" err="1" smtClean="0"/>
              <a:t>ското-место</a:t>
            </a:r>
            <a:endParaRPr lang="ru-RU" sz="1100" dirty="0" smtClean="0"/>
          </a:p>
          <a:p>
            <a:endParaRPr lang="ru-RU" sz="1000" dirty="0"/>
          </a:p>
        </p:txBody>
      </p:sp>
      <p:sp>
        <p:nvSpPr>
          <p:cNvPr id="22" name="AutoShape 3"/>
          <p:cNvSpPr>
            <a:spLocks noChangeArrowheads="1"/>
          </p:cNvSpPr>
          <p:nvPr/>
        </p:nvSpPr>
        <p:spPr bwMode="auto">
          <a:xfrm>
            <a:off x="6614760" y="1151079"/>
            <a:ext cx="3060868" cy="1113656"/>
          </a:xfrm>
          <a:prstGeom prst="roundRect">
            <a:avLst>
              <a:gd name="adj" fmla="val 0"/>
            </a:avLst>
          </a:prstGeom>
          <a:ln w="44450" cmpd="dbl">
            <a:solidFill>
              <a:srgbClr val="77933C"/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t"/>
          <a:lstStyle/>
          <a:p>
            <a:r>
              <a:rPr lang="ru-RU" sz="1100" dirty="0" smtClean="0"/>
              <a:t>реконструкция (модернизация) производственных зданий </a:t>
            </a:r>
            <a:r>
              <a:rPr lang="ru-RU" sz="1100" b="1" dirty="0" smtClean="0"/>
              <a:t>для молочного направления скотоводства с привязной системой содержания </a:t>
            </a:r>
            <a:r>
              <a:rPr lang="ru-RU" sz="1100" dirty="0" smtClean="0"/>
              <a:t>- 50% фактически произведенных затрат, но не более 35000 рублей на одно </a:t>
            </a:r>
            <a:r>
              <a:rPr lang="ru-RU" sz="1100" dirty="0" err="1" smtClean="0"/>
              <a:t>ското-место</a:t>
            </a:r>
            <a:endParaRPr lang="ru-RU" sz="1100" dirty="0" smtClean="0"/>
          </a:p>
          <a:p>
            <a:endParaRPr lang="ru-RU" sz="1000" dirty="0"/>
          </a:p>
        </p:txBody>
      </p:sp>
      <p:sp>
        <p:nvSpPr>
          <p:cNvPr id="23" name="AutoShape 3"/>
          <p:cNvSpPr>
            <a:spLocks noChangeArrowheads="1"/>
          </p:cNvSpPr>
          <p:nvPr/>
        </p:nvSpPr>
        <p:spPr bwMode="auto">
          <a:xfrm>
            <a:off x="2892056" y="3805610"/>
            <a:ext cx="2405906" cy="1042837"/>
          </a:xfrm>
          <a:prstGeom prst="roundRect">
            <a:avLst>
              <a:gd name="adj" fmla="val 0"/>
            </a:avLst>
          </a:prstGeom>
          <a:ln w="44450" cmpd="dbl">
            <a:solidFill>
              <a:srgbClr val="76933C"/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t"/>
          <a:lstStyle/>
          <a:p>
            <a:r>
              <a:rPr lang="ru-RU" sz="1100" dirty="0" smtClean="0"/>
              <a:t>строительство (реконструкция, модернизация) производственных зданий </a:t>
            </a:r>
            <a:r>
              <a:rPr lang="ru-RU" sz="1100" b="1" dirty="0" smtClean="0"/>
              <a:t>для мясного направления скотоводства - </a:t>
            </a:r>
          </a:p>
          <a:p>
            <a:r>
              <a:rPr lang="ru-RU" sz="1100" dirty="0" smtClean="0"/>
              <a:t>50% фактически произведенных затрат</a:t>
            </a:r>
            <a:endParaRPr lang="ru-RU" sz="1100" dirty="0"/>
          </a:p>
        </p:txBody>
      </p:sp>
      <p:sp>
        <p:nvSpPr>
          <p:cNvPr id="24" name="AutoShape 3"/>
          <p:cNvSpPr>
            <a:spLocks noChangeArrowheads="1"/>
          </p:cNvSpPr>
          <p:nvPr/>
        </p:nvSpPr>
        <p:spPr bwMode="auto">
          <a:xfrm>
            <a:off x="5389442" y="3794402"/>
            <a:ext cx="2090057" cy="1075310"/>
          </a:xfrm>
          <a:prstGeom prst="roundRect">
            <a:avLst>
              <a:gd name="adj" fmla="val 0"/>
            </a:avLst>
          </a:prstGeom>
          <a:ln w="44450" cmpd="dbl">
            <a:solidFill>
              <a:srgbClr val="77933C"/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t"/>
          <a:lstStyle/>
          <a:p>
            <a:r>
              <a:rPr lang="ru-RU" sz="1100" dirty="0" smtClean="0"/>
              <a:t>строительство (реконструкция, модернизация) производственных зданий </a:t>
            </a:r>
            <a:r>
              <a:rPr lang="ru-RU" sz="1100" b="1" dirty="0" smtClean="0"/>
              <a:t>для птицеводства </a:t>
            </a:r>
            <a:r>
              <a:rPr lang="ru-RU" sz="1100" dirty="0" smtClean="0"/>
              <a:t> - 50% фактически произведенных затрат</a:t>
            </a:r>
          </a:p>
          <a:p>
            <a:endParaRPr lang="ru-RU" sz="1000" dirty="0"/>
          </a:p>
        </p:txBody>
      </p:sp>
      <p:sp>
        <p:nvSpPr>
          <p:cNvPr id="25" name="AutoShape 3"/>
          <p:cNvSpPr>
            <a:spLocks noChangeArrowheads="1"/>
          </p:cNvSpPr>
          <p:nvPr/>
        </p:nvSpPr>
        <p:spPr bwMode="auto">
          <a:xfrm>
            <a:off x="226829" y="3784112"/>
            <a:ext cx="2473841" cy="1053702"/>
          </a:xfrm>
          <a:prstGeom prst="roundRect">
            <a:avLst>
              <a:gd name="adj" fmla="val 583"/>
            </a:avLst>
          </a:prstGeom>
          <a:ln w="44450" cmpd="dbl">
            <a:solidFill>
              <a:srgbClr val="77933C"/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t"/>
          <a:lstStyle/>
          <a:p>
            <a:r>
              <a:rPr lang="ru-RU" sz="1100" dirty="0" smtClean="0"/>
              <a:t>строительство (реконструкция, модернизация) производственных зданий </a:t>
            </a:r>
            <a:r>
              <a:rPr lang="ru-RU" sz="1100" b="1" dirty="0" smtClean="0"/>
              <a:t>для свиноводства </a:t>
            </a:r>
            <a:r>
              <a:rPr lang="ru-RU" sz="1100" dirty="0" smtClean="0"/>
              <a:t>- 50% фактически произведенных затрат</a:t>
            </a:r>
          </a:p>
        </p:txBody>
      </p:sp>
      <p:sp>
        <p:nvSpPr>
          <p:cNvPr id="27" name="AutoShape 3"/>
          <p:cNvSpPr>
            <a:spLocks noChangeArrowheads="1"/>
          </p:cNvSpPr>
          <p:nvPr/>
        </p:nvSpPr>
        <p:spPr bwMode="auto">
          <a:xfrm>
            <a:off x="3255083" y="5014518"/>
            <a:ext cx="3189514" cy="794656"/>
          </a:xfrm>
          <a:prstGeom prst="roundRect">
            <a:avLst>
              <a:gd name="adj" fmla="val 2039"/>
            </a:avLst>
          </a:prstGeom>
          <a:ln w="44450" cmpd="dbl">
            <a:solidFill>
              <a:srgbClr val="76933C"/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t"/>
          <a:lstStyle/>
          <a:p>
            <a:r>
              <a:rPr lang="ru-RU" sz="1100" dirty="0" smtClean="0"/>
              <a:t>строительство (реконструкция, модернизация) производственных зданий </a:t>
            </a:r>
            <a:r>
              <a:rPr lang="ru-RU" sz="1100" b="1" dirty="0" smtClean="0"/>
              <a:t>для убоя</a:t>
            </a:r>
            <a:r>
              <a:rPr lang="ru-RU" sz="1100" dirty="0" smtClean="0"/>
              <a:t> - 50% фактически произведенных затрат</a:t>
            </a:r>
          </a:p>
          <a:p>
            <a:endParaRPr lang="ru-RU" sz="1000" dirty="0"/>
          </a:p>
        </p:txBody>
      </p:sp>
      <p:sp>
        <p:nvSpPr>
          <p:cNvPr id="28" name="AutoShape 3"/>
          <p:cNvSpPr>
            <a:spLocks noChangeArrowheads="1"/>
          </p:cNvSpPr>
          <p:nvPr/>
        </p:nvSpPr>
        <p:spPr bwMode="auto">
          <a:xfrm>
            <a:off x="7595871" y="3788229"/>
            <a:ext cx="2129589" cy="1092115"/>
          </a:xfrm>
          <a:prstGeom prst="roundRect">
            <a:avLst>
              <a:gd name="adj" fmla="val 0"/>
            </a:avLst>
          </a:prstGeom>
          <a:ln w="44450" cmpd="dbl">
            <a:solidFill>
              <a:srgbClr val="76933C"/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t"/>
          <a:lstStyle/>
          <a:p>
            <a:r>
              <a:rPr lang="ru-RU" sz="1100" dirty="0" smtClean="0"/>
              <a:t>строительство (реконструкция, модернизация) производственных зданий </a:t>
            </a:r>
            <a:r>
              <a:rPr lang="ru-RU" sz="1100" b="1" dirty="0" smtClean="0"/>
              <a:t>для овцеводства </a:t>
            </a:r>
            <a:r>
              <a:rPr lang="ru-RU" sz="1100" dirty="0" smtClean="0"/>
              <a:t>- 50% фактически произведенных затрат</a:t>
            </a:r>
          </a:p>
          <a:p>
            <a:endParaRPr lang="ru-RU" sz="1000" dirty="0"/>
          </a:p>
        </p:txBody>
      </p:sp>
      <p:sp>
        <p:nvSpPr>
          <p:cNvPr id="29" name="AutoShape 3"/>
          <p:cNvSpPr>
            <a:spLocks noChangeArrowheads="1"/>
          </p:cNvSpPr>
          <p:nvPr/>
        </p:nvSpPr>
        <p:spPr bwMode="auto">
          <a:xfrm>
            <a:off x="176570" y="2364226"/>
            <a:ext cx="2772697" cy="1112621"/>
          </a:xfrm>
          <a:prstGeom prst="roundRect">
            <a:avLst>
              <a:gd name="adj" fmla="val 0"/>
            </a:avLst>
          </a:prstGeom>
          <a:ln w="44450" cmpd="dbl">
            <a:solidFill>
              <a:srgbClr val="77933C"/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t"/>
          <a:lstStyle/>
          <a:p>
            <a:r>
              <a:rPr lang="ru-RU" sz="1100" dirty="0" smtClean="0"/>
              <a:t>строительство (реконструкция, модернизация) производственных зданий </a:t>
            </a:r>
            <a:r>
              <a:rPr lang="ru-RU" sz="1100" b="1" dirty="0" smtClean="0"/>
              <a:t>для овощеводства открытого грунта </a:t>
            </a:r>
            <a:r>
              <a:rPr lang="ru-RU" sz="1100" dirty="0" smtClean="0"/>
              <a:t>- 50% фактически произведенных затрат</a:t>
            </a:r>
          </a:p>
          <a:p>
            <a:r>
              <a:rPr lang="ru-RU" sz="1000" dirty="0" smtClean="0"/>
              <a:t>   </a:t>
            </a:r>
            <a:endParaRPr lang="ru-RU" sz="1000" dirty="0"/>
          </a:p>
        </p:txBody>
      </p:sp>
      <p:sp>
        <p:nvSpPr>
          <p:cNvPr id="30" name="AutoShape 3"/>
          <p:cNvSpPr>
            <a:spLocks noChangeArrowheads="1"/>
          </p:cNvSpPr>
          <p:nvPr/>
        </p:nvSpPr>
        <p:spPr bwMode="auto">
          <a:xfrm>
            <a:off x="3506214" y="5993221"/>
            <a:ext cx="5164329" cy="609599"/>
          </a:xfrm>
          <a:prstGeom prst="roundRect">
            <a:avLst>
              <a:gd name="adj" fmla="val 2353"/>
            </a:avLst>
          </a:prstGeom>
          <a:ln w="44450" cmpd="dbl">
            <a:solidFill>
              <a:srgbClr val="76933C"/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t"/>
          <a:lstStyle/>
          <a:p>
            <a:r>
              <a:rPr lang="ru-RU" sz="1100" dirty="0" smtClean="0"/>
              <a:t>строительство (реконструкцию, модернизацию) производственных зданий </a:t>
            </a:r>
            <a:r>
              <a:rPr lang="ru-RU" sz="1100" b="1" dirty="0" smtClean="0"/>
              <a:t>для переработки молока. *</a:t>
            </a:r>
            <a:r>
              <a:rPr lang="ru-RU" sz="1100" b="1" dirty="0" smtClean="0">
                <a:solidFill>
                  <a:srgbClr val="FF0000"/>
                </a:solidFill>
              </a:rPr>
              <a:t>Изменения в 2021 году </a:t>
            </a:r>
            <a:r>
              <a:rPr lang="ru-RU" sz="1100" dirty="0" smtClean="0"/>
              <a:t>-10% фактически произведенных затрат</a:t>
            </a:r>
          </a:p>
          <a:p>
            <a:endParaRPr lang="ru-RU" sz="1000" dirty="0"/>
          </a:p>
        </p:txBody>
      </p:sp>
      <p:pic>
        <p:nvPicPr>
          <p:cNvPr id="7170" name="Picture 2" descr="https://s10.stc.all.kpcdn.net/share/i/4/1511131/inx960x64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11144" y="93360"/>
            <a:ext cx="1099457" cy="732972"/>
          </a:xfrm>
          <a:prstGeom prst="rect">
            <a:avLst/>
          </a:prstGeom>
          <a:noFill/>
        </p:spPr>
      </p:pic>
      <p:pic>
        <p:nvPicPr>
          <p:cNvPr id="7172" name="Picture 4" descr="https://plodogorod.com/wp-content/uploads/2016/05/dsc_326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67057" y="171255"/>
            <a:ext cx="1110343" cy="739304"/>
          </a:xfrm>
          <a:prstGeom prst="rect">
            <a:avLst/>
          </a:prstGeom>
          <a:noFill/>
        </p:spPr>
      </p:pic>
      <p:sp>
        <p:nvSpPr>
          <p:cNvPr id="26" name="Прямоугольник с одним скругленным углом 25"/>
          <p:cNvSpPr/>
          <p:nvPr/>
        </p:nvSpPr>
        <p:spPr>
          <a:xfrm>
            <a:off x="348340" y="729343"/>
            <a:ext cx="5214258" cy="381000"/>
          </a:xfrm>
          <a:prstGeom prst="round1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В 2020 году – 183,8 </a:t>
            </a:r>
            <a:r>
              <a:rPr lang="ru-RU" sz="1400" b="1" dirty="0" err="1" smtClean="0"/>
              <a:t>млн</a:t>
            </a:r>
            <a:r>
              <a:rPr lang="ru-RU" sz="1400" b="1" dirty="0" smtClean="0"/>
              <a:t> рублей,   в 2021 году – 104 млн рублей</a:t>
            </a:r>
            <a:endParaRPr lang="ru-RU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CE2ED-FC19-44A9-920D-9A6A2931CB9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91183" y="1095962"/>
            <a:ext cx="9721080" cy="5762038"/>
          </a:xfrm>
          <a:prstGeom prst="roundRect">
            <a:avLst>
              <a:gd name="adj" fmla="val 16667"/>
            </a:avLst>
          </a:prstGeom>
          <a:ln w="44450" cmpd="dbl">
            <a:solidFill>
              <a:srgbClr val="009A46"/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t"/>
          <a:lstStyle/>
          <a:p>
            <a:pPr algn="ctr">
              <a:lnSpc>
                <a:spcPct val="80000"/>
              </a:lnSpc>
            </a:pPr>
            <a:r>
              <a:rPr lang="ru-RU" sz="1500" b="1" dirty="0" smtClean="0"/>
              <a:t>В 2020 году включены в сводный реестр затраты на приобретение  409 единиц техники, машин и оборудования, из которых:</a:t>
            </a:r>
          </a:p>
          <a:p>
            <a:pPr algn="ctr">
              <a:lnSpc>
                <a:spcPct val="80000"/>
              </a:lnSpc>
            </a:pPr>
            <a:endParaRPr lang="ru-RU" sz="1500" b="1" dirty="0" smtClean="0"/>
          </a:p>
          <a:p>
            <a:pPr algn="ctr">
              <a:lnSpc>
                <a:spcPct val="80000"/>
              </a:lnSpc>
              <a:buFontTx/>
              <a:buChar char="-"/>
            </a:pPr>
            <a:r>
              <a:rPr lang="ru-RU" sz="1500" b="1" dirty="0" smtClean="0"/>
              <a:t> в 2020 году возмещены затраты на приобретение 158 единиц;</a:t>
            </a:r>
          </a:p>
          <a:p>
            <a:pPr algn="ctr">
              <a:lnSpc>
                <a:spcPct val="80000"/>
              </a:lnSpc>
              <a:buFontTx/>
              <a:buChar char="-"/>
            </a:pPr>
            <a:r>
              <a:rPr lang="ru-RU" sz="1500" b="1" dirty="0" smtClean="0"/>
              <a:t> в 2021 году планируются к возмещению затраты на приобретение 251 единиц.</a:t>
            </a:r>
          </a:p>
          <a:p>
            <a:pPr algn="ctr"/>
            <a:r>
              <a:rPr lang="ru-RU" sz="1500" dirty="0" smtClean="0"/>
              <a:t/>
            </a:r>
            <a:br>
              <a:rPr lang="ru-RU" sz="1500" dirty="0" smtClean="0"/>
            </a:br>
            <a:r>
              <a:rPr lang="ru-RU" sz="1500" dirty="0" smtClean="0">
                <a:solidFill>
                  <a:srgbClr val="FF0000"/>
                </a:solidFill>
              </a:rPr>
              <a:t>*Новое в</a:t>
            </a:r>
            <a:r>
              <a:rPr lang="ru-RU" sz="1500" dirty="0" smtClean="0"/>
              <a:t> </a:t>
            </a:r>
            <a:r>
              <a:rPr lang="ru-RU" sz="1500" dirty="0" smtClean="0">
                <a:solidFill>
                  <a:srgbClr val="FF0000"/>
                </a:solidFill>
              </a:rPr>
              <a:t>2021 году</a:t>
            </a:r>
            <a:r>
              <a:rPr lang="ru-RU" sz="1500" dirty="0" smtClean="0"/>
              <a:t>: предлагается предусмотреть финансирование </a:t>
            </a:r>
          </a:p>
          <a:p>
            <a:pPr algn="ctr">
              <a:tabLst>
                <a:tab pos="358775" algn="l"/>
              </a:tabLst>
            </a:pPr>
            <a:r>
              <a:rPr lang="ru-RU" sz="1500" dirty="0" smtClean="0"/>
              <a:t>новых видов техники, машин и оборудования, приобретенных не ранее 2020 года:</a:t>
            </a:r>
          </a:p>
          <a:p>
            <a:pPr marL="173038" algn="just">
              <a:lnSpc>
                <a:spcPct val="80000"/>
              </a:lnSpc>
              <a:tabLst>
                <a:tab pos="358775" algn="l"/>
              </a:tabLst>
            </a:pPr>
            <a:endParaRPr lang="ru-RU" sz="1500" b="1" dirty="0" smtClean="0"/>
          </a:p>
          <a:p>
            <a:pPr marL="173038" algn="just">
              <a:lnSpc>
                <a:spcPct val="80000"/>
              </a:lnSpc>
              <a:tabLst>
                <a:tab pos="358775" algn="l"/>
              </a:tabLst>
            </a:pPr>
            <a:r>
              <a:rPr lang="ru-RU" sz="1500" b="1" dirty="0" smtClean="0"/>
              <a:t> 1. Сеялки, посевные агрегаты, посевные комбинации</a:t>
            </a:r>
          </a:p>
          <a:p>
            <a:pPr marL="173038" algn="just">
              <a:lnSpc>
                <a:spcPct val="80000"/>
              </a:lnSpc>
              <a:tabLst>
                <a:tab pos="358775" algn="l"/>
              </a:tabLst>
            </a:pPr>
            <a:r>
              <a:rPr lang="ru-RU" sz="1500" i="1" dirty="0" smtClean="0">
                <a:solidFill>
                  <a:srgbClr val="9B3937"/>
                </a:solidFill>
              </a:rPr>
              <a:t>-в размере </a:t>
            </a:r>
            <a:r>
              <a:rPr lang="ru-RU" sz="1500" b="1" i="1" dirty="0" smtClean="0">
                <a:solidFill>
                  <a:srgbClr val="9B3937"/>
                </a:solidFill>
              </a:rPr>
              <a:t>50% </a:t>
            </a:r>
            <a:r>
              <a:rPr lang="ru-RU" sz="1500" i="1" dirty="0" smtClean="0">
                <a:solidFill>
                  <a:srgbClr val="9B3937"/>
                </a:solidFill>
              </a:rPr>
              <a:t>затрат, но не более 2,5 млн. рублей на 1 единицу</a:t>
            </a:r>
          </a:p>
          <a:p>
            <a:pPr marL="173038" algn="just">
              <a:lnSpc>
                <a:spcPct val="80000"/>
              </a:lnSpc>
              <a:tabLst>
                <a:tab pos="358775" algn="l"/>
              </a:tabLst>
            </a:pPr>
            <a:endParaRPr lang="ru-RU" sz="1500" i="1" dirty="0" smtClean="0">
              <a:solidFill>
                <a:srgbClr val="9B3937"/>
              </a:solidFill>
            </a:endParaRPr>
          </a:p>
          <a:p>
            <a:pPr marL="515938" indent="-342900" algn="just">
              <a:lnSpc>
                <a:spcPct val="80000"/>
              </a:lnSpc>
              <a:tabLst>
                <a:tab pos="358775" algn="l"/>
              </a:tabLst>
            </a:pPr>
            <a:r>
              <a:rPr lang="ru-RU" sz="1500" b="1" dirty="0" smtClean="0">
                <a:solidFill>
                  <a:schemeClr val="tx1"/>
                </a:solidFill>
              </a:rPr>
              <a:t>2</a:t>
            </a:r>
            <a:r>
              <a:rPr lang="ru-RU" sz="1500" i="1" dirty="0" smtClean="0">
                <a:solidFill>
                  <a:srgbClr val="9B3937"/>
                </a:solidFill>
              </a:rPr>
              <a:t>. </a:t>
            </a:r>
            <a:r>
              <a:rPr lang="ru-RU" sz="1500" b="1" dirty="0" smtClean="0">
                <a:solidFill>
                  <a:schemeClr val="tx1"/>
                </a:solidFill>
              </a:rPr>
              <a:t>Оборудование капельного полива с растворным узлом (для овощеводства)</a:t>
            </a:r>
          </a:p>
          <a:p>
            <a:pPr marL="515938" indent="-342900" algn="just">
              <a:lnSpc>
                <a:spcPct val="80000"/>
              </a:lnSpc>
              <a:tabLst>
                <a:tab pos="358775" algn="l"/>
              </a:tabLst>
            </a:pPr>
            <a:r>
              <a:rPr lang="ru-RU" sz="1500" i="1" dirty="0" smtClean="0">
                <a:solidFill>
                  <a:srgbClr val="9B3937"/>
                </a:solidFill>
              </a:rPr>
              <a:t>- субсидия предоставляется в размере </a:t>
            </a:r>
            <a:r>
              <a:rPr lang="ru-RU" sz="1500" b="1" i="1" dirty="0" smtClean="0">
                <a:solidFill>
                  <a:srgbClr val="9B3937"/>
                </a:solidFill>
              </a:rPr>
              <a:t>50</a:t>
            </a:r>
            <a:r>
              <a:rPr lang="ru-RU" sz="1500" i="1" dirty="0" smtClean="0">
                <a:solidFill>
                  <a:srgbClr val="9B3937"/>
                </a:solidFill>
              </a:rPr>
              <a:t> % затрат</a:t>
            </a:r>
          </a:p>
          <a:p>
            <a:pPr marL="173038" algn="just">
              <a:lnSpc>
                <a:spcPct val="80000"/>
              </a:lnSpc>
              <a:tabLst>
                <a:tab pos="358775" algn="l"/>
              </a:tabLst>
            </a:pPr>
            <a:endParaRPr lang="ru-RU" sz="1500" b="1" i="1" dirty="0" smtClean="0"/>
          </a:p>
          <a:p>
            <a:pPr marL="173038" algn="just">
              <a:lnSpc>
                <a:spcPct val="80000"/>
              </a:lnSpc>
              <a:tabLst>
                <a:tab pos="358775" algn="l"/>
              </a:tabLst>
            </a:pPr>
            <a:r>
              <a:rPr lang="ru-RU" sz="1500" b="1" dirty="0" smtClean="0"/>
              <a:t>3. Оборудование для калибровки, и (или) фасовки, и (или) укладки овощей и (или) картофеля, включая приемные бункеры и технологические конвейеры;</a:t>
            </a:r>
          </a:p>
          <a:p>
            <a:pPr marL="173038" algn="just">
              <a:lnSpc>
                <a:spcPct val="80000"/>
              </a:lnSpc>
              <a:buFontTx/>
              <a:buChar char="-"/>
              <a:tabLst>
                <a:tab pos="358775" algn="l"/>
              </a:tabLst>
            </a:pPr>
            <a:r>
              <a:rPr lang="ru-RU" sz="1500" i="1" dirty="0" smtClean="0">
                <a:solidFill>
                  <a:srgbClr val="9B3937"/>
                </a:solidFill>
              </a:rPr>
              <a:t> субсидия предоставляется в размере </a:t>
            </a:r>
            <a:r>
              <a:rPr lang="ru-RU" sz="1500" b="1" i="1" dirty="0" smtClean="0">
                <a:solidFill>
                  <a:srgbClr val="9B3937"/>
                </a:solidFill>
              </a:rPr>
              <a:t>50% </a:t>
            </a:r>
            <a:r>
              <a:rPr lang="ru-RU" sz="1500" i="1" dirty="0" smtClean="0">
                <a:solidFill>
                  <a:srgbClr val="9B3937"/>
                </a:solidFill>
              </a:rPr>
              <a:t>затрат</a:t>
            </a:r>
          </a:p>
          <a:p>
            <a:pPr marL="173038" algn="just">
              <a:lnSpc>
                <a:spcPct val="80000"/>
              </a:lnSpc>
              <a:buFontTx/>
              <a:buChar char="-"/>
              <a:tabLst>
                <a:tab pos="358775" algn="l"/>
              </a:tabLst>
            </a:pPr>
            <a:endParaRPr lang="ru-RU" sz="1500" i="1" dirty="0" smtClean="0">
              <a:solidFill>
                <a:srgbClr val="9B3937"/>
              </a:solidFill>
            </a:endParaRPr>
          </a:p>
          <a:p>
            <a:pPr marL="515938" indent="-342900" algn="just">
              <a:lnSpc>
                <a:spcPct val="80000"/>
              </a:lnSpc>
              <a:tabLst>
                <a:tab pos="358775" algn="l"/>
              </a:tabLst>
            </a:pPr>
            <a:r>
              <a:rPr lang="ru-RU" sz="1500" b="1" dirty="0" smtClean="0"/>
              <a:t>4. Бульдозеры гусеничные </a:t>
            </a:r>
          </a:p>
          <a:p>
            <a:pPr marL="515938" indent="-342900" algn="just">
              <a:lnSpc>
                <a:spcPct val="80000"/>
              </a:lnSpc>
              <a:buFontTx/>
              <a:buChar char="-"/>
              <a:tabLst>
                <a:tab pos="358775" algn="l"/>
              </a:tabLst>
            </a:pPr>
            <a:r>
              <a:rPr lang="ru-RU" sz="1500" i="1" dirty="0" smtClean="0">
                <a:solidFill>
                  <a:srgbClr val="9B3937"/>
                </a:solidFill>
              </a:rPr>
              <a:t>в размере </a:t>
            </a:r>
            <a:r>
              <a:rPr lang="ru-RU" sz="1500" b="1" i="1" dirty="0" smtClean="0">
                <a:solidFill>
                  <a:srgbClr val="9B3937"/>
                </a:solidFill>
              </a:rPr>
              <a:t>30% </a:t>
            </a:r>
            <a:r>
              <a:rPr lang="ru-RU" sz="1500" i="1" dirty="0" smtClean="0">
                <a:solidFill>
                  <a:srgbClr val="9B3937"/>
                </a:solidFill>
              </a:rPr>
              <a:t>затрат, но </a:t>
            </a:r>
            <a:r>
              <a:rPr lang="ru-RU" sz="1500" b="1" i="1" dirty="0" smtClean="0">
                <a:solidFill>
                  <a:srgbClr val="9B3937"/>
                </a:solidFill>
              </a:rPr>
              <a:t>не более 3,5 рублей </a:t>
            </a:r>
            <a:r>
              <a:rPr lang="ru-RU" sz="1500" i="1" dirty="0" smtClean="0">
                <a:solidFill>
                  <a:srgbClr val="9B3937"/>
                </a:solidFill>
              </a:rPr>
              <a:t>на 1 единицу</a:t>
            </a:r>
          </a:p>
          <a:p>
            <a:pPr marL="173038" algn="just">
              <a:lnSpc>
                <a:spcPct val="80000"/>
              </a:lnSpc>
              <a:tabLst>
                <a:tab pos="358775" algn="l"/>
              </a:tabLst>
            </a:pPr>
            <a:endParaRPr lang="ru-RU" sz="1500" dirty="0" smtClean="0"/>
          </a:p>
          <a:p>
            <a:pPr marL="173038" algn="just">
              <a:lnSpc>
                <a:spcPct val="80000"/>
              </a:lnSpc>
              <a:tabLst>
                <a:tab pos="358775" algn="l"/>
              </a:tabLst>
            </a:pPr>
            <a:r>
              <a:rPr lang="ru-RU" sz="1500" b="1" dirty="0" smtClean="0"/>
              <a:t>Увеличен </a:t>
            </a:r>
            <a:r>
              <a:rPr lang="ru-RU" sz="1500" b="1" dirty="0" err="1" smtClean="0"/>
              <a:t>мощностной</a:t>
            </a:r>
            <a:r>
              <a:rPr lang="ru-RU" sz="1500" b="1" dirty="0" smtClean="0"/>
              <a:t> диапазон тракторов для КФХ  (до 143.6 л.с./105,18 кВт)</a:t>
            </a:r>
          </a:p>
          <a:p>
            <a:pPr marL="173038" algn="just">
              <a:lnSpc>
                <a:spcPct val="80000"/>
              </a:lnSpc>
              <a:tabLst>
                <a:tab pos="358775" algn="l"/>
              </a:tabLst>
            </a:pPr>
            <a:r>
              <a:rPr lang="ru-RU" sz="1500" b="1" i="1" dirty="0" smtClean="0">
                <a:solidFill>
                  <a:srgbClr val="9B3937"/>
                </a:solidFill>
              </a:rPr>
              <a:t> </a:t>
            </a:r>
            <a:endParaRPr lang="ru-RU" sz="1500" i="1" dirty="0" smtClean="0">
              <a:solidFill>
                <a:srgbClr val="9B3937"/>
              </a:solidFill>
            </a:endParaRPr>
          </a:p>
          <a:p>
            <a:pPr marL="173038" algn="just">
              <a:lnSpc>
                <a:spcPct val="80000"/>
              </a:lnSpc>
              <a:tabLst>
                <a:tab pos="358775" algn="l"/>
              </a:tabLst>
            </a:pPr>
            <a:endParaRPr lang="ru-RU" sz="1500" b="1" dirty="0" smtClean="0"/>
          </a:p>
          <a:p>
            <a:pPr marL="173038" algn="just">
              <a:lnSpc>
                <a:spcPct val="80000"/>
              </a:lnSpc>
              <a:tabLst>
                <a:tab pos="358775" algn="l"/>
              </a:tabLst>
            </a:pPr>
            <a:r>
              <a:rPr lang="ru-RU" sz="1500" b="1" dirty="0" smtClean="0"/>
              <a:t> Увеличен </a:t>
            </a:r>
            <a:r>
              <a:rPr lang="ru-RU" sz="1500" b="1" dirty="0" err="1" smtClean="0"/>
              <a:t>мощностной</a:t>
            </a:r>
            <a:r>
              <a:rPr lang="ru-RU" sz="1500" b="1" dirty="0" smtClean="0"/>
              <a:t> диапазон тракторов для овощеводства  (до 223 л.с./164,02 кВт)</a:t>
            </a:r>
          </a:p>
          <a:p>
            <a:pPr marL="173038" algn="just">
              <a:lnSpc>
                <a:spcPct val="80000"/>
              </a:lnSpc>
              <a:tabLst>
                <a:tab pos="358775" algn="l"/>
              </a:tabLst>
            </a:pPr>
            <a:r>
              <a:rPr lang="ru-RU" sz="1500" b="1" i="1" dirty="0" smtClean="0">
                <a:solidFill>
                  <a:srgbClr val="9B3937"/>
                </a:solidFill>
              </a:rPr>
              <a:t> </a:t>
            </a:r>
            <a:endParaRPr lang="ru-RU" sz="1500" i="1" dirty="0" smtClean="0">
              <a:solidFill>
                <a:srgbClr val="9B3937"/>
              </a:solidFill>
            </a:endParaRPr>
          </a:p>
          <a:p>
            <a:pPr marL="515938" indent="-342900" algn="just">
              <a:lnSpc>
                <a:spcPct val="80000"/>
              </a:lnSpc>
              <a:buFontTx/>
              <a:buChar char="-"/>
              <a:tabLst>
                <a:tab pos="358775" algn="l"/>
              </a:tabLst>
            </a:pPr>
            <a:endParaRPr lang="ru-RU" sz="1500" i="1" dirty="0" smtClean="0">
              <a:solidFill>
                <a:srgbClr val="9B3937"/>
              </a:solidFill>
            </a:endParaRPr>
          </a:p>
          <a:p>
            <a:pPr marL="515938" indent="-342900" algn="just">
              <a:lnSpc>
                <a:spcPct val="80000"/>
              </a:lnSpc>
              <a:tabLst>
                <a:tab pos="358775" algn="l"/>
              </a:tabLst>
            </a:pPr>
            <a:endParaRPr lang="ru-RU" sz="1500" b="1" dirty="0" smtClean="0">
              <a:solidFill>
                <a:schemeClr val="tx1"/>
              </a:solidFill>
            </a:endParaRPr>
          </a:p>
          <a:p>
            <a:pPr marL="515938" indent="-342900" algn="just">
              <a:lnSpc>
                <a:spcPct val="80000"/>
              </a:lnSpc>
              <a:buFontTx/>
              <a:buChar char="-"/>
              <a:tabLst>
                <a:tab pos="358775" algn="l"/>
              </a:tabLst>
            </a:pPr>
            <a:endParaRPr lang="ru-RU" sz="1500" i="1" dirty="0" smtClean="0">
              <a:solidFill>
                <a:srgbClr val="9B3937"/>
              </a:solidFill>
            </a:endParaRPr>
          </a:p>
          <a:p>
            <a:pPr marL="515938" indent="-342900" algn="just">
              <a:lnSpc>
                <a:spcPct val="80000"/>
              </a:lnSpc>
              <a:tabLst>
                <a:tab pos="358775" algn="l"/>
              </a:tabLst>
            </a:pPr>
            <a:endParaRPr lang="ru-RU" sz="1500" i="1" dirty="0" smtClean="0">
              <a:solidFill>
                <a:srgbClr val="9B3937"/>
              </a:solidFill>
            </a:endParaRPr>
          </a:p>
          <a:p>
            <a:pPr marL="515938" indent="-342900" algn="just">
              <a:lnSpc>
                <a:spcPct val="80000"/>
              </a:lnSpc>
              <a:buFontTx/>
              <a:buChar char="-"/>
              <a:tabLst>
                <a:tab pos="358775" algn="l"/>
              </a:tabLst>
            </a:pPr>
            <a:endParaRPr lang="ru-RU" i="1" dirty="0" smtClean="0">
              <a:solidFill>
                <a:srgbClr val="9B3937"/>
              </a:solidFill>
            </a:endParaRPr>
          </a:p>
          <a:p>
            <a:pPr marL="515938" indent="-342900" algn="just">
              <a:lnSpc>
                <a:spcPct val="80000"/>
              </a:lnSpc>
              <a:tabLst>
                <a:tab pos="358775" algn="l"/>
              </a:tabLst>
            </a:pPr>
            <a:endParaRPr lang="ru-RU" b="1" dirty="0" smtClean="0"/>
          </a:p>
          <a:p>
            <a:pPr>
              <a:lnSpc>
                <a:spcPct val="80000"/>
              </a:lnSpc>
              <a:buFontTx/>
              <a:buChar char="-"/>
              <a:tabLst>
                <a:tab pos="358775" algn="l"/>
              </a:tabLst>
            </a:pPr>
            <a:endParaRPr lang="ru-RU" b="1" dirty="0" smtClean="0"/>
          </a:p>
          <a:p>
            <a:pPr algn="ctr">
              <a:defRPr/>
            </a:pPr>
            <a:endPara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106875" y="50204"/>
            <a:ext cx="7524011" cy="55814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solidFill>
              <a:srgbClr val="009A46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Субсидии на возмещение части затрат на приобретение </a:t>
            </a:r>
          </a:p>
          <a:p>
            <a:pPr algn="ctr">
              <a:defRPr/>
            </a:pPr>
            <a:r>
              <a:rPr lang="ru-RU" alt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техники, машин и оборудования</a:t>
            </a:r>
          </a:p>
        </p:txBody>
      </p:sp>
      <p:sp>
        <p:nvSpPr>
          <p:cNvPr id="13" name="Прямоугольник с одним скругленным углом 12"/>
          <p:cNvSpPr/>
          <p:nvPr/>
        </p:nvSpPr>
        <p:spPr>
          <a:xfrm>
            <a:off x="143968" y="709390"/>
            <a:ext cx="6518089" cy="295275"/>
          </a:xfrm>
          <a:prstGeom prst="round1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в 2020 году –161,7  </a:t>
            </a:r>
            <a:r>
              <a:rPr lang="ru-RU" sz="1600" b="1" dirty="0" err="1" smtClean="0"/>
              <a:t>млн</a:t>
            </a:r>
            <a:r>
              <a:rPr lang="ru-RU" sz="1600" b="1" dirty="0" smtClean="0"/>
              <a:t> рублей / в 2021 году –183,2 </a:t>
            </a:r>
            <a:r>
              <a:rPr lang="ru-RU" sz="1600" b="1" dirty="0" err="1" smtClean="0"/>
              <a:t>млн</a:t>
            </a:r>
            <a:r>
              <a:rPr lang="ru-RU" sz="1600" b="1" dirty="0" smtClean="0"/>
              <a:t> рублей</a:t>
            </a:r>
            <a:endParaRPr lang="ru-RU" sz="1600" b="1" dirty="0"/>
          </a:p>
        </p:txBody>
      </p:sp>
      <p:pic>
        <p:nvPicPr>
          <p:cNvPr id="49154" name="Picture 2" descr="https://www.seoclerks.com/pics/want51510-1cWzKf149624737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2068" y="152400"/>
            <a:ext cx="1933303" cy="8055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CE2ED-FC19-44A9-920D-9A6A2931CB9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369199" y="153430"/>
            <a:ext cx="9107310" cy="37044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cmpd="dbl">
            <a:solidFill>
              <a:srgbClr val="FFFF00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Развитие малых форм хозяйствования</a:t>
            </a: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304802" y="718912"/>
            <a:ext cx="9477374" cy="5786664"/>
          </a:xfrm>
          <a:prstGeom prst="roundRect">
            <a:avLst>
              <a:gd name="adj" fmla="val 16667"/>
            </a:avLst>
          </a:prstGeom>
          <a:ln w="76200" cmpd="dbl">
            <a:solidFill>
              <a:srgbClr val="FFFF00"/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t"/>
          <a:lstStyle/>
          <a:p>
            <a:pPr algn="ctr">
              <a:defRPr/>
            </a:pPr>
            <a:endPara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00" b="1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ctr">
              <a:defRPr/>
            </a:pPr>
            <a:endParaRPr lang="ru-RU" sz="500" b="1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ctr">
              <a:defRPr/>
            </a:pPr>
            <a:endParaRPr lang="ru-RU" sz="1400" b="1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marL="342900" indent="-342900" algn="ctr">
              <a:buAutoNum type="arabicPeriod"/>
            </a:pPr>
            <a:endParaRPr lang="ru-RU" sz="1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endParaRPr lang="ru-RU" sz="15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28601" y="714376"/>
          <a:ext cx="9439274" cy="6407977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4600443"/>
                <a:gridCol w="125684"/>
                <a:gridCol w="4713147"/>
              </a:tblGrid>
              <a:tr h="378334">
                <a:tc gridSpan="2">
                  <a:txBody>
                    <a:bodyPr/>
                    <a:lstStyle/>
                    <a:p>
                      <a:pPr algn="ctr"/>
                      <a:r>
                        <a:rPr lang="ru-RU" altLang="ru-RU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гранты семейным </a:t>
                      </a:r>
                      <a:r>
                        <a:rPr lang="ru-RU" altLang="ru-RU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фермам – 17,4 млн. рублей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	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гранты «</a:t>
                      </a:r>
                      <a:r>
                        <a:rPr lang="ru-RU" altLang="ru-RU" sz="16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Агростартап</a:t>
                      </a:r>
                      <a:r>
                        <a:rPr lang="ru-RU" altLang="ru-RU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» - 10,6 млн. рублей</a:t>
                      </a:r>
                      <a:endParaRPr lang="ru-RU" sz="1600" b="1" baseline="0" dirty="0" smtClean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/>
                </a:tc>
              </a:tr>
              <a:tr h="612265"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</a:rPr>
                        <a:t>Условия предоставления гранта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all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Проект (бизнес - план) по одному из следующих направлений:</a:t>
                      </a:r>
                      <a:endParaRPr lang="ru-RU" sz="2000" b="1" baseline="0" dirty="0" smtClean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ru-RU" sz="1100" b="1" baseline="0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/>
                </a:tc>
              </a:tr>
              <a:tr h="472917">
                <a:tc>
                  <a:txBody>
                    <a:bodyPr/>
                    <a:lstStyle/>
                    <a:p>
                      <a:pPr algn="l"/>
                      <a:r>
                        <a:rPr lang="ru-RU" sz="1200" b="1" cap="all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1. РАЗВЕДЕНИЕ </a:t>
                      </a:r>
                      <a:r>
                        <a:rPr kumimoji="0" lang="ru-RU" sz="1200" b="1" i="0" u="none" strike="noStrike" kern="1200" cap="all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и содержание </a:t>
                      </a:r>
                      <a:r>
                        <a:rPr lang="ru-RU" sz="1200" b="1" cap="all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КРС</a:t>
                      </a:r>
                    </a:p>
                    <a:p>
                      <a:pPr algn="l"/>
                      <a:r>
                        <a:rPr lang="ru-RU" sz="1200" b="1" cap="all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МЯСНОГО И МОЛОЧНОГО НАПРАВЛЕНИЯ</a:t>
                      </a:r>
                      <a:endParaRPr lang="ru-RU" sz="1200" b="1" cap="all" baseline="0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ru-RU" sz="1200" b="1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1. РАЗВЕДЕНИЕ </a:t>
                      </a:r>
                      <a:r>
                        <a:rPr lang="ru-RU" sz="1200" b="1" cap="all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и содержание  </a:t>
                      </a:r>
                      <a:r>
                        <a:rPr lang="ru-RU" sz="1200" b="1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КРС МЯСНОГО И МОЛОЧНОГО НАПРАВЛЕНИЯ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ru-RU" sz="1200" b="1" baseline="0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/>
                </a:tc>
              </a:tr>
              <a:tr h="315278">
                <a:tc>
                  <a:txBody>
                    <a:bodyPr/>
                    <a:lstStyle/>
                    <a:p>
                      <a:pPr algn="l"/>
                      <a:r>
                        <a:rPr lang="ru-RU" sz="1400" b="1" cap="small" baseline="0" dirty="0" smtClean="0">
                          <a:solidFill>
                            <a:srgbClr val="C00000"/>
                          </a:solidFill>
                          <a:latin typeface="+mn-lt"/>
                        </a:rPr>
                        <a:t>максимальный размер гранта   </a:t>
                      </a:r>
                      <a:r>
                        <a:rPr lang="ru-RU" sz="1200" b="1" baseline="0" dirty="0" smtClean="0">
                          <a:solidFill>
                            <a:srgbClr val="C00000"/>
                          </a:solidFill>
                          <a:latin typeface="+mn-lt"/>
                        </a:rPr>
                        <a:t>30 МЛН РУБЛЕЙ</a:t>
                      </a:r>
                      <a:endParaRPr lang="ru-RU" sz="1200" b="1" cap="all" baseline="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 МЛН РУБЛЕЙ</a:t>
                      </a:r>
                      <a:r>
                        <a:rPr lang="ru-RU" sz="1400" b="1" baseline="0" dirty="0" smtClean="0">
                          <a:solidFill>
                            <a:srgbClr val="C00000"/>
                          </a:solidFill>
                          <a:latin typeface="Calibri"/>
                        </a:rPr>
                        <a:t> </a:t>
                      </a:r>
                      <a:r>
                        <a:rPr lang="ru-RU" sz="1400" b="1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	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baseline="0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/>
                </a:tc>
              </a:tr>
              <a:tr h="186014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all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all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ru-RU" sz="1200" b="1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ИНЫЕ ВИДЫ С/Х ДЕЯТЕЛЬНОСТИ:</a:t>
                      </a:r>
                      <a:endParaRPr kumimoji="0" lang="ru-RU" sz="1200" b="1" i="0" u="none" strike="noStrike" kern="1200" cap="all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all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разведение и содержание овец</a:t>
                      </a:r>
                      <a:endParaRPr lang="ru-RU" sz="1200" b="0" cap="all" baseline="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cap="all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разведение и содержание коз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cap="all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разведение и содержание птицы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cap="all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разведение и содержание кроликов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cap="all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разведение рыбы</a:t>
                      </a:r>
                    </a:p>
                    <a:p>
                      <a:pPr algn="ctr"/>
                      <a:endParaRPr lang="ru-RU" sz="1200" b="1" cap="all" baseline="0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ru-RU" sz="1200" b="1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 ИНЫЕ ВИДЫ С/Х ДЕЯТЕЛЬНОСТИ: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разведение и содержание  или овец, или коз, или кроликов, или птицы, или разведение рыбы в установках замкнутого водоснабжения,  или выращивание картофеля, и (или) овощей, и (или) технических культур (лен-долгунец, техническая конопля, масличный лен, рапс);  или выращивание плодовых и (или) ягодных культур;  или грибов; или развитие пчеловодства</a:t>
                      </a:r>
                      <a:endParaRPr lang="ru-RU" sz="1400" b="0" baseline="0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ru-RU" sz="1400" b="0" baseline="0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/>
                </a:tc>
              </a:tr>
              <a:tr h="3152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cap="small" baseline="0" dirty="0" smtClean="0">
                          <a:solidFill>
                            <a:srgbClr val="C00000"/>
                          </a:solidFill>
                          <a:latin typeface="+mn-lt"/>
                        </a:rPr>
                        <a:t>максимальный размер гранта          </a:t>
                      </a:r>
                      <a:r>
                        <a:rPr lang="ru-RU" sz="1200" b="1" baseline="0" dirty="0" smtClean="0">
                          <a:solidFill>
                            <a:srgbClr val="C00000"/>
                          </a:solidFill>
                          <a:latin typeface="+mn-lt"/>
                        </a:rPr>
                        <a:t>30 МЛН РУБЛЕЙ</a:t>
                      </a:r>
                      <a:endParaRPr lang="ru-RU" sz="1200" b="1" cap="all" baseline="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 МЛН РУБЛЕЙ</a:t>
                      </a:r>
                      <a:r>
                        <a:rPr lang="ru-RU" sz="1400" b="1" baseline="0" dirty="0" smtClean="0">
                          <a:solidFill>
                            <a:srgbClr val="C00000"/>
                          </a:solidFill>
                          <a:latin typeface="Calibri"/>
                        </a:rPr>
                        <a:t> </a:t>
                      </a:r>
                      <a:r>
                        <a:rPr lang="ru-RU" sz="1400" b="1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	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baseline="0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/>
                </a:tc>
              </a:tr>
              <a:tr h="1639447">
                <a:tc>
                  <a:txBody>
                    <a:bodyPr/>
                    <a:lstStyle/>
                    <a:p>
                      <a:pPr algn="ctr"/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СОЗДАНИЕ РАБОЧИХ МЕСТ </a:t>
                      </a:r>
                    </a:p>
                    <a:p>
                      <a:pPr algn="l"/>
                      <a:r>
                        <a:rPr lang="ru-RU" sz="1400" b="1" baseline="0" dirty="0" smtClean="0">
                          <a:solidFill>
                            <a:srgbClr val="C00000"/>
                          </a:solidFill>
                          <a:latin typeface="+mn-lt"/>
                        </a:rPr>
                        <a:t>не менее трех новых постоянных рабочих мест на один грант в течение срока использования гранта</a:t>
                      </a:r>
                    </a:p>
                    <a:p>
                      <a:pPr algn="l"/>
                      <a:endParaRPr lang="ru-RU" sz="500" b="1" baseline="0" dirty="0" smtClean="0">
                        <a:solidFill>
                          <a:srgbClr val="C00000"/>
                        </a:solidFill>
                        <a:latin typeface="+mn-lt"/>
                      </a:endParaRPr>
                    </a:p>
                    <a:p>
                      <a:pPr algn="l"/>
                      <a:r>
                        <a:rPr lang="ru-RU" sz="1400" b="1" baseline="0" dirty="0" smtClean="0">
                          <a:solidFill>
                            <a:srgbClr val="006600"/>
                          </a:solidFill>
                          <a:latin typeface="+mn-lt"/>
                        </a:rPr>
                        <a:t>Новое</a:t>
                      </a:r>
                      <a:r>
                        <a:rPr lang="ru-RU" sz="1200" b="1" baseline="0" dirty="0" smtClean="0">
                          <a:solidFill>
                            <a:srgbClr val="006600"/>
                          </a:solidFill>
                          <a:latin typeface="+mn-lt"/>
                        </a:rPr>
                        <a:t>: 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продолжительность деятельности заявителя </a:t>
                      </a:r>
                      <a:r>
                        <a:rPr lang="ru-RU" sz="1200" b="1" kern="1200" dirty="0" smtClean="0">
                          <a:solidFill>
                            <a:srgbClr val="006600"/>
                          </a:solidFill>
                          <a:latin typeface="+mn-lt"/>
                          <a:ea typeface="+mn-ea"/>
                          <a:cs typeface="+mn-cs"/>
                        </a:rPr>
                        <a:t>более 12 месяцев</a:t>
                      </a: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 даты регистрации. </a:t>
                      </a:r>
                      <a:r>
                        <a:rPr lang="ru-RU" sz="13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Было:</a:t>
                      </a:r>
                      <a:r>
                        <a:rPr lang="ru-RU" sz="13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dirty="0" smtClean="0">
                          <a:latin typeface="Times New Roman"/>
                        </a:rPr>
                        <a:t>более 24 месяца со дня его регистрации.</a:t>
                      </a:r>
                      <a:endParaRPr lang="ru-RU" sz="1050" b="0" dirty="0" smtClean="0">
                        <a:latin typeface="Verdan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baseline="0" dirty="0" smtClean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СОЗДАНИЕ РАБОЧИХ МЕСТ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baseline="0" dirty="0" smtClean="0">
                          <a:solidFill>
                            <a:srgbClr val="C00000"/>
                          </a:solidFill>
                          <a:latin typeface="+mn-lt"/>
                        </a:rPr>
                        <a:t>в течение срока использования гранта</a:t>
                      </a:r>
                    </a:p>
                    <a:p>
                      <a:pPr algn="l"/>
                      <a:endParaRPr lang="ru-RU" sz="500" b="1" baseline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/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Грант</a:t>
                      </a:r>
                      <a:r>
                        <a:rPr lang="ru-RU" sz="1400" b="1" baseline="0" dirty="0" smtClean="0">
                          <a:solidFill>
                            <a:srgbClr val="C00000"/>
                          </a:solidFill>
                          <a:latin typeface="+mn-lt"/>
                        </a:rPr>
                        <a:t> до 2 </a:t>
                      </a:r>
                      <a:r>
                        <a:rPr lang="ru-RU" sz="1400" b="1" baseline="0" dirty="0" err="1" smtClean="0">
                          <a:solidFill>
                            <a:srgbClr val="C00000"/>
                          </a:solidFill>
                          <a:latin typeface="+mn-lt"/>
                        </a:rPr>
                        <a:t>млн</a:t>
                      </a:r>
                      <a:r>
                        <a:rPr lang="ru-RU" sz="1400" b="1" baseline="0" dirty="0" smtClean="0">
                          <a:solidFill>
                            <a:srgbClr val="C00000"/>
                          </a:solidFill>
                          <a:latin typeface="+mn-lt"/>
                        </a:rPr>
                        <a:t> рублей – 1 рабочее место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Грант </a:t>
                      </a:r>
                      <a:r>
                        <a:rPr lang="ru-RU" sz="1400" b="1" baseline="0" dirty="0" smtClean="0">
                          <a:solidFill>
                            <a:srgbClr val="C00000"/>
                          </a:solidFill>
                          <a:latin typeface="+mn-lt"/>
                        </a:rPr>
                        <a:t>больше 2 </a:t>
                      </a:r>
                      <a:r>
                        <a:rPr lang="ru-RU" sz="1400" b="1" baseline="0" dirty="0" err="1" smtClean="0">
                          <a:solidFill>
                            <a:srgbClr val="C00000"/>
                          </a:solidFill>
                          <a:latin typeface="+mn-lt"/>
                        </a:rPr>
                        <a:t>млн</a:t>
                      </a:r>
                      <a:r>
                        <a:rPr lang="ru-RU" sz="1400" b="1" baseline="0" dirty="0" smtClean="0">
                          <a:solidFill>
                            <a:srgbClr val="C00000"/>
                          </a:solidFill>
                          <a:latin typeface="+mn-lt"/>
                        </a:rPr>
                        <a:t> рублей – 2 и более рабочих мест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baseline="0" dirty="0" smtClean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baseline="0" dirty="0" smtClean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613530">
                <a:tc>
                  <a:txBody>
                    <a:bodyPr/>
                    <a:lstStyle/>
                    <a:p>
                      <a:pPr algn="ctr"/>
                      <a:endParaRPr lang="ru-RU" sz="1400" b="1" baseline="0" dirty="0" smtClean="0">
                        <a:solidFill>
                          <a:srgbClr val="C00000"/>
                        </a:solidFill>
                        <a:latin typeface="+mn-lt"/>
                      </a:endParaRPr>
                    </a:p>
                    <a:p>
                      <a:pPr algn="ctr"/>
                      <a:endParaRPr lang="ru-RU" sz="1400" b="1" baseline="0" dirty="0" smtClean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baseline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baseline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utoShape 3"/>
          <p:cNvSpPr>
            <a:spLocks noChangeArrowheads="1"/>
          </p:cNvSpPr>
          <p:nvPr/>
        </p:nvSpPr>
        <p:spPr bwMode="auto">
          <a:xfrm>
            <a:off x="2358189" y="2029251"/>
            <a:ext cx="2225843" cy="4621807"/>
          </a:xfrm>
          <a:prstGeom prst="roundRect">
            <a:avLst>
              <a:gd name="adj" fmla="val 16667"/>
            </a:avLst>
          </a:prstGeom>
          <a:ln w="76200" cmpd="dbl">
            <a:solidFill>
              <a:srgbClr val="FFFF00"/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t"/>
          <a:lstStyle/>
          <a:p>
            <a:pPr algn="ctr">
              <a:defRPr/>
            </a:pP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Размер единовременных выплат молодым специалистам, трудоустроившимся на работу  в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сельскохозяйствен-ные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организации, составляет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500 000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рублей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defRPr/>
            </a:pP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2021 год – 13,5 млн. рублей</a:t>
            </a: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0" name="Номер слайда 5"/>
          <p:cNvSpPr txBox="1">
            <a:spLocks noGrp="1"/>
          </p:cNvSpPr>
          <p:nvPr/>
        </p:nvSpPr>
        <p:spPr bwMode="auto">
          <a:xfrm>
            <a:off x="8913816" y="6526213"/>
            <a:ext cx="40481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C5D1BC26-FD0C-4AA9-AF07-02B3BB6C41F0}" type="slidenum">
              <a:rPr lang="ru-RU" sz="1200" b="1">
                <a:solidFill>
                  <a:srgbClr val="C0504D"/>
                </a:solidFill>
              </a:rPr>
              <a:pPr algn="r"/>
              <a:t>17</a:t>
            </a:fld>
            <a:endParaRPr lang="ru-RU" sz="1200" b="1" dirty="0">
              <a:solidFill>
                <a:srgbClr val="C0504D"/>
              </a:solidFill>
            </a:endParaRPr>
          </a:p>
        </p:txBody>
      </p:sp>
      <p:sp>
        <p:nvSpPr>
          <p:cNvPr id="2051" name="Oval 6"/>
          <p:cNvSpPr>
            <a:spLocks noChangeArrowheads="1"/>
          </p:cNvSpPr>
          <p:nvPr/>
        </p:nvSpPr>
        <p:spPr bwMode="auto">
          <a:xfrm>
            <a:off x="8948738" y="6354770"/>
            <a:ext cx="576262" cy="503237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1" name="AutoShape 3"/>
          <p:cNvSpPr>
            <a:spLocks noChangeArrowheads="1"/>
          </p:cNvSpPr>
          <p:nvPr/>
        </p:nvSpPr>
        <p:spPr bwMode="auto">
          <a:xfrm>
            <a:off x="693020" y="134563"/>
            <a:ext cx="8941868" cy="57770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solidFill>
              <a:srgbClr val="FFFF00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altLang="ru-RU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alt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Поддержка студентов и молодых специалистов, </a:t>
            </a:r>
          </a:p>
          <a:p>
            <a:pPr algn="ctr">
              <a:defRPr/>
            </a:pPr>
            <a:r>
              <a:rPr lang="ru-RU" alt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 том числе обучение и практика студентов на предприятиях</a:t>
            </a:r>
          </a:p>
          <a:p>
            <a:pPr algn="ctr">
              <a:defRPr/>
            </a:pPr>
            <a:endParaRPr lang="ru-RU" altLang="ru-RU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AutoShape 3"/>
          <p:cNvSpPr>
            <a:spLocks noChangeArrowheads="1"/>
          </p:cNvSpPr>
          <p:nvPr/>
        </p:nvSpPr>
        <p:spPr bwMode="auto">
          <a:xfrm>
            <a:off x="147855" y="1091171"/>
            <a:ext cx="1962485" cy="725715"/>
          </a:xfrm>
          <a:prstGeom prst="roundRect">
            <a:avLst>
              <a:gd name="adj" fmla="val 25556"/>
            </a:avLst>
          </a:prstGeom>
          <a:solidFill>
            <a:schemeClr val="bg1"/>
          </a:solidFill>
          <a:ln>
            <a:solidFill>
              <a:srgbClr val="FFFF00"/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6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Студенты</a:t>
            </a:r>
          </a:p>
        </p:txBody>
      </p:sp>
      <p:sp>
        <p:nvSpPr>
          <p:cNvPr id="14" name="AutoShape 3"/>
          <p:cNvSpPr>
            <a:spLocks noChangeArrowheads="1"/>
          </p:cNvSpPr>
          <p:nvPr/>
        </p:nvSpPr>
        <p:spPr bwMode="auto">
          <a:xfrm>
            <a:off x="138208" y="2049167"/>
            <a:ext cx="2027476" cy="4553765"/>
          </a:xfrm>
          <a:prstGeom prst="roundRect">
            <a:avLst>
              <a:gd name="adj" fmla="val 16667"/>
            </a:avLst>
          </a:prstGeom>
          <a:ln w="76200" cmpd="dbl">
            <a:solidFill>
              <a:srgbClr val="FFFF00"/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t"/>
          <a:lstStyle/>
          <a:p>
            <a:pPr algn="ctr">
              <a:defRPr/>
            </a:pP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Договор о целевом обучении по специальности «зоотехника», «ветеринария», «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агроинженерия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», «агрономия» можно будет заключить на </a:t>
            </a:r>
            <a:r>
              <a:rPr lang="ru-RU" sz="16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любом этапе обучения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2021 год – 3,3 млн. рублей	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AutoShape 3"/>
          <p:cNvSpPr>
            <a:spLocks noChangeArrowheads="1"/>
          </p:cNvSpPr>
          <p:nvPr/>
        </p:nvSpPr>
        <p:spPr bwMode="auto">
          <a:xfrm>
            <a:off x="2352228" y="1130971"/>
            <a:ext cx="2094640" cy="69783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solidFill>
              <a:srgbClr val="FFFF00"/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6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Молодые</a:t>
            </a:r>
            <a:br>
              <a:rPr lang="ru-RU" sz="16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специалисты</a:t>
            </a:r>
            <a:r>
              <a:rPr lang="ru-RU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  <p:sp>
        <p:nvSpPr>
          <p:cNvPr id="9" name="AutoShape 3"/>
          <p:cNvSpPr>
            <a:spLocks noChangeArrowheads="1"/>
          </p:cNvSpPr>
          <p:nvPr/>
        </p:nvSpPr>
        <p:spPr bwMode="auto">
          <a:xfrm>
            <a:off x="4841504" y="1106908"/>
            <a:ext cx="4812631" cy="685799"/>
          </a:xfrm>
          <a:prstGeom prst="roundRect">
            <a:avLst>
              <a:gd name="adj" fmla="val 31768"/>
            </a:avLst>
          </a:prstGeom>
          <a:solidFill>
            <a:schemeClr val="bg1"/>
          </a:solidFill>
          <a:ln>
            <a:solidFill>
              <a:srgbClr val="FFFF00"/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600" b="1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Сельхозтоваропроизводители</a:t>
            </a:r>
            <a:r>
              <a:rPr lang="ru-RU" sz="16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600" b="1" i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AutoShape 3"/>
          <p:cNvSpPr>
            <a:spLocks noChangeArrowheads="1"/>
          </p:cNvSpPr>
          <p:nvPr/>
        </p:nvSpPr>
        <p:spPr bwMode="auto">
          <a:xfrm>
            <a:off x="4752476" y="1925055"/>
            <a:ext cx="5017167" cy="4794722"/>
          </a:xfrm>
          <a:prstGeom prst="roundRect">
            <a:avLst>
              <a:gd name="adj" fmla="val 16667"/>
            </a:avLst>
          </a:prstGeom>
          <a:ln w="76200" cmpd="dbl">
            <a:solidFill>
              <a:srgbClr val="FFFF00"/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t"/>
          <a:lstStyle/>
          <a:p>
            <a:pPr algn="just">
              <a:defRPr/>
            </a:pPr>
            <a:r>
              <a:rPr lang="ru-RU" sz="14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*Новое в 2021 году</a:t>
            </a:r>
            <a:r>
              <a:rPr lang="ru-RU" sz="14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Возмещение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 90% затрат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понесенных в году предоставления субсидии:</a:t>
            </a:r>
          </a:p>
          <a:p>
            <a:pPr algn="just">
              <a:buFontTx/>
              <a:buChar char="-"/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заключенным ученическим договорам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договорам о целевом обучении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с гражданами РФ, проходящими обучение в федеральных государственных образовательных организациях высшего, среднего ‎и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допобразования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находящихся в ведении </a:t>
            </a:r>
            <a:r>
              <a:rPr lang="ru-RU" sz="14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Минсельхоза, Федерального агентства по рыболовству и Федеральной службы по ветеринарному и фитосанитарному надзору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FontTx/>
              <a:buChar char="-"/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оплату труда и проживание студентов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обучающихся в федеральных государственных образовательных организациях высшего, среднего и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допобразования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находящихся в ведении </a:t>
            </a:r>
            <a:r>
              <a:rPr lang="ru-RU" sz="14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Министерства сельского хозяйства Российской Федерации, Федерального агентства по рыболовству и Федеральной службы по ветеринарному и фитосанитарному надзору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13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(Примечание:  </a:t>
            </a:r>
            <a:r>
              <a:rPr lang="ru-RU" sz="13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  30  %  </a:t>
            </a:r>
            <a:r>
              <a:rPr lang="ru-RU" sz="13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затрат  по  студентам, проходящим обучение по сельскохозяйственным специальностям </a:t>
            </a:r>
            <a:r>
              <a:rPr lang="ru-RU" sz="1300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иных  федеральных государственных образовательных организациях  высшего,  среднего   и    </a:t>
            </a:r>
            <a:r>
              <a:rPr lang="ru-RU" sz="1300" i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допобразования</a:t>
            </a:r>
            <a:r>
              <a:rPr lang="ru-RU" sz="13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2021 год – 5,7 млн. рублей</a:t>
            </a: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Штриховая стрелка вправо 18"/>
          <p:cNvSpPr/>
          <p:nvPr/>
        </p:nvSpPr>
        <p:spPr>
          <a:xfrm rot="5400000">
            <a:off x="880953" y="724687"/>
            <a:ext cx="358623" cy="309563"/>
          </a:xfrm>
          <a:prstGeom prst="stripedRightArrow">
            <a:avLst/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Штриховая стрелка вправо 19"/>
          <p:cNvSpPr/>
          <p:nvPr/>
        </p:nvSpPr>
        <p:spPr>
          <a:xfrm rot="5400000">
            <a:off x="3182469" y="721001"/>
            <a:ext cx="390059" cy="309563"/>
          </a:xfrm>
          <a:prstGeom prst="stripedRightArrow">
            <a:avLst/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Штриховая стрелка вправо 20"/>
          <p:cNvSpPr/>
          <p:nvPr/>
        </p:nvSpPr>
        <p:spPr>
          <a:xfrm rot="5400000">
            <a:off x="6895166" y="740309"/>
            <a:ext cx="423632" cy="309563"/>
          </a:xfrm>
          <a:prstGeom prst="stripedRightArrow">
            <a:avLst/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650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1"/>
            <a:ext cx="8915400" cy="293914"/>
          </a:xfrm>
        </p:spPr>
        <p:txBody>
          <a:bodyPr>
            <a:normAutofit/>
          </a:bodyPr>
          <a:lstStyle/>
          <a:p>
            <a:r>
              <a:rPr lang="ru-RU" sz="1200" b="1" dirty="0" smtClean="0"/>
              <a:t>Примерный график приема документов и выплаты субсидии</a:t>
            </a:r>
            <a:endParaRPr lang="ru-RU" sz="1200" b="1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CE2ED-FC19-44A9-920D-9A6A2931CB9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771" y="295174"/>
          <a:ext cx="9884229" cy="6508398"/>
        </p:xfrm>
        <a:graphic>
          <a:graphicData uri="http://schemas.openxmlformats.org/drawingml/2006/table">
            <a:tbl>
              <a:tblPr/>
              <a:tblGrid>
                <a:gridCol w="4223658"/>
                <a:gridCol w="1601056"/>
                <a:gridCol w="1740858"/>
                <a:gridCol w="1665514"/>
                <a:gridCol w="653143"/>
              </a:tblGrid>
              <a:tr h="259192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наименование субсидии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срок приема документов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выплата субсидии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Ф.И.О специалиста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телефон 8-8172 23-01-23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192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на проведение комплекса </a:t>
                      </a:r>
                      <a:r>
                        <a:rPr lang="ru-RU" sz="800" b="1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агротехнологических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работ (ЭБ)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29.01.-05.02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февраль-март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Колпикова Екатерина Леонидовна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доб.0266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192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на производство технических культур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29.01.-05.02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февраль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Колпикова Екатерина Леонидовна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192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Возмещение части затрат на приобретение техники, машин и оборудования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февраль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март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Соколов Евгений Анатольевич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доб.0226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920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возмещение части затрат на приобретение </a:t>
                      </a:r>
                      <a:r>
                        <a:rPr lang="ru-RU" sz="800" b="1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энергоностителей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в овощеводстве 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февраль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февраль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Кочнева Евгения Викторовна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доб.0246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192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возмещение части затрат на строительство, реконструкцию, модернизацию объектов агропромышленного комплекса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февраль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февраль-март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Собенина Анна Николаевна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доб.0242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490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возмещение части затрат 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на 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уплату страховой премии, начисленной по договору сельскохозяйственного страхования в области товарной </a:t>
                      </a:r>
                      <a:r>
                        <a:rPr lang="ru-RU" sz="800" b="1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аквакультуры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(ЭБ)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февраль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март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Кочнева Евгения Викторовна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192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возмещение части затрат на закладку и уход за многолетними плодовыми и ягодными насаждениями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08.02-12.02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март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Тишина Елена Сергеевна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доб.0262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780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поддержка элитного семеноводства (ЭБ)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22.02.-05.03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март  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Тишина Елена Сергеевна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486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поддержка семеноводства 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24.03-06.04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апрель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Тишина Елена Сергеевна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192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поддержка собственного производства молока  (ЭБ)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15.02.-22.02, 05.04.-12.04, 05.07-12.07, 04.10-11.10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март, май, август, ноябрь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Фомичева Юлия Николаевна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324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стимулирование производства молока (ЭБ)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05.04-30.04., 05.07.-19.07,  04.10.-18.10.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июнь, август, ноябрь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Фомичева Юлия Николаевна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192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поддержка племенного животноводства (ЭБ)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апрель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май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Боброва Татьяна Александровна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доб.0252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192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субсидии на производство мяса  скота 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май, июль, октябрь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июнь, август, ноябрь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Колпикова Екатерина Леонидовна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192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субсидии на производство товарной рыбы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апрель, октябрь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апрель,  октябрь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Соколов Евгений Анатольевич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530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возмещение части затрат 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на уплату страховой премии, начисленной по договору сельскохозяйственного страхования в области растениеводства (ЭБ)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июнь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июль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Кочнева Евгения Викторовна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192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гранты на развитие семейных ферм (ЭБ)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конец мая-начало июня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июль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Боброва Татьяна Александровна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192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грант </a:t>
                      </a:r>
                      <a:r>
                        <a:rPr lang="ru-RU" sz="800" b="1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Агростартап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(ЭБ)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конец мая-начало июня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июль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Боброва Татьяна Александровна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192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возмещение части затрат на приобретение коров  личными подсобными хозяйствами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июль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август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Кочнева Евгения Викторовна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339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altLang="ru-RU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Поддержка специалистов (обучение и практика студентов на предприятиях)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Сентябрь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Октябрь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Попова Алена Владимировна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Доб.0245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71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возмещение части затрат 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на 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уплату страховой премии, начисленной по договору сельскохозяйственного страхования в области животноводства (ЭБ)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ноябрь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ноябрь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Кочнева Евгения Викторовна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879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возмещение части затрат на агрохимическое и эколого-токсикологическое обследование земель сельскохозяйственного назначения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октябрь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ноябрь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Фомичева Юлия Николаевна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192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оформление земель в собственность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октябрь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октябрь-ноябрь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Соколов Евгений Анатольевич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192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развитие мероприятий в области мелиорации земель сельскохозяйственного назначения (ЭБ)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ноябрь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ноябрь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Собенина Анна Николаевна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571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возмещение части затрат на уплату процентов по инвестиционным  кредитам (займам)  в агропромышленном комплексе 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ежемесячно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ежемесячно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Тишина Елена Сергеевна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utoShape 3"/>
          <p:cNvSpPr>
            <a:spLocks noChangeArrowheads="1"/>
          </p:cNvSpPr>
          <p:nvPr/>
        </p:nvSpPr>
        <p:spPr bwMode="auto">
          <a:xfrm>
            <a:off x="3" y="350874"/>
            <a:ext cx="9571511" cy="733647"/>
          </a:xfrm>
          <a:prstGeom prst="roundRect">
            <a:avLst>
              <a:gd name="adj" fmla="val 16667"/>
            </a:avLst>
          </a:prstGeom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150000"/>
              </a:lnSpc>
              <a:defRPr/>
            </a:pPr>
            <a:endParaRPr lang="ru-RU" altLang="ru-RU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ru-RU" alt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Объем государственной поддержки </a:t>
            </a:r>
          </a:p>
          <a:p>
            <a:pPr algn="ctr">
              <a:lnSpc>
                <a:spcPct val="150000"/>
              </a:lnSpc>
              <a:defRPr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на 2021 год </a:t>
            </a:r>
          </a:p>
          <a:p>
            <a:pPr algn="ctr">
              <a:lnSpc>
                <a:spcPct val="150000"/>
              </a:lnSpc>
              <a:defRPr/>
            </a:pPr>
            <a:r>
              <a:rPr lang="ru-RU" alt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2050" name="Номер слайда 5"/>
          <p:cNvSpPr txBox="1">
            <a:spLocks noGrp="1"/>
          </p:cNvSpPr>
          <p:nvPr/>
        </p:nvSpPr>
        <p:spPr bwMode="auto">
          <a:xfrm>
            <a:off x="8913814" y="6526213"/>
            <a:ext cx="404811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C5D1BC26-FD0C-4AA9-AF07-02B3BB6C41F0}" type="slidenum">
              <a:rPr lang="ru-RU" sz="1200" b="1">
                <a:solidFill>
                  <a:srgbClr val="C0504D"/>
                </a:solidFill>
              </a:rPr>
              <a:pPr algn="r"/>
              <a:t>2</a:t>
            </a:fld>
            <a:endParaRPr lang="ru-RU" sz="1200" b="1" dirty="0">
              <a:solidFill>
                <a:srgbClr val="C0504D"/>
              </a:solidFill>
            </a:endParaRPr>
          </a:p>
        </p:txBody>
      </p:sp>
      <p:sp>
        <p:nvSpPr>
          <p:cNvPr id="2051" name="Oval 6"/>
          <p:cNvSpPr>
            <a:spLocks noChangeArrowheads="1"/>
          </p:cNvSpPr>
          <p:nvPr/>
        </p:nvSpPr>
        <p:spPr bwMode="auto">
          <a:xfrm>
            <a:off x="8948743" y="6354770"/>
            <a:ext cx="576263" cy="503237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31" name="AutoShape 3"/>
          <p:cNvSpPr>
            <a:spLocks noChangeArrowheads="1"/>
          </p:cNvSpPr>
          <p:nvPr/>
        </p:nvSpPr>
        <p:spPr bwMode="auto">
          <a:xfrm>
            <a:off x="0" y="2211572"/>
            <a:ext cx="9906000" cy="464642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i="1" dirty="0" smtClean="0"/>
          </a:p>
          <a:p>
            <a:pPr algn="ctr">
              <a:lnSpc>
                <a:spcPct val="150000"/>
              </a:lnSpc>
              <a:defRPr/>
            </a:pPr>
            <a:r>
              <a:rPr lang="ru-RU" sz="2200" b="1" i="1" dirty="0" smtClean="0"/>
              <a:t>предусмотрено средств на поддержку </a:t>
            </a:r>
            <a:r>
              <a:rPr lang="ru-RU" sz="2200" b="1" i="1" dirty="0" err="1" smtClean="0"/>
              <a:t>сельхозтоваропроизводителей</a:t>
            </a:r>
            <a:r>
              <a:rPr lang="ru-RU" sz="2200" b="1" i="1" dirty="0" smtClean="0"/>
              <a:t>:</a:t>
            </a:r>
          </a:p>
          <a:p>
            <a:pPr algn="ctr">
              <a:lnSpc>
                <a:spcPct val="150000"/>
              </a:lnSpc>
              <a:defRPr/>
            </a:pPr>
            <a:r>
              <a:rPr lang="ru-RU" b="1" i="1" dirty="0" smtClean="0"/>
              <a:t>- </a:t>
            </a:r>
            <a:r>
              <a:rPr lang="ru-RU" alt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 рамках государственной программы «Развитие агропромышленного комплекса и </a:t>
            </a:r>
            <a:r>
              <a:rPr lang="ru-RU" altLang="ru-RU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рыбохозяйственного</a:t>
            </a:r>
            <a:r>
              <a:rPr lang="ru-RU" alt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комплексов Вологодской области на 2021 – 2025 годы» </a:t>
            </a:r>
            <a:r>
              <a:rPr lang="ru-RU" sz="2200" b="1" i="1" dirty="0" smtClean="0"/>
              <a:t>– </a:t>
            </a:r>
            <a:r>
              <a:rPr lang="ru-RU" sz="2500" b="1" i="1" dirty="0" smtClean="0"/>
              <a:t> 2 206,1 млн. рублей</a:t>
            </a:r>
            <a:r>
              <a:rPr lang="ru-RU" sz="2200" b="1" i="1" dirty="0" smtClean="0"/>
              <a:t>, </a:t>
            </a:r>
          </a:p>
          <a:p>
            <a:pPr algn="ctr"/>
            <a:r>
              <a:rPr lang="ru-RU" b="1" i="1" dirty="0" smtClean="0"/>
              <a:t>в т.ч. федеральный бюджет -  516,8 млн. рублей, областной бюджет – 1689,3 млн.рублей</a:t>
            </a:r>
            <a:r>
              <a:rPr lang="en-US" b="1" i="1" dirty="0" smtClean="0"/>
              <a:t>;</a:t>
            </a:r>
            <a:endParaRPr lang="ru-RU" b="1" i="1" dirty="0" smtClean="0"/>
          </a:p>
          <a:p>
            <a:pPr algn="ctr"/>
            <a:endParaRPr lang="ru-RU" sz="2200" b="1" i="1" dirty="0" smtClean="0"/>
          </a:p>
          <a:p>
            <a:pPr algn="ctr"/>
            <a:r>
              <a:rPr lang="ru-RU" sz="2200" b="1" dirty="0" smtClean="0"/>
              <a:t>-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в рамках государственной программы «Комплексное развитие сельских территорий Вологодской области»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smtClean="0"/>
              <a:t>– </a:t>
            </a:r>
            <a:r>
              <a:rPr lang="ru-RU" sz="2500" b="1" i="1" dirty="0" smtClean="0"/>
              <a:t>5,7 млн. рублей, </a:t>
            </a:r>
          </a:p>
          <a:p>
            <a:pPr algn="ctr"/>
            <a:r>
              <a:rPr lang="ru-RU" b="1" i="1" dirty="0" smtClean="0"/>
              <a:t>в т.ч. федеральный бюджет -  5,5 млн. рублей, областной бюджет – 0,2 млн.рублей.</a:t>
            </a:r>
          </a:p>
          <a:p>
            <a:pPr algn="ctr"/>
            <a:endParaRPr lang="ru-RU" b="1" i="1" dirty="0" smtClean="0"/>
          </a:p>
          <a:p>
            <a:pPr algn="just"/>
            <a:endParaRPr lang="ru-RU" sz="1400" b="1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endParaRPr lang="ru-RU" b="1" i="1" dirty="0" smtClean="0">
              <a:solidFill>
                <a:srgbClr val="76933C"/>
              </a:solidFill>
            </a:endParaRP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CE2ED-FC19-44A9-920D-9A6A2931CB9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2770" name="Picture 2" descr="https://www.lifewire.com/thmb/wIQbLj6HhVVn6uI77n2zDrLT3qI=/4878x3663/filters:no_upscale():max_bytes(150000):strip_icc()/calculator-graphs-and-financial-figures-calculating-budget-630903969-573a177d5f9b58723dfd8ee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27064" y="1180214"/>
            <a:ext cx="1188709" cy="912122"/>
          </a:xfrm>
          <a:prstGeom prst="rect">
            <a:avLst/>
          </a:prstGeom>
          <a:noFill/>
          <a:effectLst>
            <a:innerShdw blurRad="63500" dist="50800" dir="13500000">
              <a:prstClr val="black">
                <a:alpha val="50000"/>
              </a:prstClr>
            </a:innerShdw>
          </a:effectLst>
        </p:spPr>
      </p:pic>
    </p:spTree>
    <p:extLst>
      <p:ext uri="{BB962C8B-B14F-4D97-AF65-F5344CB8AC3E}">
        <p14:creationId xmlns:p14="http://schemas.microsoft.com/office/powerpoint/2010/main" xmlns="" val="16650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95300" y="32908"/>
            <a:ext cx="8915400" cy="908552"/>
          </a:xfrm>
        </p:spPr>
        <p:txBody>
          <a:bodyPr>
            <a:normAutofit/>
          </a:bodyPr>
          <a:lstStyle/>
          <a:p>
            <a:r>
              <a:rPr lang="ru-RU" sz="2800" i="1" dirty="0" smtClean="0"/>
              <a:t>Поддержка из федерального бюджета</a:t>
            </a:r>
            <a:endParaRPr lang="ru-RU" sz="2800" i="1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80516" y="6085491"/>
            <a:ext cx="9466847" cy="635992"/>
          </a:xfrm>
        </p:spPr>
        <p:txBody>
          <a:bodyPr/>
          <a:lstStyle/>
          <a:p>
            <a:pPr algn="l"/>
            <a:r>
              <a:rPr lang="ru-RU" sz="1600" b="1" dirty="0" smtClean="0">
                <a:solidFill>
                  <a:schemeClr val="tx1"/>
                </a:solidFill>
              </a:rPr>
              <a:t>*</a:t>
            </a:r>
            <a:r>
              <a:rPr lang="ru-RU" sz="1600" b="1" dirty="0" smtClean="0">
                <a:solidFill>
                  <a:srgbClr val="FF0000"/>
                </a:solidFill>
              </a:rPr>
              <a:t>Новое в 2021 </a:t>
            </a:r>
            <a:r>
              <a:rPr lang="ru-RU" sz="1600" b="1" dirty="0" smtClean="0">
                <a:solidFill>
                  <a:srgbClr val="FF0000"/>
                </a:solidFill>
              </a:rPr>
              <a:t>году</a:t>
            </a:r>
            <a:r>
              <a:rPr lang="ru-RU" sz="1600" b="1" dirty="0" smtClean="0">
                <a:solidFill>
                  <a:schemeClr val="tx1"/>
                </a:solidFill>
              </a:rPr>
              <a:t>: </a:t>
            </a:r>
            <a:r>
              <a:rPr lang="ru-RU" sz="1600" b="1" dirty="0" smtClean="0">
                <a:solidFill>
                  <a:schemeClr val="tx1"/>
                </a:solidFill>
              </a:rPr>
              <a:t>получатели средств федерального бюджета по вышеуказанным направлениям – Соглашения (Договоры)  о предоставлении субсидии заключают в системе «Электронный бюджет»</a:t>
            </a:r>
            <a:r>
              <a:rPr lang="ru-RU" sz="1600" b="1" dirty="0" smtClean="0">
                <a:solidFill>
                  <a:srgbClr val="FF0000"/>
                </a:solidFill>
              </a:rPr>
              <a:t>!!!</a:t>
            </a:r>
            <a:r>
              <a:rPr lang="ru-RU" sz="1600" b="1" dirty="0" smtClean="0">
                <a:solidFill>
                  <a:schemeClr val="tx1"/>
                </a:solidFill>
              </a:rPr>
              <a:t>  </a:t>
            </a:r>
            <a:r>
              <a:rPr lang="ru-RU" sz="1600" b="1" dirty="0" smtClean="0">
                <a:solidFill>
                  <a:prstClr val="black">
                    <a:tint val="75000"/>
                  </a:prstClr>
                </a:solidFill>
              </a:rPr>
              <a:t>   </a:t>
            </a:r>
            <a:r>
              <a:rPr lang="ru-RU" b="1" dirty="0" smtClean="0">
                <a:solidFill>
                  <a:prstClr val="black">
                    <a:tint val="75000"/>
                  </a:prstClr>
                </a:solidFill>
              </a:rPr>
              <a:t>                                                                                        </a:t>
            </a:r>
            <a:fld id="{2B2CE2ED-FC19-44A9-920D-9A6A2931CB9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algn="l"/>
              <a:t>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" y="-140506"/>
            <a:ext cx="961563" cy="73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85584" tIns="411033" rIns="266616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3" y="645096"/>
            <a:ext cx="184731" cy="53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с одним скругленным углом 19"/>
          <p:cNvSpPr/>
          <p:nvPr/>
        </p:nvSpPr>
        <p:spPr>
          <a:xfrm>
            <a:off x="69450" y="893388"/>
            <a:ext cx="4820255" cy="5044967"/>
          </a:xfrm>
          <a:prstGeom prst="round1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809625" algn="just">
              <a:lnSpc>
                <a:spcPct val="85000"/>
              </a:lnSpc>
            </a:pPr>
            <a:r>
              <a:rPr lang="ru-RU" sz="1700" b="1" dirty="0" smtClean="0"/>
              <a:t>Субсидия на поддержку отдельных </a:t>
            </a:r>
            <a:r>
              <a:rPr lang="ru-RU" sz="1700" b="1" dirty="0" err="1" smtClean="0"/>
              <a:t>подотраслей</a:t>
            </a:r>
            <a:r>
              <a:rPr lang="ru-RU" sz="1700" b="1" dirty="0" smtClean="0"/>
              <a:t> растениеводства и животноводства</a:t>
            </a:r>
          </a:p>
          <a:p>
            <a:pPr marL="809625" algn="just">
              <a:lnSpc>
                <a:spcPct val="85000"/>
              </a:lnSpc>
            </a:pPr>
            <a:r>
              <a:rPr lang="ru-RU" sz="1700" b="1" dirty="0" smtClean="0">
                <a:solidFill>
                  <a:schemeClr val="tx1"/>
                </a:solidFill>
              </a:rPr>
              <a:t>(</a:t>
            </a:r>
            <a:r>
              <a:rPr lang="ru-RU" sz="1700" b="1" dirty="0" smtClean="0">
                <a:solidFill>
                  <a:schemeClr val="accent2">
                    <a:lumMod val="75000"/>
                  </a:schemeClr>
                </a:solidFill>
              </a:rPr>
              <a:t>«компенсирующая»         </a:t>
            </a:r>
            <a:r>
              <a:rPr lang="ru-RU" sz="1700" b="1" dirty="0" smtClean="0"/>
              <a:t>субсидия):</a:t>
            </a:r>
          </a:p>
          <a:p>
            <a:pPr marL="809625" algn="just">
              <a:lnSpc>
                <a:spcPct val="85000"/>
              </a:lnSpc>
            </a:pPr>
            <a:endParaRPr lang="ru-RU" sz="1200" b="1" dirty="0" smtClean="0"/>
          </a:p>
          <a:p>
            <a:pPr algn="just"/>
            <a:endParaRPr lang="ru-RU" sz="200" b="1" dirty="0" smtClean="0"/>
          </a:p>
          <a:p>
            <a:pPr algn="just">
              <a:buFontTx/>
              <a:buChar char="-"/>
            </a:pPr>
            <a:r>
              <a:rPr lang="ru-RU" sz="1500" dirty="0" smtClean="0"/>
              <a:t> на проведение комплекса агротехнологических работ</a:t>
            </a:r>
            <a:r>
              <a:rPr lang="en-GB" sz="1500" dirty="0" smtClean="0"/>
              <a:t>;</a:t>
            </a:r>
            <a:endParaRPr lang="ru-RU" sz="1500" dirty="0" smtClean="0"/>
          </a:p>
          <a:p>
            <a:pPr algn="just">
              <a:buFontTx/>
              <a:buChar char="-"/>
            </a:pPr>
            <a:r>
              <a:rPr lang="ru-RU" sz="1500" dirty="0"/>
              <a:t> </a:t>
            </a:r>
            <a:r>
              <a:rPr lang="ru-RU" sz="1500" dirty="0" smtClean="0"/>
              <a:t>на поддержку собственного производства молока</a:t>
            </a:r>
            <a:r>
              <a:rPr lang="en-GB" sz="1500" dirty="0" smtClean="0"/>
              <a:t>;</a:t>
            </a:r>
            <a:endParaRPr lang="ru-RU" sz="200" i="1" dirty="0" smtClean="0"/>
          </a:p>
          <a:p>
            <a:pPr algn="just">
              <a:buFontTx/>
              <a:buChar char="-"/>
            </a:pPr>
            <a:r>
              <a:rPr lang="ru-RU" sz="1500" dirty="0" smtClean="0"/>
              <a:t> на поддержку племенного животноводства;</a:t>
            </a:r>
          </a:p>
          <a:p>
            <a:pPr algn="just">
              <a:buFontTx/>
              <a:buChar char="-"/>
            </a:pPr>
            <a:endParaRPr lang="ru-RU" sz="200" dirty="0" smtClean="0"/>
          </a:p>
          <a:p>
            <a:pPr algn="just">
              <a:buFontTx/>
              <a:buChar char="-"/>
            </a:pPr>
            <a:r>
              <a:rPr lang="ru-RU" sz="1500" dirty="0" smtClean="0"/>
              <a:t> на поддержку элитного семеноводства;</a:t>
            </a:r>
          </a:p>
          <a:p>
            <a:pPr algn="just">
              <a:buFontTx/>
              <a:buChar char="-"/>
            </a:pPr>
            <a:endParaRPr lang="ru-RU" sz="200" dirty="0" smtClean="0"/>
          </a:p>
          <a:p>
            <a:pPr algn="just">
              <a:buFontTx/>
              <a:buChar char="-"/>
            </a:pPr>
            <a:r>
              <a:rPr lang="ru-RU" sz="1500" dirty="0" smtClean="0"/>
              <a:t> на уплату страховой премии, начисленной по договору сельскохозяйственного страхования в области животноводства</a:t>
            </a:r>
            <a:r>
              <a:rPr lang="en-US" sz="1500" dirty="0" smtClean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500" b="1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500" b="1" dirty="0" smtClean="0">
                <a:solidFill>
                  <a:srgbClr val="FF0000"/>
                </a:solidFill>
              </a:rPr>
              <a:t>Новые направления в 2021 году</a:t>
            </a:r>
            <a:r>
              <a:rPr lang="en-GB" sz="1500" b="1" dirty="0" smtClean="0"/>
              <a:t>:</a:t>
            </a:r>
          </a:p>
          <a:p>
            <a:pPr algn="just"/>
            <a:r>
              <a:rPr lang="ru-RU" sz="1400" dirty="0"/>
              <a:t> </a:t>
            </a:r>
            <a:r>
              <a:rPr lang="en-US" sz="1400" dirty="0" smtClean="0"/>
              <a:t>- </a:t>
            </a:r>
            <a:r>
              <a:rPr lang="ru-RU" sz="1400" dirty="0" smtClean="0"/>
              <a:t>на </a:t>
            </a:r>
            <a:r>
              <a:rPr lang="ru-RU" sz="1400" dirty="0"/>
              <a:t>уплату страховой премии, начисленной по договору сельскохозяйственного страхования в области </a:t>
            </a:r>
            <a:r>
              <a:rPr lang="ru-RU" sz="1400" dirty="0" smtClean="0"/>
              <a:t>растениеводства</a:t>
            </a:r>
            <a:r>
              <a:rPr lang="en-GB" sz="1400" dirty="0" smtClean="0"/>
              <a:t>;</a:t>
            </a:r>
            <a:endParaRPr lang="en-US" sz="1400" dirty="0"/>
          </a:p>
          <a:p>
            <a:pPr algn="just"/>
            <a:r>
              <a:rPr lang="ru-RU" sz="1400" dirty="0"/>
              <a:t> </a:t>
            </a:r>
            <a:r>
              <a:rPr lang="ru-RU" sz="1400" dirty="0" smtClean="0"/>
              <a:t>- на </a:t>
            </a:r>
            <a:r>
              <a:rPr lang="ru-RU" sz="1400" dirty="0"/>
              <a:t>уплату страховой премии, начисленной по договору сельскохозяйственного страхования в </a:t>
            </a:r>
            <a:r>
              <a:rPr lang="ru-RU" sz="1400" dirty="0" smtClean="0"/>
              <a:t>области</a:t>
            </a:r>
            <a:r>
              <a:rPr lang="en-US" sz="1400" dirty="0" smtClean="0"/>
              <a:t> </a:t>
            </a:r>
            <a:r>
              <a:rPr lang="ru-RU" sz="1400" dirty="0" smtClean="0"/>
              <a:t>товарной </a:t>
            </a:r>
            <a:r>
              <a:rPr lang="ru-RU" sz="1400" dirty="0" err="1" smtClean="0"/>
              <a:t>аквакультуры</a:t>
            </a:r>
            <a:r>
              <a:rPr lang="ru-RU" sz="1400" dirty="0" smtClean="0"/>
              <a:t> (товарного рыбоводства)</a:t>
            </a:r>
            <a:r>
              <a:rPr lang="en-US" sz="1400" dirty="0" smtClean="0"/>
              <a:t>.</a:t>
            </a:r>
            <a:endParaRPr lang="en-US" sz="1400" dirty="0"/>
          </a:p>
          <a:p>
            <a:pPr algn="just"/>
            <a:endParaRPr lang="ru-RU" sz="200" b="1" dirty="0" smtClean="0"/>
          </a:p>
        </p:txBody>
      </p:sp>
      <p:pic>
        <p:nvPicPr>
          <p:cNvPr id="35" name="Picture 5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1067842"/>
            <a:ext cx="781050" cy="505001"/>
          </a:xfrm>
          <a:prstGeom prst="rect">
            <a:avLst/>
          </a:prstGeom>
          <a:noFill/>
        </p:spPr>
      </p:pic>
      <p:sp>
        <p:nvSpPr>
          <p:cNvPr id="22" name="Прямоугольник с одним скругленным углом 21"/>
          <p:cNvSpPr/>
          <p:nvPr/>
        </p:nvSpPr>
        <p:spPr>
          <a:xfrm flipH="1">
            <a:off x="4942390" y="966954"/>
            <a:ext cx="4839784" cy="4981903"/>
          </a:xfrm>
          <a:prstGeom prst="round1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85000"/>
              </a:lnSpc>
            </a:pPr>
            <a:r>
              <a:rPr lang="ru-RU" sz="1600" b="1" dirty="0" smtClean="0"/>
              <a:t>Субсидия     на      стимулирование </a:t>
            </a:r>
          </a:p>
          <a:p>
            <a:pPr algn="just">
              <a:lnSpc>
                <a:spcPct val="85000"/>
              </a:lnSpc>
            </a:pPr>
            <a:r>
              <a:rPr lang="ru-RU" sz="1600" b="1" dirty="0" smtClean="0"/>
              <a:t>развития                     приоритетных </a:t>
            </a:r>
          </a:p>
          <a:p>
            <a:pPr algn="just">
              <a:lnSpc>
                <a:spcPct val="85000"/>
              </a:lnSpc>
            </a:pPr>
            <a:r>
              <a:rPr lang="ru-RU" sz="1600" b="1" dirty="0" err="1" smtClean="0"/>
              <a:t>подотраслей</a:t>
            </a:r>
            <a:r>
              <a:rPr lang="ru-RU" sz="1600" b="1" dirty="0" smtClean="0"/>
              <a:t>     АПК     и    развитие </a:t>
            </a:r>
          </a:p>
          <a:p>
            <a:pPr algn="just">
              <a:lnSpc>
                <a:spcPct val="85000"/>
              </a:lnSpc>
            </a:pPr>
            <a:r>
              <a:rPr lang="ru-RU" sz="1600" b="1" dirty="0" smtClean="0"/>
              <a:t>малых      форм      хозяйствования </a:t>
            </a:r>
          </a:p>
          <a:p>
            <a:pPr algn="just">
              <a:lnSpc>
                <a:spcPct val="85000"/>
              </a:lnSpc>
            </a:pPr>
            <a:r>
              <a:rPr lang="ru-RU" sz="1600" b="1" dirty="0" smtClean="0">
                <a:solidFill>
                  <a:schemeClr val="tx1"/>
                </a:solidFill>
              </a:rPr>
              <a:t>(</a:t>
            </a: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«стимулирующая»        </a:t>
            </a:r>
            <a:r>
              <a:rPr lang="ru-RU" sz="1600" b="1" dirty="0" smtClean="0"/>
              <a:t>субсидия):</a:t>
            </a:r>
          </a:p>
          <a:p>
            <a:pPr>
              <a:lnSpc>
                <a:spcPct val="85000"/>
              </a:lnSpc>
            </a:pPr>
            <a:endParaRPr lang="ru-RU" sz="1600" b="1" dirty="0" smtClean="0"/>
          </a:p>
          <a:p>
            <a:pPr algn="just">
              <a:lnSpc>
                <a:spcPct val="120000"/>
              </a:lnSpc>
              <a:buFontTx/>
              <a:buChar char="-"/>
            </a:pPr>
            <a:endParaRPr lang="ru-RU" sz="1600" b="1" dirty="0" smtClean="0"/>
          </a:p>
          <a:p>
            <a:pPr algn="just">
              <a:lnSpc>
                <a:spcPct val="80000"/>
              </a:lnSpc>
              <a:buFontTx/>
              <a:buChar char="-"/>
            </a:pPr>
            <a:r>
              <a:rPr lang="ru-RU" sz="1600" i="1" dirty="0" smtClean="0"/>
              <a:t> </a:t>
            </a:r>
            <a:r>
              <a:rPr lang="ru-RU" sz="1600" dirty="0" smtClean="0"/>
              <a:t>на   стимулирование   производства   молока</a:t>
            </a:r>
            <a:r>
              <a:rPr lang="ru-RU" sz="1600" i="1" dirty="0" smtClean="0"/>
              <a:t>;</a:t>
            </a:r>
            <a:endParaRPr lang="ru-RU" sz="1600" dirty="0" smtClean="0"/>
          </a:p>
          <a:p>
            <a:pPr algn="just">
              <a:lnSpc>
                <a:spcPct val="110000"/>
              </a:lnSpc>
              <a:buFontTx/>
              <a:buChar char="-"/>
            </a:pPr>
            <a:endParaRPr lang="ru-RU" sz="1600" dirty="0" smtClean="0"/>
          </a:p>
          <a:p>
            <a:pPr algn="just">
              <a:lnSpc>
                <a:spcPct val="110000"/>
              </a:lnSpc>
              <a:buFontTx/>
              <a:buChar char="-"/>
            </a:pPr>
            <a:r>
              <a:rPr lang="ru-RU" sz="1600" dirty="0" smtClean="0"/>
              <a:t> гранты на развитие семейных ферм.</a:t>
            </a:r>
            <a:endParaRPr lang="en-US" sz="1600" dirty="0" smtClean="0"/>
          </a:p>
          <a:p>
            <a:pPr algn="just">
              <a:lnSpc>
                <a:spcPct val="110000"/>
              </a:lnSpc>
              <a:buFontTx/>
              <a:buChar char="-"/>
            </a:pPr>
            <a:endParaRPr lang="ru-RU" sz="1500" dirty="0"/>
          </a:p>
        </p:txBody>
      </p:sp>
      <p:pic>
        <p:nvPicPr>
          <p:cNvPr id="2053" name="Picture 5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773286" y="1772296"/>
            <a:ext cx="874077" cy="612775"/>
          </a:xfrm>
          <a:prstGeom prst="rect">
            <a:avLst/>
          </a:prstGeom>
          <a:noFill/>
        </p:spPr>
      </p:pic>
      <p:cxnSp>
        <p:nvCxnSpPr>
          <p:cNvPr id="24" name="Прямая соединительная линия 23"/>
          <p:cNvCxnSpPr/>
          <p:nvPr/>
        </p:nvCxnSpPr>
        <p:spPr>
          <a:xfrm flipH="1">
            <a:off x="4909457" y="1513114"/>
            <a:ext cx="21772" cy="434340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CE2ED-FC19-44A9-920D-9A6A2931CB9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Прямоугольник с одним скругленным углом 5"/>
          <p:cNvSpPr/>
          <p:nvPr/>
        </p:nvSpPr>
        <p:spPr>
          <a:xfrm>
            <a:off x="194477" y="1045030"/>
            <a:ext cx="9572625" cy="533400"/>
          </a:xfrm>
          <a:prstGeom prst="round1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85000"/>
              </a:lnSpc>
            </a:pPr>
            <a:r>
              <a:rPr lang="ru-RU" dirty="0" smtClean="0"/>
              <a:t>Субсидия предоставляется  </a:t>
            </a:r>
            <a:r>
              <a:rPr lang="ru-RU" u="sng" dirty="0" smtClean="0"/>
              <a:t>на финансовое обеспечение </a:t>
            </a:r>
          </a:p>
          <a:p>
            <a:pPr algn="ctr">
              <a:lnSpc>
                <a:spcPct val="85000"/>
              </a:lnSpc>
            </a:pPr>
            <a:r>
              <a:rPr lang="ru-RU" dirty="0" smtClean="0">
                <a:solidFill>
                  <a:schemeClr val="tx1"/>
                </a:solidFill>
              </a:rPr>
              <a:t>по ставке на 1 гектар посевной площади</a:t>
            </a:r>
            <a:r>
              <a:rPr lang="ru-RU" b="1" dirty="0" smtClean="0">
                <a:solidFill>
                  <a:schemeClr val="tx1"/>
                </a:solidFill>
              </a:rPr>
              <a:t>: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</a:p>
          <a:p>
            <a:pPr algn="just"/>
            <a:r>
              <a:rPr lang="ru-RU" sz="200" b="1" dirty="0" smtClean="0"/>
              <a:t>  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04586093"/>
              </p:ext>
            </p:extLst>
          </p:nvPr>
        </p:nvGraphicFramePr>
        <p:xfrm>
          <a:off x="86326" y="1828800"/>
          <a:ext cx="971550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1546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60003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0292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baseline="0" dirty="0" smtClean="0">
                          <a:solidFill>
                            <a:srgbClr val="C00000"/>
                          </a:solidFill>
                          <a:latin typeface="Calibri" pitchFamily="34" charset="0"/>
                          <a:ea typeface="Calibri"/>
                        </a:rPr>
                        <a:t>через  управления Федерального казначейства: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sng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</a:rPr>
                        <a:t>1. </a:t>
                      </a:r>
                      <a:r>
                        <a:rPr lang="ru-RU" sz="1600" u="sng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</a:rPr>
                        <a:t>сельхозтоваропроизводителям</a:t>
                      </a:r>
                      <a:r>
                        <a:rPr lang="ru-RU" sz="1600" u="sng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</a:rPr>
                        <a:t>,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sng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</a:rPr>
                        <a:t>отвечающим критериям малого предприятия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sng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</a:rPr>
                        <a:t>(</a:t>
                      </a:r>
                      <a:r>
                        <a:rPr lang="ru-RU" sz="1400" u="none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</a:rPr>
                        <a:t>выручка до 800 </a:t>
                      </a:r>
                      <a:r>
                        <a:rPr lang="ru-RU" sz="1400" u="none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</a:rPr>
                        <a:t>млн</a:t>
                      </a:r>
                      <a:r>
                        <a:rPr lang="ru-RU" sz="1400" u="none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</a:rPr>
                        <a:t> рублей,</a:t>
                      </a:r>
                      <a:r>
                        <a:rPr lang="ru-RU" sz="1400" u="none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</a:rPr>
                        <a:t> численность до 100 человек</a:t>
                      </a:r>
                      <a:r>
                        <a:rPr lang="ru-RU" sz="1400" u="sng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</a:rPr>
                        <a:t>)</a:t>
                      </a:r>
                      <a:r>
                        <a:rPr lang="ru-RU" sz="1400" u="sng" baseline="0" dirty="0" smtClean="0">
                          <a:solidFill>
                            <a:srgbClr val="C00000"/>
                          </a:solidFill>
                          <a:latin typeface="Calibri" pitchFamily="34" charset="0"/>
                          <a:ea typeface="Calibri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u="none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</a:rPr>
                        <a:t>При наличии у получателей посевных площадей, занятых сельскохозяйственными культурами:</a:t>
                      </a:r>
                    </a:p>
                    <a:p>
                      <a:pPr marL="342900" marR="0" indent="-34290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</a:rPr>
                        <a:t>- Зерновых и зернобобовых культур</a:t>
                      </a:r>
                    </a:p>
                    <a:p>
                      <a:pPr marL="342900" marR="0" indent="-34290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</a:rPr>
                        <a:t>- Кормовых культур</a:t>
                      </a:r>
                    </a:p>
                    <a:p>
                      <a:pPr marL="342900" marR="0" indent="-34290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</a:rPr>
                        <a:t>- Товарного картофеля</a:t>
                      </a:r>
                    </a:p>
                    <a:p>
                      <a:pPr marL="342900" marR="0" indent="-34290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400" b="1" u="none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</a:rPr>
                        <a:t>Овощей открытого грунта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</a:rPr>
                        <a:t>При условии, что на посев используются семена </a:t>
                      </a:r>
                      <a:r>
                        <a:rPr lang="ru-RU" sz="140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</a:rPr>
                        <a:t>сельхозкультур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</a:rPr>
                        <a:t>, сорта или гибриды которых включены в Государственный реестр селекционных достижений, допущенных к использованию, по конкретному региону допуска, а также при условии, что сортовые и посевные качества семян соответствуют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sng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</a:rPr>
                        <a:t>ГОСТ Р 52325-2005, ГОСТ Р 58472-2019, для овощей – ГОСТ  32592-2013, ГОСТ Р 30106-94 для картофеля ГОСТ 33996-2016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u="sng" baseline="0" dirty="0" smtClean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sng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</a:rPr>
                        <a:t>2. Всем </a:t>
                      </a:r>
                      <a:r>
                        <a:rPr lang="ru-RU" sz="1600" u="sng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</a:rPr>
                        <a:t>сельхозтоваропроизводителям</a:t>
                      </a:r>
                      <a:r>
                        <a:rPr lang="ru-RU" sz="1400" u="sng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</a:rPr>
                        <a:t> </a:t>
                      </a:r>
                      <a:r>
                        <a:rPr lang="ru-RU" sz="1400" u="none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</a:rPr>
                        <a:t>на посевную площадь, занятую семенных картофелем</a:t>
                      </a:r>
                      <a:endParaRPr lang="ru-RU" sz="1400" u="sng" baseline="0" dirty="0" smtClean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на  посевную площадь, занятую семенным  картофелем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u="sng" baseline="0" dirty="0" smtClean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baseline="0" dirty="0" smtClean="0">
                          <a:solidFill>
                            <a:srgbClr val="C00000"/>
                          </a:solidFill>
                          <a:latin typeface="Calibri" pitchFamily="34" charset="0"/>
                          <a:ea typeface="Calibri"/>
                        </a:rPr>
                        <a:t>через Областное казначейство за счет средств областного бюджета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u="sng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</a:rPr>
                        <a:t>1.</a:t>
                      </a:r>
                      <a:r>
                        <a:rPr lang="ru-RU" sz="1700" u="sng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</a:rPr>
                        <a:t> </a:t>
                      </a:r>
                      <a:r>
                        <a:rPr lang="ru-RU" sz="1700" u="sng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</a:rPr>
                        <a:t>Сельхозтоваропроизводителям</a:t>
                      </a:r>
                      <a:r>
                        <a:rPr lang="ru-RU" sz="1700" u="sng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u="sng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</a:rPr>
                        <a:t>(средние и крупные)</a:t>
                      </a:r>
                      <a:endParaRPr lang="ru-RU" sz="1700" u="sng" dirty="0" smtClean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</a:endParaRPr>
                    </a:p>
                    <a:p>
                      <a:pPr marL="342900" marR="0" indent="-34290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</a:rPr>
                        <a:t>- Зерновых и зернобобовых культур</a:t>
                      </a:r>
                    </a:p>
                    <a:p>
                      <a:pPr marL="342900" marR="0" indent="-34290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</a:rPr>
                        <a:t>- Кормовых культур</a:t>
                      </a:r>
                    </a:p>
                    <a:p>
                      <a:pPr marL="342900" marR="0" indent="-34290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</a:rPr>
                        <a:t>- Товарного картофеля</a:t>
                      </a:r>
                    </a:p>
                    <a:p>
                      <a:pPr marL="342900" marR="0" indent="-34290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400" b="1" u="none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</a:rPr>
                        <a:t>Овощей открытого грунта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</a:rPr>
                        <a:t> Рапса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</a:rPr>
                        <a:t>При соблюдении условий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aseline="0" dirty="0" smtClean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aseline="0" dirty="0" smtClean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aseline="0" dirty="0" smtClean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aseline="0" dirty="0" smtClean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aseline="0" dirty="0" smtClean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u="sng" baseline="0" dirty="0" smtClean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sng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</a:rPr>
                        <a:t>2</a:t>
                      </a:r>
                      <a:r>
                        <a:rPr lang="ru-RU" sz="1600" u="sng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</a:rPr>
                        <a:t>.  Всем категориям хозяйств, специализирующихся 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</a:rPr>
                        <a:t>на выращивании исключительно кормовых культур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aseline="0" dirty="0" smtClean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u="none" baseline="0" dirty="0" smtClean="0">
                        <a:solidFill>
                          <a:srgbClr val="C00000"/>
                        </a:solidFill>
                        <a:latin typeface="Calibri" pitchFamily="34" charset="0"/>
                        <a:ea typeface="Calibri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u="none" baseline="0" dirty="0" smtClean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C00000"/>
                        </a:solidFill>
                        <a:latin typeface="Calibri" pitchFamily="34" charset="0"/>
                        <a:ea typeface="Calibri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13" name="Стрелка углом вверх 12"/>
          <p:cNvSpPr/>
          <p:nvPr/>
        </p:nvSpPr>
        <p:spPr>
          <a:xfrm rot="16200000" flipH="1">
            <a:off x="7257463" y="3501315"/>
            <a:ext cx="504825" cy="2018258"/>
          </a:xfrm>
          <a:prstGeom prst="bentUpArrow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с вырезом 6"/>
          <p:cNvSpPr/>
          <p:nvPr/>
        </p:nvSpPr>
        <p:spPr>
          <a:xfrm rot="7490815">
            <a:off x="3542042" y="1517617"/>
            <a:ext cx="269952" cy="286965"/>
          </a:xfrm>
          <a:prstGeom prst="notchedRightArrow">
            <a:avLst/>
          </a:prstGeom>
          <a:solidFill>
            <a:srgbClr val="FFFF00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с вырезом 7"/>
          <p:cNvSpPr/>
          <p:nvPr/>
        </p:nvSpPr>
        <p:spPr>
          <a:xfrm rot="3061111">
            <a:off x="6374569" y="1501761"/>
            <a:ext cx="266142" cy="293019"/>
          </a:xfrm>
          <a:prstGeom prst="notchedRightArrow">
            <a:avLst>
              <a:gd name="adj1" fmla="val 50000"/>
              <a:gd name="adj2" fmla="val 29216"/>
            </a:avLst>
          </a:prstGeom>
          <a:solidFill>
            <a:srgbClr val="FFFF00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5140692" y="2129329"/>
            <a:ext cx="19137" cy="4347671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7" name="Прямоугольник с одним скругленным углом 16"/>
          <p:cNvSpPr/>
          <p:nvPr/>
        </p:nvSpPr>
        <p:spPr>
          <a:xfrm>
            <a:off x="116950" y="95254"/>
            <a:ext cx="6765113" cy="295275"/>
          </a:xfrm>
          <a:prstGeom prst="round1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 2020 году –  353,9 млн рублей / в 2021 году –  362,6 </a:t>
            </a:r>
            <a:r>
              <a:rPr lang="ru-RU" b="1" dirty="0" err="1" smtClean="0"/>
              <a:t>млн</a:t>
            </a:r>
            <a:r>
              <a:rPr lang="ru-RU" b="1" dirty="0" smtClean="0"/>
              <a:t> рублей</a:t>
            </a:r>
            <a:endParaRPr lang="ru-RU" sz="5000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2400" y="489858"/>
            <a:ext cx="9184116" cy="565668"/>
          </a:xfrm>
          <a:prstGeom prst="rect">
            <a:avLst/>
          </a:prstGeom>
          <a:ln w="38100"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 algn="ctr">
              <a:lnSpc>
                <a:spcPct val="80000"/>
              </a:lnSpc>
            </a:pPr>
            <a:r>
              <a:rPr lang="ru-RU" b="1" u="sng" dirty="0" smtClean="0"/>
              <a:t>Субсидия на проведение комплекса агротехнологических работ</a:t>
            </a:r>
          </a:p>
          <a:p>
            <a:pPr marL="342900" indent="-342900">
              <a:lnSpc>
                <a:spcPct val="80000"/>
              </a:lnSpc>
            </a:pPr>
            <a:endParaRPr lang="ru-RU" sz="200" b="1" dirty="0" smtClean="0"/>
          </a:p>
          <a:p>
            <a:pPr marL="342900" indent="-342900">
              <a:lnSpc>
                <a:spcPct val="80000"/>
              </a:lnSpc>
            </a:pPr>
            <a:r>
              <a:rPr lang="ru-RU" b="1" dirty="0" smtClean="0"/>
              <a:t> 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966857" y="130628"/>
            <a:ext cx="1698172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500" dirty="0" smtClean="0">
                <a:solidFill>
                  <a:srgbClr val="FF0000"/>
                </a:solidFill>
              </a:rPr>
              <a:t> </a:t>
            </a:r>
            <a:r>
              <a:rPr lang="ru-RU" sz="1500" b="1" dirty="0" smtClean="0">
                <a:solidFill>
                  <a:srgbClr val="FF0000"/>
                </a:solidFill>
              </a:rPr>
              <a:t>+8,7 </a:t>
            </a:r>
            <a:r>
              <a:rPr lang="ru-RU" sz="1500" b="1" dirty="0" err="1" smtClean="0">
                <a:solidFill>
                  <a:srgbClr val="FF0000"/>
                </a:solidFill>
              </a:rPr>
              <a:t>млн</a:t>
            </a:r>
            <a:r>
              <a:rPr lang="ru-RU" sz="1500" b="1" dirty="0" smtClean="0">
                <a:solidFill>
                  <a:srgbClr val="FF0000"/>
                </a:solidFill>
              </a:rPr>
              <a:t> рублей</a:t>
            </a:r>
            <a:endParaRPr lang="ru-RU" sz="1500" b="1" dirty="0">
              <a:solidFill>
                <a:srgbClr val="FF0000"/>
              </a:solidFill>
            </a:endParaRPr>
          </a:p>
        </p:txBody>
      </p:sp>
      <p:sp>
        <p:nvSpPr>
          <p:cNvPr id="16" name="Стрелка вправо с вырезом 15"/>
          <p:cNvSpPr/>
          <p:nvPr/>
        </p:nvSpPr>
        <p:spPr>
          <a:xfrm rot="5400000">
            <a:off x="5034397" y="6579542"/>
            <a:ext cx="269952" cy="286965"/>
          </a:xfrm>
          <a:prstGeom prst="notched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Номер слайда 5"/>
          <p:cNvSpPr txBox="1">
            <a:spLocks noGrp="1"/>
          </p:cNvSpPr>
          <p:nvPr/>
        </p:nvSpPr>
        <p:spPr bwMode="auto">
          <a:xfrm>
            <a:off x="8913814" y="6526213"/>
            <a:ext cx="404811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C5D1BC26-FD0C-4AA9-AF07-02B3BB6C41F0}" type="slidenum">
              <a:rPr lang="ru-RU" sz="1200" b="1">
                <a:solidFill>
                  <a:srgbClr val="C0504D"/>
                </a:solidFill>
              </a:rPr>
              <a:pPr algn="r"/>
              <a:t>5</a:t>
            </a:fld>
            <a:endParaRPr lang="ru-RU" sz="1200" b="1" dirty="0">
              <a:solidFill>
                <a:srgbClr val="C0504D"/>
              </a:solidFill>
            </a:endParaRPr>
          </a:p>
        </p:txBody>
      </p:sp>
      <p:sp>
        <p:nvSpPr>
          <p:cNvPr id="2051" name="Oval 6"/>
          <p:cNvSpPr>
            <a:spLocks noChangeArrowheads="1"/>
          </p:cNvSpPr>
          <p:nvPr/>
        </p:nvSpPr>
        <p:spPr bwMode="auto">
          <a:xfrm>
            <a:off x="8948743" y="6354770"/>
            <a:ext cx="576263" cy="503237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7099300" y="6492881"/>
            <a:ext cx="2806700" cy="365125"/>
          </a:xfrm>
        </p:spPr>
        <p:txBody>
          <a:bodyPr/>
          <a:lstStyle/>
          <a:p>
            <a:fld id="{2B2CE2ED-FC19-44A9-920D-9A6A2931CB9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40668" y="195943"/>
            <a:ext cx="8732553" cy="584775"/>
          </a:xfrm>
          <a:prstGeom prst="rect">
            <a:avLst/>
          </a:prstGeom>
          <a:ln w="38100"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lnSpc>
                <a:spcPct val="80000"/>
              </a:lnSpc>
            </a:pPr>
            <a:r>
              <a:rPr lang="ru-RU" sz="2000" b="1" u="sng" dirty="0" smtClean="0"/>
              <a:t>Субсидия на проведение комплекса агротехнологических работ</a:t>
            </a:r>
          </a:p>
          <a:p>
            <a:pPr marL="342900" indent="-342900">
              <a:lnSpc>
                <a:spcPct val="80000"/>
              </a:lnSpc>
            </a:pPr>
            <a:endParaRPr lang="ru-RU" sz="200" b="1" dirty="0" smtClean="0"/>
          </a:p>
          <a:p>
            <a:pPr marL="342900" indent="-342900">
              <a:lnSpc>
                <a:spcPct val="80000"/>
              </a:lnSpc>
            </a:pPr>
            <a:r>
              <a:rPr lang="ru-RU" b="1" dirty="0" smtClean="0"/>
              <a:t> </a:t>
            </a:r>
            <a:endParaRPr lang="ru-RU" dirty="0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73502946"/>
              </p:ext>
            </p:extLst>
          </p:nvPr>
        </p:nvGraphicFramePr>
        <p:xfrm>
          <a:off x="325822" y="892630"/>
          <a:ext cx="9287412" cy="3461657"/>
        </p:xfrm>
        <a:graphic>
          <a:graphicData uri="http://schemas.openxmlformats.org/drawingml/2006/table">
            <a:tbl>
              <a:tblPr/>
              <a:tblGrid>
                <a:gridCol w="547049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5143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6547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38809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Вид сельскохозяйственной культуры</a:t>
                      </a:r>
                    </a:p>
                  </a:txBody>
                  <a:tcPr marL="8845" marR="8845" marT="88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Базовая ставка, рублей на 1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гектар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845" marR="8845" marT="88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642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Субъекты малого предпринимательства</a:t>
                      </a:r>
                    </a:p>
                  </a:txBody>
                  <a:tcPr marL="8845" marR="8845" marT="88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Крупные и средние хозяйства</a:t>
                      </a:r>
                    </a:p>
                  </a:txBody>
                  <a:tcPr marL="8845" marR="8845" marT="88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0465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Зерновые, зернобобовые культуры</a:t>
                      </a:r>
                    </a:p>
                  </a:txBody>
                  <a:tcPr marL="8845" marR="8845" marT="88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1 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623,</a:t>
                      </a:r>
                      <a:r>
                        <a:rPr lang="en-GB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845" marR="8845" marT="88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1 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623,</a:t>
                      </a:r>
                      <a:r>
                        <a:rPr lang="en-GB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845" marR="8845" marT="88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4477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Кормовые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культуры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845" marR="8845" marT="88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909,0</a:t>
                      </a:r>
                      <a:r>
                        <a:rPr lang="en-GB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845" marR="8845" marT="88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909,0</a:t>
                      </a:r>
                      <a:r>
                        <a:rPr lang="en-GB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845" marR="8845" marT="88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4477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Картофель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845" marR="8845" marT="88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2 012,</a:t>
                      </a:r>
                      <a:r>
                        <a:rPr lang="en-GB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845" marR="8845" marT="88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2 012,</a:t>
                      </a:r>
                      <a:r>
                        <a:rPr lang="en-GB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845" marR="8845" marT="88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1715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Рапс (только для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крупных и средних 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хозяйств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845" marR="8845" marT="88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8845" marR="8845" marT="88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1 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623,</a:t>
                      </a:r>
                      <a:r>
                        <a:rPr lang="en-GB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845" marR="8845" marT="88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4477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Овощи открытого грунта</a:t>
                      </a:r>
                    </a:p>
                  </a:txBody>
                  <a:tcPr marL="8845" marR="8845" marT="88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65 500,00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845" marR="8845" marT="88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65 500,00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845" marR="8845" marT="88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4560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Оригинальный семенной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картофель (для всех категорий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хозяйств)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845" marR="8845" marT="88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63 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376,</a:t>
                      </a:r>
                      <a:r>
                        <a:rPr lang="en-GB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845" marR="8845" marT="88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63 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376,</a:t>
                      </a:r>
                      <a:r>
                        <a:rPr lang="en-GB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845" marR="8845" marT="88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5088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Элитный семенной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картофель (для всех категорий хозяйств)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845" marR="8845" marT="88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53 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636,</a:t>
                      </a:r>
                      <a:r>
                        <a:rPr lang="en-GB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845" marR="8845" marT="88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53 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636,</a:t>
                      </a:r>
                      <a:r>
                        <a:rPr lang="en-GB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845" marR="8845" marT="88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865601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Кормовые культуры (для хозяйств, специализирующихся на выращивании исключительно кормовых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культур </a:t>
                      </a:r>
                      <a:r>
                        <a:rPr lang="ru-RU" sz="1400" b="0" i="0" u="sng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без предъявления</a:t>
                      </a:r>
                      <a:r>
                        <a:rPr lang="ru-RU" sz="1400" b="0" i="0" u="sng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требований к посеву по </a:t>
                      </a:r>
                      <a:r>
                        <a:rPr lang="ru-RU" sz="1400" b="0" i="0" u="sng" strike="noStrike" baseline="0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ГОСТу</a:t>
                      </a:r>
                      <a:r>
                        <a:rPr lang="ru-RU" sz="1400" b="0" i="0" u="sng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845" marR="8845" marT="88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454,</a:t>
                      </a:r>
                      <a:r>
                        <a:rPr lang="en-GB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845" marR="8845" marT="88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454,</a:t>
                      </a:r>
                      <a:r>
                        <a:rPr lang="en-GB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845" marR="8845" marT="88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18" name="Прямоугольник с одним скругленным углом 17"/>
          <p:cNvSpPr/>
          <p:nvPr/>
        </p:nvSpPr>
        <p:spPr>
          <a:xfrm>
            <a:off x="421105" y="4451688"/>
            <a:ext cx="9107906" cy="1913021"/>
          </a:xfrm>
          <a:prstGeom prst="round1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 расчете субсидии базовая ставка увеличивается:</a:t>
            </a:r>
          </a:p>
          <a:p>
            <a:pPr algn="ctr">
              <a:buFont typeface="Arial" charset="0"/>
              <a:buChar char="•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на коэффициент территориальности</a:t>
            </a:r>
          </a:p>
          <a:p>
            <a:pPr algn="ctr">
              <a:buFont typeface="Arial" charset="0"/>
              <a:buChar char="•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на повышающий коэффициент равный 2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(для посевных площадей, отраженных в проектно-сметной документации на которых в текущем году планируется проводить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работы по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фосфоритованию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и (или) гипсованию</a:t>
            </a:r>
          </a:p>
          <a:p>
            <a:pPr algn="ctr">
              <a:buFont typeface="Arial" charset="0"/>
              <a:buChar char="•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на повышающий коэффициент равный 1,2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(для посевных площадей, в отношении которых в текущем году планируется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осуществлять страхование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сельхозкультур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>
              <a:buFont typeface="Arial" charset="0"/>
              <a:buChar char="•"/>
            </a:pPr>
            <a:endParaRPr lang="ru-RU" sz="1600" dirty="0"/>
          </a:p>
        </p:txBody>
      </p:sp>
      <p:sp>
        <p:nvSpPr>
          <p:cNvPr id="8" name="Стрелка вправо с вырезом 7"/>
          <p:cNvSpPr/>
          <p:nvPr/>
        </p:nvSpPr>
        <p:spPr>
          <a:xfrm rot="5400000">
            <a:off x="5012626" y="6394486"/>
            <a:ext cx="269952" cy="286965"/>
          </a:xfrm>
          <a:prstGeom prst="notched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50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Номер слайда 5"/>
          <p:cNvSpPr txBox="1">
            <a:spLocks noGrp="1"/>
          </p:cNvSpPr>
          <p:nvPr/>
        </p:nvSpPr>
        <p:spPr bwMode="auto">
          <a:xfrm>
            <a:off x="8913814" y="6526213"/>
            <a:ext cx="404811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C5D1BC26-FD0C-4AA9-AF07-02B3BB6C41F0}" type="slidenum">
              <a:rPr lang="ru-RU" sz="1200" b="1">
                <a:solidFill>
                  <a:srgbClr val="C0504D"/>
                </a:solidFill>
              </a:rPr>
              <a:pPr algn="r"/>
              <a:t>6</a:t>
            </a:fld>
            <a:endParaRPr lang="ru-RU" sz="1200" b="1" dirty="0">
              <a:solidFill>
                <a:srgbClr val="C0504D"/>
              </a:solidFill>
            </a:endParaRPr>
          </a:p>
        </p:txBody>
      </p:sp>
      <p:sp>
        <p:nvSpPr>
          <p:cNvPr id="2051" name="Oval 6"/>
          <p:cNvSpPr>
            <a:spLocks noChangeArrowheads="1"/>
          </p:cNvSpPr>
          <p:nvPr/>
        </p:nvSpPr>
        <p:spPr bwMode="auto">
          <a:xfrm>
            <a:off x="8948743" y="6354770"/>
            <a:ext cx="576263" cy="503237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27591" y="6226630"/>
            <a:ext cx="9778409" cy="631370"/>
          </a:xfrm>
        </p:spPr>
        <p:txBody>
          <a:bodyPr/>
          <a:lstStyle/>
          <a:p>
            <a:pPr algn="l"/>
            <a:r>
              <a:rPr lang="ru-RU" sz="1300" b="1" dirty="0" smtClean="0">
                <a:solidFill>
                  <a:schemeClr val="tx1"/>
                </a:solidFill>
              </a:rPr>
              <a:t>Соответственно, направления расходования субсидии дополняются новым направлением – приобретение семян и посадочного материала тех культур, на которые получена субсидия.</a:t>
            </a:r>
            <a:r>
              <a:rPr lang="ru-RU" sz="1300" b="1" dirty="0" smtClean="0">
                <a:solidFill>
                  <a:prstClr val="black">
                    <a:tint val="75000"/>
                  </a:prstClr>
                </a:solidFill>
              </a:rPr>
              <a:t> </a:t>
            </a:r>
            <a:r>
              <a:rPr lang="en-US" sz="1300" b="1" dirty="0" smtClean="0">
                <a:solidFill>
                  <a:srgbClr val="FF0000"/>
                </a:solidFill>
              </a:rPr>
              <a:t>!!!</a:t>
            </a:r>
            <a:r>
              <a:rPr lang="ru-RU" sz="1300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                                                                                                                                      </a:t>
            </a:r>
            <a:fld id="{2B2CE2ED-FC19-44A9-920D-9A6A2931CB9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algn="l"/>
              <a:t>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12074286"/>
              </p:ext>
            </p:extLst>
          </p:nvPr>
        </p:nvGraphicFramePr>
        <p:xfrm>
          <a:off x="157657" y="1190846"/>
          <a:ext cx="9410885" cy="5145668"/>
        </p:xfrm>
        <a:graphic>
          <a:graphicData uri="http://schemas.openxmlformats.org/drawingml/2006/table">
            <a:tbl>
              <a:tblPr/>
              <a:tblGrid>
                <a:gridCol w="569741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2452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8894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24677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Вид сельскохозяйственной культуры</a:t>
                      </a:r>
                    </a:p>
                  </a:txBody>
                  <a:tcPr marL="8845" marR="8845" marT="88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ставка, рублей на 1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гектар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845" marR="8845" marT="88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51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Субъекты малого предпринимательства</a:t>
                      </a:r>
                    </a:p>
                  </a:txBody>
                  <a:tcPr marL="8845" marR="8845" marT="88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Крупные и средние хозяйства</a:t>
                      </a:r>
                    </a:p>
                  </a:txBody>
                  <a:tcPr marL="8845" marR="8845" marT="88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1294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семена зерновых и зернобобовых культур первой репродукции</a:t>
                      </a:r>
                    </a:p>
                    <a:p>
                      <a:endParaRPr lang="ru-RU" sz="1400" dirty="0"/>
                    </a:p>
                  </a:txBody>
                  <a:tcPr marL="8845" marR="8845" marT="88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1000,00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845" marR="8845" marT="88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1000,00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845" marR="8845" marT="88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1294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семена питомников размножения (ПР1, ПР2, ПР3) зерновых и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ru-RU" sz="1400" dirty="0" smtClean="0"/>
                        <a:t>зернобобовых культур</a:t>
                      </a:r>
                      <a:endParaRPr lang="ru-RU" sz="1400" dirty="0"/>
                    </a:p>
                  </a:txBody>
                  <a:tcPr marL="8845" marR="8845" marT="88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6000,00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845" marR="8845" marT="88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6000,00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845" marR="8845" marT="88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1294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семена многолетних злаковых и (или) бобовых трав первой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ru-RU" sz="1400" dirty="0" smtClean="0"/>
                        <a:t>репродукции</a:t>
                      </a:r>
                      <a:endParaRPr lang="ru-RU" sz="1400" dirty="0"/>
                    </a:p>
                  </a:txBody>
                  <a:tcPr marL="8845" marR="8845" marT="88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200,00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845" marR="8845" marT="88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200,00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845" marR="8845" marT="88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1294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семена картофеля первой репродукции</a:t>
                      </a:r>
                    </a:p>
                    <a:p>
                      <a:endParaRPr lang="ru-RU" sz="1400" dirty="0" smtClean="0"/>
                    </a:p>
                  </a:txBody>
                  <a:tcPr marL="8845" marR="8845" marT="88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10500,00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845" marR="8845" marT="88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10500,00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845" marR="8845" marT="88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1294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семена моркови вне зависимости от репродукции</a:t>
                      </a:r>
                    </a:p>
                    <a:p>
                      <a:endParaRPr lang="ru-RU" sz="1400" dirty="0"/>
                    </a:p>
                  </a:txBody>
                  <a:tcPr marL="8845" marR="8845" marT="88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60000,00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845" marR="8845" marT="88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60000,00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845" marR="8845" marT="88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1294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семена свеклы вне зависимости от репродукции</a:t>
                      </a:r>
                    </a:p>
                    <a:p>
                      <a:endParaRPr lang="ru-RU" sz="1400" dirty="0"/>
                    </a:p>
                  </a:txBody>
                  <a:tcPr marL="8845" marR="8845" marT="88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45000,00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845" marR="8845" marT="88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45000,00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845" marR="8845" marT="88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1294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семена капусты вне зависимости от репродукции</a:t>
                      </a:r>
                    </a:p>
                    <a:p>
                      <a:endParaRPr lang="ru-RU" sz="1400" dirty="0"/>
                    </a:p>
                  </a:txBody>
                  <a:tcPr marL="8845" marR="8845" marT="88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50000,00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845" marR="8845" marT="88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50000,00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845" marR="8845" marT="88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1294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рассада капусты вне зависимости от репродукции</a:t>
                      </a:r>
                    </a:p>
                    <a:p>
                      <a:endParaRPr lang="ru-RU" sz="1400" dirty="0"/>
                    </a:p>
                  </a:txBody>
                  <a:tcPr marL="8845" marR="8845" marT="88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140000,00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845" marR="8845" marT="88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140000,00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845" marR="8845" marT="88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12941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семена рапса вне зависимости от репродукции</a:t>
                      </a:r>
                    </a:p>
                    <a:p>
                      <a:pPr algn="l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845" marR="8845" marT="88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845" marR="8845" marT="88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400,00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845" marR="8845" marT="88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65545652"/>
                  </a:ext>
                </a:extLst>
              </a:tr>
              <a:tr h="46730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семена многолетних злаковых и (или) бобовых трав первой</a:t>
                      </a:r>
                    </a:p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репродукции (для тех, кто занимается исключительно кормовыми культурами)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845" marR="8845" marT="88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845" marR="8845" marT="88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845" marR="8845" marT="88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84565758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26123" y="70834"/>
            <a:ext cx="9420647" cy="1061829"/>
          </a:xfrm>
          <a:prstGeom prst="rect">
            <a:avLst/>
          </a:prstGeom>
          <a:ln w="28575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r>
              <a:rPr lang="ru-RU" b="1" u="sng" dirty="0"/>
              <a:t>Субсидия на проведение комплекса агротехнологических работ </a:t>
            </a:r>
          </a:p>
          <a:p>
            <a:r>
              <a:rPr lang="ru-RU" sz="1500" b="1" dirty="0" smtClean="0"/>
              <a:t>*</a:t>
            </a:r>
            <a:r>
              <a:rPr lang="ru-RU" sz="1500" b="1" dirty="0" smtClean="0">
                <a:solidFill>
                  <a:srgbClr val="FF0000"/>
                </a:solidFill>
              </a:rPr>
              <a:t>Новое в 2021 году </a:t>
            </a:r>
            <a:r>
              <a:rPr lang="en-US" sz="1500" b="1" dirty="0" smtClean="0">
                <a:solidFill>
                  <a:srgbClr val="FF0000"/>
                </a:solidFill>
              </a:rPr>
              <a:t>!</a:t>
            </a:r>
            <a:r>
              <a:rPr lang="ru-RU" sz="1500" b="1" dirty="0" smtClean="0">
                <a:solidFill>
                  <a:srgbClr val="FF0000"/>
                </a:solidFill>
              </a:rPr>
              <a:t>: </a:t>
            </a:r>
            <a:r>
              <a:rPr lang="ru-RU" sz="1500" i="1" dirty="0" smtClean="0"/>
              <a:t>проведение комплекса </a:t>
            </a:r>
            <a:r>
              <a:rPr lang="ru-RU" sz="1500" i="1" dirty="0" err="1" smtClean="0"/>
              <a:t>агротехнологических</a:t>
            </a:r>
            <a:r>
              <a:rPr lang="ru-RU" sz="1500" i="1" dirty="0" smtClean="0"/>
              <a:t> работ будет включать в себя в том числе </a:t>
            </a:r>
            <a:r>
              <a:rPr lang="ru-RU" sz="1500" i="1" u="sng" dirty="0" smtClean="0"/>
              <a:t>приобретение семян и посадочного материала</a:t>
            </a:r>
            <a:r>
              <a:rPr lang="ru-RU" sz="1500" i="1" dirty="0" smtClean="0"/>
              <a:t>. Ставки </a:t>
            </a:r>
            <a:r>
              <a:rPr lang="ru-RU" sz="1500" i="1" dirty="0"/>
              <a:t>субсидии на 1 гектар плановой посевной площади, планируемой к засеву </a:t>
            </a:r>
            <a:r>
              <a:rPr lang="ru-RU" sz="1500" i="1" u="sng" dirty="0"/>
              <a:t>приобретенным</a:t>
            </a:r>
            <a:r>
              <a:rPr lang="ru-RU" sz="1500" i="1" dirty="0"/>
              <a:t>и </a:t>
            </a:r>
            <a:r>
              <a:rPr lang="ru-RU" sz="1500" i="1" dirty="0" smtClean="0"/>
              <a:t>семенами:</a:t>
            </a:r>
            <a:endParaRPr lang="ru-RU" sz="1500" dirty="0"/>
          </a:p>
        </p:txBody>
      </p:sp>
    </p:spTree>
    <p:extLst>
      <p:ext uri="{BB962C8B-B14F-4D97-AF65-F5344CB8AC3E}">
        <p14:creationId xmlns:p14="http://schemas.microsoft.com/office/powerpoint/2010/main" xmlns="" val="216618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Номер слайда 5"/>
          <p:cNvSpPr txBox="1">
            <a:spLocks noGrp="1"/>
          </p:cNvSpPr>
          <p:nvPr/>
        </p:nvSpPr>
        <p:spPr bwMode="auto">
          <a:xfrm>
            <a:off x="8913814" y="6526213"/>
            <a:ext cx="404811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C5D1BC26-FD0C-4AA9-AF07-02B3BB6C41F0}" type="slidenum">
              <a:rPr lang="ru-RU" sz="1200" b="1">
                <a:solidFill>
                  <a:srgbClr val="C0504D"/>
                </a:solidFill>
              </a:rPr>
              <a:pPr algn="r"/>
              <a:t>7</a:t>
            </a:fld>
            <a:endParaRPr lang="ru-RU" sz="1200" b="1" dirty="0">
              <a:solidFill>
                <a:srgbClr val="C0504D"/>
              </a:solidFill>
            </a:endParaRPr>
          </a:p>
        </p:txBody>
      </p:sp>
      <p:sp>
        <p:nvSpPr>
          <p:cNvPr id="2051" name="Oval 6"/>
          <p:cNvSpPr>
            <a:spLocks noChangeArrowheads="1"/>
          </p:cNvSpPr>
          <p:nvPr/>
        </p:nvSpPr>
        <p:spPr bwMode="auto">
          <a:xfrm>
            <a:off x="8948743" y="6354770"/>
            <a:ext cx="576263" cy="503237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7099300" y="6492881"/>
            <a:ext cx="2806700" cy="365125"/>
          </a:xfrm>
        </p:spPr>
        <p:txBody>
          <a:bodyPr/>
          <a:lstStyle/>
          <a:p>
            <a:fld id="{2B2CE2ED-FC19-44A9-920D-9A6A2931CB9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52400" y="457201"/>
            <a:ext cx="9565758" cy="319446"/>
          </a:xfrm>
          <a:prstGeom prst="rect">
            <a:avLst/>
          </a:prstGeom>
          <a:ln w="38100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marL="342900" indent="-342900" algn="ctr">
              <a:lnSpc>
                <a:spcPct val="80000"/>
              </a:lnSpc>
            </a:pPr>
            <a:r>
              <a:rPr lang="ru-RU" b="1" u="sng" dirty="0" smtClean="0"/>
              <a:t>Субсидия на поддержку производства </a:t>
            </a:r>
            <a:r>
              <a:rPr lang="ru-RU" b="1" u="sng" dirty="0" smtClean="0"/>
              <a:t>молока</a:t>
            </a:r>
            <a:r>
              <a:rPr lang="ru-RU" b="1" dirty="0" smtClean="0"/>
              <a:t> </a:t>
            </a:r>
            <a:endParaRPr lang="ru-RU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H="1">
            <a:off x="790578" y="2066925"/>
            <a:ext cx="8239124" cy="9525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5" name="Прямоугольник с одним скругленным углом 24"/>
          <p:cNvSpPr/>
          <p:nvPr/>
        </p:nvSpPr>
        <p:spPr>
          <a:xfrm>
            <a:off x="180475" y="111652"/>
            <a:ext cx="6458453" cy="295275"/>
          </a:xfrm>
          <a:prstGeom prst="round1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b="1" dirty="0" smtClean="0"/>
              <a:t>В 2020 году – 776,4 млн рублей / в 2021 году – 660,2 млн рублей</a:t>
            </a:r>
            <a:endParaRPr lang="ru-RU" sz="1600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6681192" y="-67225"/>
            <a:ext cx="230505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500" b="1" dirty="0" smtClean="0">
              <a:solidFill>
                <a:srgbClr val="FF0000"/>
              </a:solidFill>
            </a:endParaRPr>
          </a:p>
          <a:p>
            <a:r>
              <a:rPr lang="ru-RU" sz="1500" b="1" dirty="0" smtClean="0">
                <a:solidFill>
                  <a:srgbClr val="FF0000"/>
                </a:solidFill>
              </a:rPr>
              <a:t>- 116,2 </a:t>
            </a:r>
            <a:r>
              <a:rPr lang="ru-RU" sz="1500" b="1" dirty="0" err="1" smtClean="0">
                <a:solidFill>
                  <a:srgbClr val="FF0000"/>
                </a:solidFill>
              </a:rPr>
              <a:t>млн</a:t>
            </a:r>
            <a:r>
              <a:rPr lang="ru-RU" sz="1500" b="1" dirty="0" smtClean="0">
                <a:solidFill>
                  <a:srgbClr val="FF0000"/>
                </a:solidFill>
              </a:rPr>
              <a:t> руб. </a:t>
            </a:r>
            <a:endParaRPr lang="ru-RU" sz="1500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H="1" flipV="1">
            <a:off x="247657" y="4505328"/>
            <a:ext cx="3943345" cy="9522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 flipV="1">
            <a:off x="4733927" y="5905504"/>
            <a:ext cx="4324351" cy="9525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graphicFrame>
        <p:nvGraphicFramePr>
          <p:cNvPr id="24" name="Таблица 23"/>
          <p:cNvGraphicFramePr>
            <a:graphicFrameLocks noGrp="1"/>
          </p:cNvGraphicFramePr>
          <p:nvPr/>
        </p:nvGraphicFramePr>
        <p:xfrm>
          <a:off x="4527550" y="2342091"/>
          <a:ext cx="4959350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256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336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78814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min</a:t>
                      </a:r>
                      <a:r>
                        <a:rPr lang="en-US" sz="1200" b="1" baseline="0" dirty="0" smtClean="0"/>
                        <a:t> </a:t>
                      </a:r>
                      <a:r>
                        <a:rPr lang="ru-RU" sz="1200" b="1" baseline="0" dirty="0" smtClean="0"/>
                        <a:t>ставка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/>
                        <a:t>max </a:t>
                      </a:r>
                      <a:r>
                        <a:rPr lang="ru-RU" sz="1200" b="1" baseline="0" dirty="0" smtClean="0"/>
                        <a:t>ставка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baseline="0" dirty="0" smtClean="0"/>
                        <a:t>(с учетом </a:t>
                      </a:r>
                      <a:r>
                        <a:rPr lang="ru-RU" sz="1200" b="1" baseline="0" dirty="0" err="1" smtClean="0"/>
                        <a:t>коэф.территориальности</a:t>
                      </a:r>
                      <a:r>
                        <a:rPr lang="ru-RU" sz="1200" b="1" baseline="0" dirty="0" smtClean="0"/>
                        <a:t>)</a:t>
                      </a:r>
                      <a:endParaRPr lang="ru-RU" sz="1200" b="1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rgbClr val="9B3937"/>
                          </a:solidFill>
                          <a:latin typeface="Calibri" pitchFamily="34" charset="0"/>
                          <a:ea typeface="Calibri"/>
                        </a:rPr>
                        <a:t>при продуктивности до 5000 кг</a:t>
                      </a:r>
                      <a:endParaRPr lang="ru-RU" sz="1500" b="1" dirty="0">
                        <a:solidFill>
                          <a:srgbClr val="9B3937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4305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r>
                        <a:rPr lang="ru-RU" dirty="0" smtClean="0"/>
                        <a:t>,424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1,696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43052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 smtClean="0">
                          <a:solidFill>
                            <a:srgbClr val="9B3937"/>
                          </a:solidFill>
                          <a:latin typeface="Calibri" pitchFamily="34" charset="0"/>
                          <a:ea typeface="Calibri"/>
                        </a:rPr>
                        <a:t>при продуктивности до 5000 кг</a:t>
                      </a:r>
                      <a:endParaRPr lang="ru-RU" sz="1500" b="1" dirty="0" smtClean="0">
                        <a:solidFill>
                          <a:srgbClr val="9B3937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4305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1,439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1,71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43052"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26" name="AutoShape 3"/>
          <p:cNvSpPr>
            <a:spLocks noChangeArrowheads="1"/>
          </p:cNvSpPr>
          <p:nvPr/>
        </p:nvSpPr>
        <p:spPr bwMode="auto">
          <a:xfrm>
            <a:off x="69451" y="882502"/>
            <a:ext cx="9767100" cy="5975497"/>
          </a:xfrm>
          <a:prstGeom prst="rect">
            <a:avLst/>
          </a:prstGeom>
          <a:ln w="44450" cmpd="dbl">
            <a:solidFill>
              <a:srgbClr val="00B050"/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t"/>
          <a:lstStyle/>
          <a:p>
            <a:pPr algn="ctr">
              <a:lnSpc>
                <a:spcPct val="75000"/>
              </a:lnSpc>
              <a:defRPr/>
            </a:pPr>
            <a:r>
              <a:rPr lang="ru-RU" sz="2000" dirty="0" smtClean="0">
                <a:solidFill>
                  <a:schemeClr val="tx1"/>
                </a:solidFill>
                <a:latin typeface="Calibri" pitchFamily="34" charset="0"/>
              </a:rPr>
              <a:t>по ставке на 1 килограмм  </a:t>
            </a:r>
          </a:p>
          <a:p>
            <a:pPr algn="ctr">
              <a:lnSpc>
                <a:spcPct val="75000"/>
              </a:lnSpc>
              <a:defRPr/>
            </a:pPr>
            <a:r>
              <a:rPr lang="ru-RU" dirty="0" smtClean="0">
                <a:solidFill>
                  <a:schemeClr val="tx1"/>
                </a:solidFill>
                <a:latin typeface="Calibri" pitchFamily="34" charset="0"/>
              </a:rPr>
              <a:t>реализованного и (или) отгруженного сельскохозяйственными товаропроизводителями на собственную переработку коровьего и (или) козьего молока </a:t>
            </a:r>
          </a:p>
          <a:p>
            <a:pPr algn="ctr">
              <a:lnSpc>
                <a:spcPct val="75000"/>
              </a:lnSpc>
              <a:defRPr/>
            </a:pPr>
            <a:r>
              <a:rPr lang="ru-RU" dirty="0" smtClean="0">
                <a:solidFill>
                  <a:schemeClr val="tx1"/>
                </a:solidFill>
                <a:latin typeface="Calibri" pitchFamily="34" charset="0"/>
              </a:rPr>
              <a:t>(ежеквартально, включая 4 квартал 2020 года)</a:t>
            </a:r>
          </a:p>
          <a:p>
            <a:pPr algn="ctr">
              <a:lnSpc>
                <a:spcPct val="95000"/>
              </a:lnSpc>
              <a:defRPr/>
            </a:pPr>
            <a:endParaRPr lang="ru-RU" sz="500" b="1" dirty="0" smtClean="0">
              <a:solidFill>
                <a:schemeClr val="tx1"/>
              </a:solidFill>
              <a:latin typeface="Calibri" pitchFamily="34" charset="0"/>
              <a:cs typeface="Times New Roman" pitchFamily="18" charset="0"/>
            </a:endParaRPr>
          </a:p>
          <a:p>
            <a:pPr algn="ctr">
              <a:lnSpc>
                <a:spcPct val="95000"/>
              </a:lnSpc>
              <a:defRPr/>
            </a:pPr>
            <a:r>
              <a:rPr lang="ru-RU" b="1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«Компенсирующая»         </a:t>
            </a:r>
            <a:r>
              <a:rPr lang="ru-RU" b="1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БАЗОВАЯ </a:t>
            </a:r>
            <a:r>
              <a:rPr lang="ru-RU" b="1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ставка </a:t>
            </a:r>
            <a:r>
              <a:rPr lang="ru-RU" b="1" dirty="0" smtClean="0">
                <a:solidFill>
                  <a:srgbClr val="9B3937"/>
                </a:solidFill>
                <a:latin typeface="Calibri" pitchFamily="34" charset="0"/>
                <a:cs typeface="Times New Roman" pitchFamily="18" charset="0"/>
              </a:rPr>
              <a:t>для всех сельхозпроизводителей -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1,409 рублей</a:t>
            </a:r>
            <a:endParaRPr lang="en-US" b="1" dirty="0" smtClean="0">
              <a:solidFill>
                <a:schemeClr val="accent2">
                  <a:lumMod val="75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algn="ctr">
              <a:lnSpc>
                <a:spcPct val="95000"/>
              </a:lnSpc>
              <a:defRPr/>
            </a:pP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Базовая ставка увеличивается на коэффициент территориальности – 1 - 1,2 (из средств областного бюджета), коэффициент 1,227 при продуктивности коров свыше 5000 кг и коэффициент 1,3 малым предприятиям (из средств федерального бюджета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)</a:t>
            </a:r>
          </a:p>
          <a:p>
            <a:pPr algn="ctr">
              <a:lnSpc>
                <a:spcPct val="95000"/>
              </a:lnSpc>
              <a:defRPr/>
            </a:pP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 </a:t>
            </a:r>
            <a:endParaRPr lang="ru-RU" b="1" i="1" dirty="0" smtClean="0">
              <a:solidFill>
                <a:schemeClr val="accent2">
                  <a:lumMod val="75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algn="ctr">
              <a:lnSpc>
                <a:spcPct val="95000"/>
              </a:lnSpc>
              <a:defRPr/>
            </a:pPr>
            <a:r>
              <a:rPr lang="ru-RU" b="1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«Стимулирующая»     ДОПОЛНИТЕЛЬНАЯ</a:t>
            </a:r>
            <a:r>
              <a:rPr lang="ru-RU" b="1" dirty="0" smtClean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  </a:t>
            </a:r>
            <a:r>
              <a:rPr lang="ru-RU" b="1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ставка 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для сельхозпроизводителей </a:t>
            </a:r>
          </a:p>
          <a:p>
            <a:pPr algn="ctr">
              <a:lnSpc>
                <a:spcPct val="95000"/>
              </a:lnSpc>
              <a:defRPr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с продуктивностью выше 7500 кг/5000 кг (для КФХ) </a:t>
            </a:r>
            <a:r>
              <a:rPr lang="ru-RU" b="1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- 0,669 рублей</a:t>
            </a:r>
            <a:endParaRPr lang="en-US" b="1" dirty="0" smtClean="0">
              <a:solidFill>
                <a:schemeClr val="accent2">
                  <a:lumMod val="75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algn="ctr">
              <a:lnSpc>
                <a:spcPct val="95000"/>
              </a:lnSpc>
              <a:defRPr/>
            </a:pP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Ставка увеличивается на коэффициент продуктивности  1 - 1,2</a:t>
            </a:r>
          </a:p>
          <a:p>
            <a:pPr algn="ctr">
              <a:lnSpc>
                <a:spcPct val="95000"/>
              </a:lnSpc>
              <a:defRPr/>
            </a:pP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(устанавливается пропорционально продуктивности в диапазоне от 7500 до 9000кг)</a:t>
            </a:r>
          </a:p>
          <a:p>
            <a:pPr algn="ctr">
              <a:lnSpc>
                <a:spcPct val="95000"/>
              </a:lnSpc>
              <a:defRPr/>
            </a:pP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коэффициент территориальности не применяется.</a:t>
            </a:r>
            <a:endParaRPr lang="ru-RU" i="1" dirty="0">
              <a:solidFill>
                <a:srgbClr val="9B3937"/>
              </a:solidFill>
              <a:latin typeface="Calibri" pitchFamily="34" charset="0"/>
              <a:ea typeface="Calibri"/>
            </a:endParaRPr>
          </a:p>
          <a:p>
            <a:pPr algn="ctr">
              <a:lnSpc>
                <a:spcPct val="95000"/>
              </a:lnSpc>
              <a:defRPr/>
            </a:pPr>
            <a:endParaRPr lang="ru-RU" b="1" i="1" u="sng" dirty="0" smtClean="0">
              <a:solidFill>
                <a:schemeClr val="accent2">
                  <a:lumMod val="75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algn="ctr">
              <a:lnSpc>
                <a:spcPct val="95000"/>
              </a:lnSpc>
              <a:defRPr/>
            </a:pPr>
            <a:endParaRPr lang="ru-RU" sz="2000" b="1" dirty="0" smtClean="0">
              <a:solidFill>
                <a:schemeClr val="accent2">
                  <a:lumMod val="75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algn="ctr">
              <a:lnSpc>
                <a:spcPct val="95000"/>
              </a:lnSpc>
              <a:defRPr/>
            </a:pPr>
            <a:r>
              <a:rPr lang="ru-RU" sz="1900" b="1" dirty="0" smtClean="0">
                <a:solidFill>
                  <a:srgbClr val="9B3937"/>
                </a:solidFill>
                <a:latin typeface="Calibri" pitchFamily="34" charset="0"/>
                <a:cs typeface="Times New Roman" pitchFamily="18" charset="0"/>
              </a:rPr>
              <a:t> </a:t>
            </a:r>
            <a:endParaRPr lang="ru-RU" sz="1500" b="1" i="1" dirty="0" smtClean="0">
              <a:solidFill>
                <a:schemeClr val="tx1"/>
              </a:solidFill>
            </a:endParaRPr>
          </a:p>
          <a:p>
            <a:pPr algn="ctr"/>
            <a:endParaRPr lang="ru-RU" sz="1500" b="1" i="1" dirty="0" smtClean="0">
              <a:solidFill>
                <a:schemeClr val="tx1"/>
              </a:solidFill>
            </a:endParaRPr>
          </a:p>
          <a:p>
            <a:pPr algn="ctr"/>
            <a:endParaRPr lang="ru-RU" sz="1500" b="1" i="1" dirty="0" smtClean="0">
              <a:solidFill>
                <a:schemeClr val="tx1"/>
              </a:solidFill>
            </a:endParaRPr>
          </a:p>
          <a:p>
            <a:pPr algn="ctr"/>
            <a:endParaRPr lang="ru-RU" sz="1500" b="1" i="1" dirty="0" smtClean="0">
              <a:solidFill>
                <a:schemeClr val="tx1"/>
              </a:solidFill>
            </a:endParaRPr>
          </a:p>
          <a:p>
            <a:pPr algn="ctr"/>
            <a:endParaRPr lang="ru-RU" sz="1500" b="1" i="1" dirty="0" smtClean="0">
              <a:solidFill>
                <a:schemeClr val="tx1"/>
              </a:solidFill>
            </a:endParaRPr>
          </a:p>
          <a:p>
            <a:pPr algn="ctr"/>
            <a:endParaRPr lang="ru-RU" sz="1500" b="1" i="1" dirty="0" smtClean="0">
              <a:solidFill>
                <a:schemeClr val="tx1"/>
              </a:solidFill>
            </a:endParaRPr>
          </a:p>
          <a:p>
            <a:pPr algn="ctr"/>
            <a:endParaRPr lang="ru-RU" sz="1500" b="1" i="1" dirty="0" smtClean="0">
              <a:solidFill>
                <a:schemeClr val="tx1"/>
              </a:solidFill>
            </a:endParaRPr>
          </a:p>
          <a:p>
            <a:pPr algn="ctr"/>
            <a:endParaRPr lang="ru-RU" sz="1500" b="1" i="1" dirty="0" smtClean="0">
              <a:solidFill>
                <a:schemeClr val="tx1"/>
              </a:solidFill>
            </a:endParaRPr>
          </a:p>
          <a:p>
            <a:pPr algn="ctr"/>
            <a:endParaRPr lang="ru-RU" sz="1500" b="1" i="1" dirty="0" smtClean="0">
              <a:solidFill>
                <a:schemeClr val="tx1"/>
              </a:solidFill>
            </a:endParaRPr>
          </a:p>
          <a:p>
            <a:pPr algn="ctr"/>
            <a:endParaRPr lang="ru-RU" sz="1500" b="1" i="1" dirty="0" smtClean="0">
              <a:solidFill>
                <a:schemeClr val="tx1"/>
              </a:solidFill>
            </a:endParaRPr>
          </a:p>
          <a:p>
            <a:pPr algn="ctr"/>
            <a:endParaRPr lang="ru-RU" sz="1500" b="1" i="1" dirty="0" smtClean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  <a:defRPr/>
            </a:pPr>
            <a:endParaRPr lang="ru-RU" sz="11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7" name="Таблица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43015719"/>
              </p:ext>
            </p:extLst>
          </p:nvPr>
        </p:nvGraphicFramePr>
        <p:xfrm>
          <a:off x="150471" y="4657059"/>
          <a:ext cx="9539656" cy="22009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9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32926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20093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" b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i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</a:rPr>
                        <a:t>*</a:t>
                      </a:r>
                      <a:r>
                        <a:rPr lang="ru-RU" sz="1700" i="1" baseline="0" dirty="0" smtClean="0">
                          <a:solidFill>
                            <a:srgbClr val="FF0000"/>
                          </a:solidFill>
                          <a:latin typeface="Calibri" pitchFamily="34" charset="0"/>
                          <a:ea typeface="Calibri"/>
                        </a:rPr>
                        <a:t>Новое в 2021 году</a:t>
                      </a:r>
                      <a:r>
                        <a:rPr lang="ru-RU" sz="1700" i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</a:rPr>
                        <a:t>: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i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</a:rPr>
                        <a:t>- </a:t>
                      </a:r>
                      <a:r>
                        <a:rPr lang="ru-RU" sz="1700" i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itchFamily="34" charset="0"/>
                          <a:ea typeface="Calibri"/>
                        </a:rPr>
                        <a:t>в рамках «компенсирующей» субсидии </a:t>
                      </a:r>
                      <a:r>
                        <a:rPr lang="ru-RU" sz="1700" i="1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</a:rPr>
                        <a:t>сельхозтоваропроизводителям</a:t>
                      </a:r>
                      <a:r>
                        <a:rPr lang="ru-RU" sz="1700" i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</a:rPr>
                        <a:t>, обеспечившим прирост поголовья коров в 2020 году, будет произведена доплата размере 20000 рублей за голову прироста при первичном обращении </a:t>
                      </a:r>
                      <a:r>
                        <a:rPr lang="ru-RU" sz="1700" i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</a:rPr>
                        <a:t>за </a:t>
                      </a:r>
                      <a:r>
                        <a:rPr lang="ru-RU" sz="1700" i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</a:rPr>
                        <a:t>счет средств областного бюджета.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i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</a:rPr>
                        <a:t>- </a:t>
                      </a:r>
                      <a:r>
                        <a:rPr lang="ru-RU" sz="1700" i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itchFamily="34" charset="0"/>
                          <a:ea typeface="Calibri"/>
                        </a:rPr>
                        <a:t>в рамках «стимулирующей» субсидии </a:t>
                      </a:r>
                      <a:r>
                        <a:rPr lang="ru-RU" sz="1700" i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</a:rPr>
                        <a:t>в зависимости от выполнения показателя по приросту производства молока за отчетный год при расчете субсидии будет применяется коэффициент, равный среднему значению показателя по приросту за отчетный год к установленному Департаментом, но не более 1,2.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23556" name="Picture 4" descr="https://img2.freepng.ru/20180322/vrw/kisspng-cattle-cow-clip-art-cow-5ab3ae417ba701.348221941521724993506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41982" y="1"/>
            <a:ext cx="914401" cy="914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6650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Номер слайда 5"/>
          <p:cNvSpPr txBox="1">
            <a:spLocks noGrp="1"/>
          </p:cNvSpPr>
          <p:nvPr/>
        </p:nvSpPr>
        <p:spPr bwMode="auto">
          <a:xfrm>
            <a:off x="8913817" y="6526213"/>
            <a:ext cx="40481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C5D1BC26-FD0C-4AA9-AF07-02B3BB6C41F0}" type="slidenum">
              <a:rPr lang="ru-RU" sz="1200" b="1">
                <a:solidFill>
                  <a:srgbClr val="C0504D"/>
                </a:solidFill>
              </a:rPr>
              <a:pPr algn="r"/>
              <a:t>8</a:t>
            </a:fld>
            <a:endParaRPr lang="ru-RU" sz="1200" b="1" dirty="0">
              <a:solidFill>
                <a:srgbClr val="C0504D"/>
              </a:solidFill>
            </a:endParaRPr>
          </a:p>
        </p:txBody>
      </p:sp>
      <p:sp>
        <p:nvSpPr>
          <p:cNvPr id="2051" name="Oval 6"/>
          <p:cNvSpPr>
            <a:spLocks noChangeArrowheads="1"/>
          </p:cNvSpPr>
          <p:nvPr/>
        </p:nvSpPr>
        <p:spPr bwMode="auto">
          <a:xfrm>
            <a:off x="8948738" y="6354772"/>
            <a:ext cx="576262" cy="503237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5" name="AutoShape 3"/>
          <p:cNvSpPr>
            <a:spLocks noChangeArrowheads="1"/>
          </p:cNvSpPr>
          <p:nvPr/>
        </p:nvSpPr>
        <p:spPr bwMode="auto">
          <a:xfrm>
            <a:off x="130134" y="421537"/>
            <a:ext cx="9652041" cy="2598110"/>
          </a:xfrm>
          <a:prstGeom prst="roundRect">
            <a:avLst>
              <a:gd name="adj" fmla="val 16135"/>
            </a:avLst>
          </a:prstGeom>
          <a:ln w="44450" cmpd="dbl">
            <a:solidFill>
              <a:srgbClr val="00B050"/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rIns="36000" anchor="t"/>
          <a:lstStyle/>
          <a:p>
            <a:pPr marL="4572000">
              <a:defRPr/>
            </a:pPr>
            <a:endParaRPr lang="ru-RU" sz="13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0">
              <a:defRPr/>
            </a:pPr>
            <a:endParaRPr lang="ru-RU" sz="1300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arenR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Субсидия предоставляется по ставкам на 1 условную голову  племенного поголовья сельскохозяйственных животных. </a:t>
            </a:r>
          </a:p>
          <a:p>
            <a:pPr marL="342900" indent="-342900" algn="just">
              <a:buAutoNum type="arabicParenR" startAt="2"/>
              <a:defRPr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Сельхозтоваропроизводителям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не включенным в Перечень МСХ РФ для предоставления субсидий на поддержку животноводства, субсидии будут предоставлены за счет средств областного бюджета.</a:t>
            </a:r>
          </a:p>
          <a:p>
            <a:pPr marL="342900" indent="-342900" algn="just">
              <a:buAutoNum type="arabicParenR" startAt="2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Эффективность предоставления субсидий оценивается (</a:t>
            </a:r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показатель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): </a:t>
            </a: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сохранность племенного условного маточного поголовья сельскохозяйственных животных в размере 100% к уровню предыдущего года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defRPr/>
            </a:pPr>
            <a:endParaRPr lang="ru-RU" sz="13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arenR"/>
              <a:defRPr/>
            </a:pPr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defRPr/>
            </a:pPr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ru-RU" sz="13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defRPr/>
            </a:pPr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defRPr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  <a:defRPr/>
            </a:pPr>
            <a:endPara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4"/>
            <a:ext cx="9906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ru-RU" sz="2000" b="1" u="sng" dirty="0" smtClean="0"/>
              <a:t>Субсидия на поддержку племенного животноводства</a:t>
            </a:r>
          </a:p>
          <a:p>
            <a:pPr marL="342900" indent="-342900"/>
            <a:endParaRPr lang="ru-RU" sz="200" b="1" dirty="0" smtClean="0"/>
          </a:p>
        </p:txBody>
      </p:sp>
      <p:sp>
        <p:nvSpPr>
          <p:cNvPr id="16" name="Прямоугольник 15"/>
          <p:cNvSpPr/>
          <p:nvPr/>
        </p:nvSpPr>
        <p:spPr>
          <a:xfrm>
            <a:off x="0" y="3254331"/>
            <a:ext cx="9906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ru-RU" sz="2000" b="1" u="sng" dirty="0" smtClean="0"/>
              <a:t>Субсидия на поддержку элитного семеноводства</a:t>
            </a:r>
          </a:p>
          <a:p>
            <a:pPr marL="342900" indent="-342900"/>
            <a:endParaRPr lang="ru-RU" sz="200" b="1" dirty="0" smtClean="0"/>
          </a:p>
        </p:txBody>
      </p:sp>
      <p:sp>
        <p:nvSpPr>
          <p:cNvPr id="21" name="AutoShape 3"/>
          <p:cNvSpPr>
            <a:spLocks noChangeArrowheads="1"/>
          </p:cNvSpPr>
          <p:nvPr/>
        </p:nvSpPr>
        <p:spPr bwMode="auto">
          <a:xfrm>
            <a:off x="46302" y="3701143"/>
            <a:ext cx="9747985" cy="3012478"/>
          </a:xfrm>
          <a:prstGeom prst="roundRect">
            <a:avLst>
              <a:gd name="adj" fmla="val 16135"/>
            </a:avLst>
          </a:prstGeom>
          <a:ln w="44450" cmpd="dbl">
            <a:solidFill>
              <a:srgbClr val="00B050"/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rIns="36000" anchor="t"/>
          <a:lstStyle/>
          <a:p>
            <a:pPr marL="4486275">
              <a:defRPr/>
            </a:pPr>
            <a:endParaRPr lang="ru-RU" sz="1400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166257" y="4365174"/>
          <a:ext cx="7358747" cy="1497702"/>
        </p:xfrm>
        <a:graphic>
          <a:graphicData uri="http://schemas.openxmlformats.org/drawingml/2006/table">
            <a:tbl>
              <a:tblPr/>
              <a:tblGrid>
                <a:gridCol w="592194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3680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1635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Сельскохозяйственная</a:t>
                      </a:r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культура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 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Ставка, рублей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6354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  Зерновые, зернобобовые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 культуры (элита, суперэлита)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 125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 руб./га.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430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  Клевер,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 люцерна, козлятник (элита, суперэлита), </a:t>
                      </a:r>
                    </a:p>
                    <a:p>
                      <a:pPr algn="l" fontAlgn="b"/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засеянные в чистом виде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900</a:t>
                      </a:r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 руб./га.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6354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  Картофель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 (элита, суперэлита, </a:t>
                      </a:r>
                      <a:r>
                        <a:rPr lang="ru-RU" sz="1800" b="0" i="0" u="none" strike="noStrike" baseline="0" dirty="0" err="1" smtClean="0">
                          <a:solidFill>
                            <a:srgbClr val="00000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супер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  - суперэлита)</a:t>
                      </a:r>
                      <a:endParaRPr lang="ru-RU" sz="1800" b="0" i="0" u="none" strike="noStrike" dirty="0" smtClean="0">
                        <a:solidFill>
                          <a:srgbClr val="000000"/>
                        </a:solidFill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20 </a:t>
                      </a:r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000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 руб./га.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24" name="Прямоугольник с одним скругленным углом 23"/>
          <p:cNvSpPr/>
          <p:nvPr/>
        </p:nvSpPr>
        <p:spPr>
          <a:xfrm>
            <a:off x="393405" y="504831"/>
            <a:ext cx="3806455" cy="324511"/>
          </a:xfrm>
          <a:prstGeom prst="round1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 </a:t>
            </a:r>
          </a:p>
          <a:p>
            <a:pPr algn="ctr"/>
            <a:r>
              <a:rPr lang="ru-RU" sz="1600" b="1" dirty="0" smtClean="0"/>
              <a:t> </a:t>
            </a:r>
            <a:r>
              <a:rPr lang="ru-RU" sz="1600" b="1" dirty="0" smtClean="0"/>
              <a:t>в 2021 году – 272,8 млн. рублей</a:t>
            </a:r>
          </a:p>
          <a:p>
            <a:pPr algn="ctr"/>
            <a:endParaRPr lang="ru-RU" sz="1600" b="1" dirty="0" smtClean="0"/>
          </a:p>
        </p:txBody>
      </p:sp>
      <p:sp>
        <p:nvSpPr>
          <p:cNvPr id="26" name="Прямоугольник с одним скругленным углом 25"/>
          <p:cNvSpPr/>
          <p:nvPr/>
        </p:nvSpPr>
        <p:spPr>
          <a:xfrm>
            <a:off x="150473" y="4365171"/>
            <a:ext cx="1667442" cy="2119850"/>
          </a:xfrm>
          <a:prstGeom prst="round1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500" dirty="0" smtClean="0">
                <a:solidFill>
                  <a:schemeClr val="tx1"/>
                </a:solidFill>
              </a:rPr>
              <a:t>субсидия предоставляется на финансовое обеспечение затрат через управления Федерального казначейства</a:t>
            </a:r>
          </a:p>
        </p:txBody>
      </p:sp>
      <p:sp>
        <p:nvSpPr>
          <p:cNvPr id="27" name="Прямоугольник с одним скругленным углом 26"/>
          <p:cNvSpPr/>
          <p:nvPr/>
        </p:nvSpPr>
        <p:spPr>
          <a:xfrm>
            <a:off x="340244" y="3830245"/>
            <a:ext cx="3965942" cy="380251"/>
          </a:xfrm>
          <a:prstGeom prst="round1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в </a:t>
            </a:r>
            <a:r>
              <a:rPr lang="ru-RU" sz="1600" b="1" dirty="0" smtClean="0"/>
              <a:t>2021 году – 19,5 млн. рублей</a:t>
            </a:r>
            <a:endParaRPr lang="ru-RU" sz="1600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6453962" y="3868753"/>
            <a:ext cx="185006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1500" b="1" dirty="0" smtClean="0">
                <a:solidFill>
                  <a:srgbClr val="FF0000"/>
                </a:solidFill>
              </a:rPr>
              <a:t>-3,4 </a:t>
            </a:r>
            <a:r>
              <a:rPr lang="ru-RU" sz="1200" b="1" dirty="0" err="1" smtClean="0">
                <a:solidFill>
                  <a:srgbClr val="FF0000"/>
                </a:solidFill>
              </a:rPr>
              <a:t>млн</a:t>
            </a:r>
            <a:r>
              <a:rPr lang="ru-RU" sz="1200" b="1" dirty="0" smtClean="0">
                <a:solidFill>
                  <a:srgbClr val="FF0000"/>
                </a:solidFill>
              </a:rPr>
              <a:t> руб. </a:t>
            </a:r>
            <a:endParaRPr lang="ru-RU" sz="1200" dirty="0"/>
          </a:p>
        </p:txBody>
      </p:sp>
      <p:sp>
        <p:nvSpPr>
          <p:cNvPr id="13" name="Прямоугольник с одним скругленным углом 12"/>
          <p:cNvSpPr/>
          <p:nvPr/>
        </p:nvSpPr>
        <p:spPr>
          <a:xfrm>
            <a:off x="2068286" y="5932713"/>
            <a:ext cx="7380513" cy="740229"/>
          </a:xfrm>
          <a:prstGeom prst="round1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FF0000"/>
                </a:solidFill>
              </a:rPr>
              <a:t> *Новое в 2021 году:</a:t>
            </a:r>
            <a:r>
              <a:rPr lang="ru-RU" sz="1400" b="1" dirty="0" smtClean="0"/>
              <a:t> </a:t>
            </a:r>
            <a:r>
              <a:rPr lang="ru-RU" sz="1300" b="1" dirty="0" smtClean="0">
                <a:solidFill>
                  <a:schemeClr val="tx1"/>
                </a:solidFill>
              </a:rPr>
              <a:t>Расходование средств осуществляется на приобретение элитных семян по видам сельскохозяйственных культур в объёмах в соответствии с расчетом размера субсидии</a:t>
            </a:r>
          </a:p>
          <a:p>
            <a:pPr algn="ctr"/>
            <a:endParaRPr lang="ru-RU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50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Номер слайда 5"/>
          <p:cNvSpPr txBox="1">
            <a:spLocks noGrp="1"/>
          </p:cNvSpPr>
          <p:nvPr/>
        </p:nvSpPr>
        <p:spPr bwMode="auto">
          <a:xfrm>
            <a:off x="8913817" y="6526213"/>
            <a:ext cx="40481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C5D1BC26-FD0C-4AA9-AF07-02B3BB6C41F0}" type="slidenum">
              <a:rPr lang="ru-RU" sz="1200" b="1">
                <a:solidFill>
                  <a:srgbClr val="C0504D"/>
                </a:solidFill>
              </a:rPr>
              <a:pPr algn="r"/>
              <a:t>9</a:t>
            </a:fld>
            <a:endParaRPr lang="ru-RU" sz="1200" b="1" dirty="0">
              <a:solidFill>
                <a:srgbClr val="C0504D"/>
              </a:solidFill>
            </a:endParaRPr>
          </a:p>
        </p:txBody>
      </p:sp>
      <p:sp>
        <p:nvSpPr>
          <p:cNvPr id="2051" name="Oval 6"/>
          <p:cNvSpPr>
            <a:spLocks noChangeArrowheads="1"/>
          </p:cNvSpPr>
          <p:nvPr/>
        </p:nvSpPr>
        <p:spPr bwMode="auto">
          <a:xfrm>
            <a:off x="8948738" y="6354772"/>
            <a:ext cx="576262" cy="503237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5" name="AutoShape 3"/>
          <p:cNvSpPr>
            <a:spLocks noChangeArrowheads="1"/>
          </p:cNvSpPr>
          <p:nvPr/>
        </p:nvSpPr>
        <p:spPr bwMode="auto">
          <a:xfrm>
            <a:off x="2" y="467834"/>
            <a:ext cx="9782174" cy="1105786"/>
          </a:xfrm>
          <a:prstGeom prst="roundRect">
            <a:avLst>
              <a:gd name="adj" fmla="val 16135"/>
            </a:avLst>
          </a:prstGeom>
          <a:ln w="44450" cmpd="dbl">
            <a:solidFill>
              <a:srgbClr val="FFFF00"/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rIns="36000" anchor="t"/>
          <a:lstStyle/>
          <a:p>
            <a:pPr marL="342900" indent="-342900" algn="just">
              <a:buAutoNum type="arabicParenR"/>
              <a:defRPr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Субсидия предоставляется в размере 50% размера страховой премии в рамках заключенных договоров сельскохозяйственного  страхования с государственной поддержкой;</a:t>
            </a:r>
          </a:p>
          <a:p>
            <a:pPr marL="342900" indent="-342900" algn="just">
              <a:buAutoNum type="arabicParenR" startAt="2"/>
              <a:defRPr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В 2021 году субсидия может быть предоставлена на возмещение затрат текущего года и 2020 года, при условии непредставления  соответствующей субсидии  в отчетном году, </a:t>
            </a:r>
            <a:r>
              <a:rPr lang="ru-RU" sz="1300" u="sng" dirty="0" smtClean="0">
                <a:latin typeface="Times New Roman" pitchFamily="18" charset="0"/>
                <a:cs typeface="Times New Roman" pitchFamily="18" charset="0"/>
              </a:rPr>
              <a:t>по действующим в текущем финансовом году договорам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на дату принятия решения о предоставлении господдержки.</a:t>
            </a:r>
          </a:p>
          <a:p>
            <a:pPr marL="342900" indent="-342900">
              <a:lnSpc>
                <a:spcPct val="150000"/>
              </a:lnSpc>
              <a:defRPr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  <a:defRPr/>
            </a:pPr>
            <a:endPara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0" y="3"/>
            <a:ext cx="9906000" cy="90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b="1" u="sng" dirty="0" smtClean="0"/>
              <a:t>Субсидия на возмещение части затрат </a:t>
            </a:r>
          </a:p>
          <a:p>
            <a:pPr>
              <a:lnSpc>
                <a:spcPct val="80000"/>
              </a:lnSpc>
            </a:pPr>
            <a:r>
              <a:rPr lang="ru-RU" b="1" u="sng" dirty="0" smtClean="0"/>
              <a:t>на уплату страховой премии:</a:t>
            </a:r>
          </a:p>
          <a:p>
            <a:pPr marL="342900" indent="-342900"/>
            <a:endParaRPr lang="ru-RU" sz="2200" b="1" u="sng" dirty="0" smtClean="0"/>
          </a:p>
          <a:p>
            <a:pPr marL="342900" indent="-342900"/>
            <a:endParaRPr lang="ru-RU" sz="200" b="1" dirty="0" smtClean="0"/>
          </a:p>
        </p:txBody>
      </p:sp>
      <p:sp>
        <p:nvSpPr>
          <p:cNvPr id="18" name="Прямоугольник с одним скругленным углом 17"/>
          <p:cNvSpPr/>
          <p:nvPr/>
        </p:nvSpPr>
        <p:spPr>
          <a:xfrm>
            <a:off x="4157331" y="2"/>
            <a:ext cx="4720856" cy="404037"/>
          </a:xfrm>
          <a:prstGeom prst="round1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в 2020 году – 0,5 </a:t>
            </a:r>
            <a:r>
              <a:rPr lang="ru-RU" sz="1400" b="1" dirty="0" err="1" smtClean="0"/>
              <a:t>млн</a:t>
            </a:r>
            <a:r>
              <a:rPr lang="ru-RU" sz="1400" b="1" dirty="0" smtClean="0"/>
              <a:t> рублей, в 2021 году – 6,6 </a:t>
            </a:r>
            <a:r>
              <a:rPr lang="ru-RU" sz="1400" b="1" dirty="0" err="1" smtClean="0"/>
              <a:t>млн</a:t>
            </a:r>
            <a:r>
              <a:rPr lang="ru-RU" sz="1400" b="1" dirty="0" smtClean="0"/>
              <a:t> рублей</a:t>
            </a:r>
            <a:endParaRPr lang="ru-RU" sz="1400" b="1" dirty="0"/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1" y="1637414"/>
            <a:ext cx="9771321" cy="701749"/>
          </a:xfrm>
          <a:prstGeom prst="roundRect">
            <a:avLst>
              <a:gd name="adj" fmla="val 16135"/>
            </a:avLst>
          </a:prstGeom>
          <a:ln w="44450" cmpd="dbl">
            <a:solidFill>
              <a:schemeClr val="accent6">
                <a:lumMod val="75000"/>
              </a:schemeClr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rIns="36000" anchor="t"/>
          <a:lstStyle/>
          <a:p>
            <a:pPr algn="just">
              <a:defRPr/>
            </a:pPr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области животноводства: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defRPr/>
            </a:pP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Договор страхования должен быть заключен на все имеющееся поголовье с/</a:t>
            </a:r>
            <a:r>
              <a:rPr lang="ru-RU" sz="1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животных одного или нескольких определенных видов.</a:t>
            </a:r>
            <a:endParaRPr lang="ru-RU" sz="13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defRPr/>
            </a:pPr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ru-RU" sz="13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defRPr/>
            </a:pPr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defRPr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  <a:defRPr/>
            </a:pPr>
            <a:endPara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AutoShape 3"/>
          <p:cNvSpPr>
            <a:spLocks noChangeArrowheads="1"/>
          </p:cNvSpPr>
          <p:nvPr/>
        </p:nvSpPr>
        <p:spPr bwMode="auto">
          <a:xfrm>
            <a:off x="1" y="2402960"/>
            <a:ext cx="9771321" cy="3327991"/>
          </a:xfrm>
          <a:prstGeom prst="roundRect">
            <a:avLst>
              <a:gd name="adj" fmla="val 16135"/>
            </a:avLst>
          </a:prstGeom>
          <a:ln w="44450" cmpd="dbl">
            <a:solidFill>
              <a:srgbClr val="76933C"/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rIns="36000" anchor="t"/>
          <a:lstStyle/>
          <a:p>
            <a:pPr algn="just">
              <a:buFont typeface="Arial" charset="0"/>
              <a:buChar char="•"/>
              <a:defRPr/>
            </a:pPr>
            <a:r>
              <a:rPr lang="ru-RU" sz="1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Новое в 2021 году</a:t>
            </a:r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35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Предусмотрены средства федерального и областного бюджетов на предоставление субсидии на возмещение затрат на уплату страховой премии </a:t>
            </a:r>
            <a:r>
              <a:rPr lang="ru-RU" sz="135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области растениеводства:</a:t>
            </a:r>
          </a:p>
          <a:p>
            <a:pPr algn="just">
              <a:defRPr/>
            </a:pPr>
            <a:r>
              <a:rPr lang="ru-RU" sz="135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 действующим в текущем финансовом году договорам относятся</a:t>
            </a:r>
            <a:r>
              <a:rPr lang="ru-RU" sz="13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defRPr/>
            </a:pPr>
            <a:r>
              <a:rPr lang="ru-RU" sz="13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договоры страхования озимых с/</a:t>
            </a:r>
            <a:r>
              <a:rPr lang="ru-RU" sz="135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13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культур посева отчетного года,</a:t>
            </a:r>
          </a:p>
          <a:p>
            <a:pPr algn="just">
              <a:defRPr/>
            </a:pPr>
            <a:r>
              <a:rPr lang="ru-RU" sz="13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договоры страхования урожая многолетних насаждений по договорам, заключенным в отчетном и/или текущем году,</a:t>
            </a:r>
          </a:p>
          <a:p>
            <a:pPr algn="just">
              <a:buFontTx/>
              <a:buChar char="-"/>
              <a:defRPr/>
            </a:pPr>
            <a:r>
              <a:rPr lang="ru-RU" sz="13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договоры страхования посадок многолетних насаждений по договорам, заключенным в отчетном и/или текущем году,</a:t>
            </a:r>
          </a:p>
          <a:p>
            <a:pPr algn="just">
              <a:buFontTx/>
              <a:buChar char="-"/>
              <a:defRPr/>
            </a:pPr>
            <a:r>
              <a:rPr lang="ru-RU" sz="13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договоры страхования яровых сельскохозяйственных культур урожая текущего года,</a:t>
            </a:r>
          </a:p>
          <a:p>
            <a:pPr algn="just">
              <a:buFontTx/>
              <a:buChar char="-"/>
              <a:defRPr/>
            </a:pPr>
            <a:r>
              <a:rPr lang="ru-RU" sz="13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договоры страхования урожая озимых с/</a:t>
            </a:r>
            <a:r>
              <a:rPr lang="ru-RU" sz="135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13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культур посева текущего года.</a:t>
            </a:r>
          </a:p>
          <a:p>
            <a:r>
              <a:rPr lang="ru-RU" sz="135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Договор страхования должен быть заключен</a:t>
            </a:r>
            <a:r>
              <a:rPr lang="ru-RU" sz="13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13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а) 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в отношении одного или нескольких видов сельскохозяйственных культур, посадок многолетних насаждений на всей площади земельных участков в субъекте Российской Федерации, на которой сельскохозяйственным товаропроизводителем выращиваются данные сельскохозяйственные культуры, многолетние насаждения;</a:t>
            </a:r>
          </a:p>
          <a:p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б) в срок не позднее пятнадцати календарных дней после окончания сева или посадки сельскохозяйственной культуры, за исключением многолетних насаждений, а также многолетних трав посева прошлых лет;</a:t>
            </a:r>
          </a:p>
          <a:p>
            <a:r>
              <a:rPr lang="ru-RU" sz="1400" dirty="0" smtClean="0"/>
              <a:t>в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) до момента прекращения вегетации (перехода в состояние зимнего покоя) многолетних насаждений.</a:t>
            </a:r>
          </a:p>
          <a:p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ru-RU" sz="135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  <a:defRPr/>
            </a:pP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  <a:defRPr/>
            </a:pP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defRPr/>
            </a:pPr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ru-RU" sz="13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defRPr/>
            </a:pPr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defRPr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9" name="AutoShape 3"/>
          <p:cNvSpPr>
            <a:spLocks noChangeArrowheads="1"/>
          </p:cNvSpPr>
          <p:nvPr/>
        </p:nvSpPr>
        <p:spPr bwMode="auto">
          <a:xfrm>
            <a:off x="1" y="5826642"/>
            <a:ext cx="9771321" cy="1031358"/>
          </a:xfrm>
          <a:prstGeom prst="roundRect">
            <a:avLst>
              <a:gd name="adj" fmla="val 16135"/>
            </a:avLst>
          </a:prstGeom>
          <a:ln w="44450" cmpd="dbl">
            <a:solidFill>
              <a:srgbClr val="0070C0"/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rIns="36000" anchor="t"/>
          <a:lstStyle/>
          <a:p>
            <a:pPr algn="just">
              <a:buFont typeface="Arial" charset="0"/>
              <a:buChar char="•"/>
              <a:defRPr/>
            </a:pPr>
            <a:r>
              <a:rPr lang="ru-RU" sz="1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Новое в 2021 году</a:t>
            </a:r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35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Предусмотрены средства федерального и областного бюджетов на предоставление субсидии на возмещение затрат на уплату страховой премии в</a:t>
            </a:r>
            <a:r>
              <a:rPr lang="ru-RU" sz="135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области товарной </a:t>
            </a:r>
            <a:r>
              <a:rPr lang="ru-RU" sz="135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аквакультуры</a:t>
            </a:r>
            <a:r>
              <a:rPr lang="ru-RU" sz="135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Договор страхования должен быть заключен в отношении одного или нескольких видов объектов товарной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аквакультуры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(товарного рыбоводства), имеющихся у сельскохозяйственного товаропроизводителя.</a:t>
            </a:r>
          </a:p>
          <a:p>
            <a:pPr marL="342900" indent="-342900">
              <a:buFont typeface="Arial" charset="0"/>
              <a:buChar char="•"/>
              <a:defRPr/>
            </a:pPr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ru-RU" sz="13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defRPr/>
            </a:pPr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defRPr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  <a:defRPr/>
            </a:pPr>
            <a:endPara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941981" y="0"/>
            <a:ext cx="964018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1500" b="1" dirty="0" smtClean="0">
                <a:solidFill>
                  <a:srgbClr val="FF0000"/>
                </a:solidFill>
              </a:rPr>
              <a:t>+6,1 </a:t>
            </a:r>
            <a:r>
              <a:rPr lang="ru-RU" sz="1200" b="1" dirty="0" err="1" smtClean="0">
                <a:solidFill>
                  <a:srgbClr val="FF0000"/>
                </a:solidFill>
              </a:rPr>
              <a:t>млн</a:t>
            </a:r>
            <a:r>
              <a:rPr lang="ru-RU" sz="1200" b="1" dirty="0" smtClean="0">
                <a:solidFill>
                  <a:srgbClr val="FF0000"/>
                </a:solidFill>
              </a:rPr>
              <a:t> руб. 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xmlns="" val="16650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23286</TotalTime>
  <Words>3927</Words>
  <Application>Microsoft Office PowerPoint</Application>
  <PresentationFormat>Лист A4 (210x297 мм)</PresentationFormat>
  <Paragraphs>676</Paragraphs>
  <Slides>18</Slides>
  <Notes>15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1_Тема Office</vt:lpstr>
      <vt:lpstr>Слайд 1</vt:lpstr>
      <vt:lpstr>Слайд 2</vt:lpstr>
      <vt:lpstr>Поддержка из федерального бюджета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Примерный график приема документов и выплаты субсидии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Михаил Коршунов</dc:creator>
  <cp:lastModifiedBy>Zhukova.SA</cp:lastModifiedBy>
  <cp:revision>3192</cp:revision>
  <cp:lastPrinted>2016-09-28T07:47:11Z</cp:lastPrinted>
  <dcterms:created xsi:type="dcterms:W3CDTF">2015-02-18T09:04:21Z</dcterms:created>
  <dcterms:modified xsi:type="dcterms:W3CDTF">2021-01-20T06:05:51Z</dcterms:modified>
</cp:coreProperties>
</file>