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перемещения страницы щёлкните мышью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 idx="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 idx="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 idx="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65411091-7897-4279-89E4-C1E713EEBCF3}" type="slidenum">
              <a:rPr lang="ru-RU" sz="14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490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92BEA7A-2CB5-413C-8DA2-1A9D7E7C032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4A4075E-DB32-4C68-8E8E-26B675C318A9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62C49CD-1B54-4862-A405-DD9EED656B52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D96B96C-DBAB-4C6F-B181-D8197109E95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7824CE9A-464D-4466-84B3-56522AAE096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E40F14D-1550-46D7-800E-9CDC12BBC5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78500B9-D7E0-4253-A063-433DFDD7913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069C0B5-A2BD-4D42-B455-3FD952901F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1831EF5-2399-4866-B636-762A4703155F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5BA949F-8851-4E34-A63C-48F0658F2B71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A07B6B6-F4E2-408D-A20F-2D3D606938CF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95000" y="221040"/>
            <a:ext cx="89150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3EFEC69-6EDD-45B3-A66E-C9BDCF75C0DA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sldNum" idx="1"/>
          </p:nvPr>
        </p:nvSpPr>
        <p:spPr>
          <a:xfrm>
            <a:off x="7511040" y="6433560"/>
            <a:ext cx="231048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860F797-2E77-421D-B04F-FCED6028760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Прямоугольник 43"/>
          <p:cNvSpPr/>
          <p:nvPr/>
        </p:nvSpPr>
        <p:spPr>
          <a:xfrm>
            <a:off x="1693440" y="1201680"/>
            <a:ext cx="3089880" cy="785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Региональные субсидии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21" name="Овал 13"/>
          <p:cNvSpPr/>
          <p:nvPr/>
        </p:nvSpPr>
        <p:spPr>
          <a:xfrm>
            <a:off x="936720" y="1272960"/>
            <a:ext cx="646920" cy="646560"/>
          </a:xfrm>
          <a:prstGeom prst="ellipse">
            <a:avLst/>
          </a:prstGeom>
          <a:solidFill>
            <a:schemeClr val="accent3"/>
          </a:solidFill>
          <a:ln w="19050"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10"/>
          <p:cNvSpPr/>
          <p:nvPr/>
        </p:nvSpPr>
        <p:spPr>
          <a:xfrm>
            <a:off x="433440" y="334440"/>
            <a:ext cx="4350240" cy="35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cap="all" spc="-1">
                <a:solidFill>
                  <a:srgbClr val="000000"/>
                </a:solidFill>
                <a:latin typeface="Calibri"/>
                <a:ea typeface="DejaVu Sans"/>
              </a:rPr>
              <a:t>Меры поддержки в сфере туризма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23" name="Прямая соединительная линия 6"/>
          <p:cNvSpPr/>
          <p:nvPr/>
        </p:nvSpPr>
        <p:spPr>
          <a:xfrm>
            <a:off x="433080" y="836640"/>
            <a:ext cx="9056160" cy="36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PlaceHolder 1"/>
          <p:cNvSpPr>
            <a:spLocks noGrp="1"/>
          </p:cNvSpPr>
          <p:nvPr>
            <p:ph type="sldNum" idx="13"/>
          </p:nvPr>
        </p:nvSpPr>
        <p:spPr>
          <a:xfrm>
            <a:off x="7511040" y="6433560"/>
            <a:ext cx="2305080" cy="358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632DD0-19E4-467D-917D-9F889721726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25" name="Прямоугольник 45"/>
          <p:cNvSpPr/>
          <p:nvPr/>
        </p:nvSpPr>
        <p:spPr>
          <a:xfrm>
            <a:off x="433440" y="5599800"/>
            <a:ext cx="9050040" cy="818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Прямоугольник 47"/>
          <p:cNvSpPr/>
          <p:nvPr/>
        </p:nvSpPr>
        <p:spPr>
          <a:xfrm>
            <a:off x="3080880" y="5771160"/>
            <a:ext cx="2225880" cy="40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05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Департамент экономического развития Вологодской области</a:t>
            </a:r>
            <a:endParaRPr lang="ru-RU" sz="1050" b="0" strike="noStrike" spc="-1">
              <a:latin typeface="XO Oriel"/>
            </a:endParaRPr>
          </a:p>
        </p:txBody>
      </p:sp>
      <p:sp>
        <p:nvSpPr>
          <p:cNvPr id="227" name="Овал 18"/>
          <p:cNvSpPr/>
          <p:nvPr/>
        </p:nvSpPr>
        <p:spPr>
          <a:xfrm>
            <a:off x="2452680" y="5713200"/>
            <a:ext cx="569520" cy="569520"/>
          </a:xfrm>
          <a:prstGeom prst="ellipse">
            <a:avLst/>
          </a:prstGeom>
          <a:noFill/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TextBox 12"/>
          <p:cNvSpPr/>
          <p:nvPr/>
        </p:nvSpPr>
        <p:spPr>
          <a:xfrm>
            <a:off x="920880" y="5781960"/>
            <a:ext cx="1433520" cy="39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Контакты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229" name="Rectangle 11"/>
          <p:cNvSpPr/>
          <p:nvPr/>
        </p:nvSpPr>
        <p:spPr>
          <a:xfrm>
            <a:off x="5587920" y="5679356"/>
            <a:ext cx="3803040" cy="3855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+7 (8172) </a:t>
            </a:r>
            <a:r>
              <a:rPr lang="ru-RU" sz="2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23-01-96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доб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0771)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230" name="TextBox 27"/>
          <p:cNvSpPr/>
          <p:nvPr/>
        </p:nvSpPr>
        <p:spPr>
          <a:xfrm>
            <a:off x="5587920" y="5986080"/>
            <a:ext cx="24418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00" b="0" strike="noStrike" spc="-1" dirty="0" smtClean="0">
                <a:solidFill>
                  <a:srgbClr val="0070C0"/>
                </a:solidFill>
                <a:latin typeface="Calibri"/>
                <a:ea typeface="Verdana"/>
              </a:rPr>
              <a:t>volyntsevana@der.gov35.ru</a:t>
            </a:r>
            <a:endParaRPr lang="ru-RU" sz="1400" b="0" strike="noStrike" spc="-1" dirty="0">
              <a:latin typeface="XO Oriel"/>
            </a:endParaRPr>
          </a:p>
        </p:txBody>
      </p:sp>
      <p:graphicFrame>
        <p:nvGraphicFramePr>
          <p:cNvPr id="231" name="Таблица 5"/>
          <p:cNvGraphicFramePr/>
          <p:nvPr/>
        </p:nvGraphicFramePr>
        <p:xfrm>
          <a:off x="936720" y="1988840"/>
          <a:ext cx="4376160" cy="3147120"/>
        </p:xfrm>
        <a:graphic>
          <a:graphicData uri="http://schemas.openxmlformats.org/drawingml/2006/table">
            <a:tbl>
              <a:tblPr/>
              <a:tblGrid>
                <a:gridCol w="34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96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Субсидии предоставляются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ЮЛ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ИП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по одному из следующих направлений: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028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C00000"/>
                          </a:solidFill>
                          <a:latin typeface="Calibri"/>
                        </a:rPr>
                        <a:t>✓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2880">
                      <a:solidFill>
                        <a:srgbClr val="80808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возмещение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затрат, связанных с изготовлением, приобретением, доставкой, установкой</a:t>
                      </a: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элементов обустройства объектов туристской индустрии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: беседки, навесы, детские игровые площадки, модульные туалеты,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велопарковки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элементы системы навигации, малые архитектурные формы, освещение</a:t>
                      </a: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обустройство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пешеходных дорожек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2880">
                      <a:solidFill>
                        <a:srgbClr val="80808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40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C00000"/>
                          </a:solidFill>
                          <a:latin typeface="Calibri"/>
                        </a:rPr>
                        <a:t>✓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80808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возмещение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затрат, связанных с</a:t>
                      </a: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приобретением туристского оборудования, используемого для оказания туристских услуг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: палатки, спальные мешки, спасательные жилеты, каски, катамараны, байдарки,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рафты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весла,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аудиогиды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, 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радиогиды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2880">
                      <a:solidFill>
                        <a:srgbClr val="808080"/>
                      </a:solidFill>
                    </a:lnT>
                    <a:lnB w="1224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2" name="TextBox 38"/>
          <p:cNvSpPr/>
          <p:nvPr/>
        </p:nvSpPr>
        <p:spPr>
          <a:xfrm>
            <a:off x="5457600" y="1458360"/>
            <a:ext cx="4025880" cy="24192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Постановление Правительства области от 11.07.2022 № 893</a:t>
            </a:r>
            <a:endParaRPr lang="ru-RU" sz="1000" b="0" strike="noStrike" spc="-1">
              <a:latin typeface="XO Oriel"/>
            </a:endParaRPr>
          </a:p>
        </p:txBody>
      </p:sp>
      <p:pic>
        <p:nvPicPr>
          <p:cNvPr id="233" name="Picture 17" descr="C:\Users\User\Desktop\Соцсети\Презентации\меры поддержки\pngwing.com.png"/>
          <p:cNvPicPr/>
          <p:nvPr/>
        </p:nvPicPr>
        <p:blipFill>
          <a:blip r:embed="rId2" cstate="print">
            <a:lum bright="100000"/>
          </a:blip>
          <a:stretch/>
        </p:blipFill>
        <p:spPr>
          <a:xfrm>
            <a:off x="1074240" y="1421640"/>
            <a:ext cx="354240" cy="352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34" name="Таблица 9"/>
          <p:cNvGraphicFramePr/>
          <p:nvPr/>
        </p:nvGraphicFramePr>
        <p:xfrm>
          <a:off x="6099840" y="2060848"/>
          <a:ext cx="2597400" cy="1323840"/>
        </p:xfrm>
        <a:graphic>
          <a:graphicData uri="http://schemas.openxmlformats.org/drawingml/2006/table">
            <a:tbl>
              <a:tblPr/>
              <a:tblGrid>
                <a:gridCol w="25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Размер субсидии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70%</a:t>
                      </a:r>
                      <a:r>
                        <a:rPr lang="ru-RU" sz="16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от фактически произведенных затрат, 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но не более 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1 </a:t>
                      </a:r>
                      <a:r>
                        <a:rPr lang="ru-RU" sz="1800" b="1" strike="noStrike" spc="-1" dirty="0" err="1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млн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 руб.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 </a:t>
                      </a:r>
                      <a:endParaRPr lang="ru-RU" sz="18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35" name="Группа 6"/>
          <p:cNvGrpSpPr/>
          <p:nvPr/>
        </p:nvGrpSpPr>
        <p:grpSpPr>
          <a:xfrm>
            <a:off x="2452680" y="5713200"/>
            <a:ext cx="569520" cy="569520"/>
            <a:chOff x="2452680" y="5713200"/>
            <a:chExt cx="569520" cy="569520"/>
          </a:xfrm>
        </p:grpSpPr>
        <p:sp>
          <p:nvSpPr>
            <p:cNvPr id="236" name="Овал 19"/>
            <p:cNvSpPr/>
            <p:nvPr/>
          </p:nvSpPr>
          <p:spPr>
            <a:xfrm>
              <a:off x="2452680" y="5713200"/>
              <a:ext cx="569520" cy="5695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37" name="Picture 18" descr="C:\Users\Belov.SO\Desktop\Портал\ДЭР\Лого ДЭР\DER_logo_big.png"/>
            <p:cNvPicPr/>
            <p:nvPr/>
          </p:nvPicPr>
          <p:blipFill>
            <a:blip r:embed="rId3" cstate="print">
              <a:biLevel thresh="50000"/>
            </a:blip>
            <a:stretch/>
          </p:blipFill>
          <p:spPr>
            <a:xfrm>
              <a:off x="2504880" y="5885280"/>
              <a:ext cx="446040" cy="2278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38" name="Прямоугольник 22_1"/>
          <p:cNvSpPr/>
          <p:nvPr/>
        </p:nvSpPr>
        <p:spPr>
          <a:xfrm>
            <a:off x="2489400" y="5187136"/>
            <a:ext cx="4978440" cy="546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ahoma"/>
              </a:rPr>
              <a:t>Предусмотрено  в бюджете на 2023 год - </a:t>
            </a:r>
            <a:r>
              <a:rPr lang="ru-RU" sz="1600" b="1" strike="noStrike" spc="-1" dirty="0">
                <a:solidFill>
                  <a:srgbClr val="C00000"/>
                </a:solidFill>
                <a:latin typeface="Calibri"/>
                <a:ea typeface="Tahoma"/>
              </a:rPr>
              <a:t>18 млн. руб.</a:t>
            </a:r>
            <a:r>
              <a:rPr lang="ru-RU" sz="1600" b="1" i="1" strike="noStrike" spc="-1" dirty="0">
                <a:solidFill>
                  <a:srgbClr val="000000"/>
                </a:solidFill>
                <a:latin typeface="Calibri"/>
                <a:ea typeface="Tahoma"/>
              </a:rPr>
              <a:t> </a:t>
            </a:r>
            <a:r>
              <a:rPr lang="ru-RU" sz="1400" b="1" i="1" strike="noStrike" spc="-1" dirty="0">
                <a:solidFill>
                  <a:srgbClr val="000000"/>
                </a:solidFill>
                <a:latin typeface="Calibri"/>
                <a:ea typeface="Tahoma"/>
              </a:rPr>
              <a:t>   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239" name="TextBox 51"/>
          <p:cNvSpPr/>
          <p:nvPr/>
        </p:nvSpPr>
        <p:spPr>
          <a:xfrm>
            <a:off x="5796360" y="3780000"/>
            <a:ext cx="3383280" cy="515880"/>
          </a:xfrm>
          <a:prstGeom prst="rect">
            <a:avLst/>
          </a:prstGeom>
          <a:noFill/>
          <a:ln w="0"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1" strike="noStrike" spc="-1">
                <a:solidFill>
                  <a:srgbClr val="C00000"/>
                </a:solidFill>
                <a:latin typeface="Calibri"/>
                <a:ea typeface="DejaVu Sans"/>
              </a:rPr>
              <a:t>ОКВЭД: 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55.1 — 55.3 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55.9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79.1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79.90.2 / 93.19 / 93.21 / 93.29 / 86.90.4</a:t>
            </a:r>
            <a:endParaRPr lang="ru-RU" sz="1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Прямоугольник 49"/>
          <p:cNvSpPr/>
          <p:nvPr/>
        </p:nvSpPr>
        <p:spPr>
          <a:xfrm>
            <a:off x="1693440" y="1201680"/>
            <a:ext cx="3089880" cy="785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Региональные субсидии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41" name="Овал 16"/>
          <p:cNvSpPr/>
          <p:nvPr/>
        </p:nvSpPr>
        <p:spPr>
          <a:xfrm>
            <a:off x="936720" y="1272960"/>
            <a:ext cx="646920" cy="646560"/>
          </a:xfrm>
          <a:prstGeom prst="ellipse">
            <a:avLst/>
          </a:prstGeom>
          <a:solidFill>
            <a:schemeClr val="accent3"/>
          </a:solidFill>
          <a:ln w="19050">
            <a:solidFill>
              <a:srgbClr val="9BB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Rectangle 9"/>
          <p:cNvSpPr/>
          <p:nvPr/>
        </p:nvSpPr>
        <p:spPr>
          <a:xfrm>
            <a:off x="433440" y="334440"/>
            <a:ext cx="4350240" cy="35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cap="all" spc="-1">
                <a:solidFill>
                  <a:srgbClr val="000000"/>
                </a:solidFill>
                <a:latin typeface="Calibri"/>
                <a:ea typeface="DejaVu Sans"/>
              </a:rPr>
              <a:t>Меры поддержки в сфере туризма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43" name="Прямая соединительная линия 7"/>
          <p:cNvSpPr/>
          <p:nvPr/>
        </p:nvSpPr>
        <p:spPr>
          <a:xfrm>
            <a:off x="433080" y="836640"/>
            <a:ext cx="9056160" cy="36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PlaceHolder 1"/>
          <p:cNvSpPr>
            <a:spLocks noGrp="1"/>
          </p:cNvSpPr>
          <p:nvPr>
            <p:ph type="sldNum" idx="14"/>
          </p:nvPr>
        </p:nvSpPr>
        <p:spPr>
          <a:xfrm>
            <a:off x="7511040" y="6433560"/>
            <a:ext cx="2305080" cy="358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37FEFDB-489D-490E-B55D-5AD03C7E28C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2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45" name="Прямоугольник 51"/>
          <p:cNvSpPr/>
          <p:nvPr/>
        </p:nvSpPr>
        <p:spPr>
          <a:xfrm>
            <a:off x="433440" y="5599800"/>
            <a:ext cx="9050040" cy="818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Прямоугольник 52"/>
          <p:cNvSpPr/>
          <p:nvPr/>
        </p:nvSpPr>
        <p:spPr>
          <a:xfrm>
            <a:off x="3080880" y="5771160"/>
            <a:ext cx="2225880" cy="40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05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Департамент экономического развития Вологодской области</a:t>
            </a:r>
            <a:endParaRPr lang="ru-RU" sz="1050" b="0" strike="noStrike" spc="-1">
              <a:latin typeface="XO Oriel"/>
            </a:endParaRPr>
          </a:p>
        </p:txBody>
      </p:sp>
      <p:sp>
        <p:nvSpPr>
          <p:cNvPr id="247" name="Овал 28"/>
          <p:cNvSpPr/>
          <p:nvPr/>
        </p:nvSpPr>
        <p:spPr>
          <a:xfrm>
            <a:off x="2452680" y="5713200"/>
            <a:ext cx="569520" cy="569520"/>
          </a:xfrm>
          <a:prstGeom prst="ellipse">
            <a:avLst/>
          </a:prstGeom>
          <a:noFill/>
          <a:ln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TextBox 40"/>
          <p:cNvSpPr/>
          <p:nvPr/>
        </p:nvSpPr>
        <p:spPr>
          <a:xfrm>
            <a:off x="920880" y="5781960"/>
            <a:ext cx="1433520" cy="39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Контакты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249" name="Rectangle 12"/>
          <p:cNvSpPr/>
          <p:nvPr/>
        </p:nvSpPr>
        <p:spPr>
          <a:xfrm>
            <a:off x="5587920" y="5681520"/>
            <a:ext cx="3803040" cy="38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6680" tIns="38520" rIns="76680" bIns="38520" anchor="ctr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+7 (8172) </a:t>
            </a:r>
            <a:r>
              <a:rPr lang="ru-RU" sz="2000" b="1" strike="noStrike" spc="-1">
                <a:solidFill>
                  <a:srgbClr val="000000"/>
                </a:solidFill>
                <a:latin typeface="Calibri"/>
                <a:ea typeface="DejaVu Sans"/>
              </a:rPr>
              <a:t>23-01-96</a:t>
            </a:r>
            <a:r>
              <a:rPr lang="ru-RU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(доб. 0772)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50" name="TextBox 41"/>
          <p:cNvSpPr/>
          <p:nvPr/>
        </p:nvSpPr>
        <p:spPr>
          <a:xfrm>
            <a:off x="5587920" y="5986080"/>
            <a:ext cx="2441880" cy="30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00" b="0" strike="noStrike" spc="-1">
                <a:solidFill>
                  <a:srgbClr val="0070C0"/>
                </a:solidFill>
                <a:latin typeface="Calibri"/>
                <a:ea typeface="Verdana"/>
              </a:rPr>
              <a:t>ageevaes@der.gov35.ru</a:t>
            </a:r>
            <a:endParaRPr lang="ru-RU" sz="1400" b="0" strike="noStrike" spc="-1">
              <a:latin typeface="XO Oriel"/>
            </a:endParaRPr>
          </a:p>
        </p:txBody>
      </p:sp>
      <p:pic>
        <p:nvPicPr>
          <p:cNvPr id="251" name="Picture 21" descr="Логотип"/>
          <p:cNvPicPr/>
          <p:nvPr/>
        </p:nvPicPr>
        <p:blipFill>
          <a:blip r:embed="rId2" cstate="print"/>
          <a:stretch/>
        </p:blipFill>
        <p:spPr>
          <a:xfrm>
            <a:off x="2635920" y="5884560"/>
            <a:ext cx="208080" cy="260640"/>
          </a:xfrm>
          <a:prstGeom prst="rect">
            <a:avLst/>
          </a:prstGeom>
          <a:ln w="0">
            <a:noFill/>
          </a:ln>
        </p:spPr>
      </p:pic>
      <p:sp>
        <p:nvSpPr>
          <p:cNvPr id="252" name="TextBox 45"/>
          <p:cNvSpPr/>
          <p:nvPr/>
        </p:nvSpPr>
        <p:spPr>
          <a:xfrm>
            <a:off x="5332320" y="1455840"/>
            <a:ext cx="4025880" cy="24192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Постановление Правительства области от 25.07.2022 № 946</a:t>
            </a:r>
            <a:endParaRPr lang="ru-RU" sz="1000" b="0" strike="noStrike" spc="-1">
              <a:latin typeface="XO Oriel"/>
            </a:endParaRPr>
          </a:p>
        </p:txBody>
      </p:sp>
      <p:pic>
        <p:nvPicPr>
          <p:cNvPr id="253" name="Picture 22" descr="C:\Users\User\Desktop\Соцсети\Презентации\меры поддержки\pngwing.com.png"/>
          <p:cNvPicPr/>
          <p:nvPr/>
        </p:nvPicPr>
        <p:blipFill>
          <a:blip r:embed="rId3" cstate="print">
            <a:lum bright="100000"/>
          </a:blip>
          <a:stretch/>
        </p:blipFill>
        <p:spPr>
          <a:xfrm>
            <a:off x="1074240" y="1421640"/>
            <a:ext cx="354240" cy="352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54" name="Таблица 8"/>
          <p:cNvGraphicFramePr/>
          <p:nvPr/>
        </p:nvGraphicFramePr>
        <p:xfrm>
          <a:off x="5889240" y="2117160"/>
          <a:ext cx="2895120" cy="1322760"/>
        </p:xfrm>
        <a:graphic>
          <a:graphicData uri="http://schemas.openxmlformats.org/drawingml/2006/table">
            <a:tbl>
              <a:tblPr/>
              <a:tblGrid>
                <a:gridCol w="289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8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Размер субсидии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</a:rPr>
                        <a:t>до 90%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от документально подтвержденных расходов, </a:t>
                      </a:r>
                      <a:endParaRPr lang="ru-RU" sz="1600" b="0" strike="noStrike" spc="-1" dirty="0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но 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не более 2 </a:t>
                      </a:r>
                      <a:r>
                        <a:rPr lang="ru-RU" sz="1800" b="1" strike="noStrike" spc="-1" dirty="0" err="1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млн</a:t>
                      </a:r>
                      <a:r>
                        <a:rPr lang="ru-RU" sz="1800" b="1" strike="noStrike" spc="-1" dirty="0">
                          <a:solidFill>
                            <a:srgbClr val="C00000"/>
                          </a:solidFill>
                          <a:latin typeface="Calibri"/>
                          <a:ea typeface="DejaVu Sans"/>
                        </a:rPr>
                        <a:t> руб.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DejaVu Sans"/>
                        </a:rPr>
                        <a:t> </a:t>
                      </a:r>
                      <a:endParaRPr lang="ru-RU" sz="18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55" name="Группа 7"/>
          <p:cNvGrpSpPr/>
          <p:nvPr/>
        </p:nvGrpSpPr>
        <p:grpSpPr>
          <a:xfrm>
            <a:off x="2452680" y="5713200"/>
            <a:ext cx="569520" cy="569520"/>
            <a:chOff x="2452680" y="5713200"/>
            <a:chExt cx="569520" cy="569520"/>
          </a:xfrm>
        </p:grpSpPr>
        <p:sp>
          <p:nvSpPr>
            <p:cNvPr id="256" name="Овал 32"/>
            <p:cNvSpPr/>
            <p:nvPr/>
          </p:nvSpPr>
          <p:spPr>
            <a:xfrm>
              <a:off x="2452680" y="5713200"/>
              <a:ext cx="569520" cy="56952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pic>
          <p:nvPicPr>
            <p:cNvPr id="257" name="Picture 23" descr="C:\Users\Belov.SO\Desktop\Портал\ДЭР\Лого ДЭР\DER_logo_big.png"/>
            <p:cNvPicPr/>
            <p:nvPr/>
          </p:nvPicPr>
          <p:blipFill>
            <a:blip r:embed="rId4" cstate="print">
              <a:biLevel thresh="50000"/>
            </a:blip>
            <a:stretch/>
          </p:blipFill>
          <p:spPr>
            <a:xfrm>
              <a:off x="2504880" y="5885280"/>
              <a:ext cx="446040" cy="22788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258" name="Таблица 13"/>
          <p:cNvGraphicFramePr/>
          <p:nvPr/>
        </p:nvGraphicFramePr>
        <p:xfrm>
          <a:off x="788040" y="2183040"/>
          <a:ext cx="3842640" cy="2377440"/>
        </p:xfrm>
        <a:graphic>
          <a:graphicData uri="http://schemas.openxmlformats.org/drawingml/2006/table">
            <a:tbl>
              <a:tblPr/>
              <a:tblGrid>
                <a:gridCol w="384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Субсидии предоставляются </a:t>
                      </a:r>
                      <a:r>
                        <a:rPr lang="ru-RU" sz="1600" b="1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ЮЛ</a:t>
                      </a:r>
                      <a:r>
                        <a:rPr lang="ru-RU" sz="1600" b="1" strike="noStrike" spc="-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 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ИП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по следующему направлению:</a:t>
                      </a:r>
                      <a:endParaRPr lang="ru-RU" sz="16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ru-RU" sz="14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строительство (реконструкция) объектов обеспечивающей инфраструктуры к объектам туристской индустрии</a:t>
                      </a: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, т. е. объектов транспортной инфраструктуры и коммунальной инфраструктуры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(водо-, тепло-, газо- и энергоснабжения, водоотведения, канализации)</a:t>
                      </a:r>
                      <a:endParaRPr lang="ru-RU" sz="14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9" name="Прямоугольник 22_ 1"/>
          <p:cNvSpPr/>
          <p:nvPr/>
        </p:nvSpPr>
        <p:spPr>
          <a:xfrm>
            <a:off x="2489400" y="5126760"/>
            <a:ext cx="497844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Calibri"/>
                <a:ea typeface="Tahoma"/>
              </a:rPr>
              <a:t>Предусмотрено  в бюджете на 2023 год - </a:t>
            </a:r>
            <a:r>
              <a:rPr lang="ru-RU" sz="1600" b="1" strike="noStrike" spc="-1">
                <a:solidFill>
                  <a:srgbClr val="C00000"/>
                </a:solidFill>
                <a:latin typeface="Calibri"/>
                <a:ea typeface="Tahoma"/>
              </a:rPr>
              <a:t>16 млн. руб.</a:t>
            </a:r>
            <a:r>
              <a:rPr lang="ru-RU" sz="1400" b="1" i="1" strike="noStrike" spc="-1">
                <a:solidFill>
                  <a:srgbClr val="000000"/>
                </a:solidFill>
                <a:latin typeface="Calibri"/>
                <a:ea typeface="Tahoma"/>
              </a:rPr>
              <a:t>     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60" name="TextBox 1"/>
          <p:cNvSpPr/>
          <p:nvPr/>
        </p:nvSpPr>
        <p:spPr>
          <a:xfrm>
            <a:off x="5796360" y="3780000"/>
            <a:ext cx="3383280" cy="515880"/>
          </a:xfrm>
          <a:prstGeom prst="rect">
            <a:avLst/>
          </a:prstGeom>
          <a:noFill/>
          <a:ln w="0"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1" strike="noStrike" spc="-1">
                <a:solidFill>
                  <a:srgbClr val="C00000"/>
                </a:solidFill>
                <a:latin typeface="Calibri"/>
                <a:ea typeface="DejaVu Sans"/>
              </a:rPr>
              <a:t>ОКВЭД: 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55.1 — 55.3 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55.9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79.1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79.9</a:t>
            </a:r>
            <a:r>
              <a:rPr lang="en-US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/</a:t>
            </a:r>
            <a:r>
              <a:rPr lang="ru-RU" sz="1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93.11 / 93.19 / 93.21 / 93.29 / 86.90.4</a:t>
            </a:r>
            <a:endParaRPr lang="ru-RU" sz="14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8138</TotalTime>
  <Words>304</Words>
  <Application>Microsoft Office PowerPoint</Application>
  <PresentationFormat>Лист A4 (210x297 мм)</PresentationFormat>
  <Paragraphs>35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Calibri</vt:lpstr>
      <vt:lpstr>DejaVu Sans</vt:lpstr>
      <vt:lpstr>Symbol</vt:lpstr>
      <vt:lpstr>Tahoma</vt:lpstr>
      <vt:lpstr>Times New Roman</vt:lpstr>
      <vt:lpstr>Verdana</vt:lpstr>
      <vt:lpstr>Wingdings</vt:lpstr>
      <vt:lpstr>XO Oriel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Смоленский Никита Николаевич</dc:creator>
  <dc:description/>
  <cp:lastModifiedBy>Катя</cp:lastModifiedBy>
  <cp:revision>806</cp:revision>
  <cp:lastPrinted>2022-04-18T14:26:54Z</cp:lastPrinted>
  <dcterms:created xsi:type="dcterms:W3CDTF">2020-10-01T05:10:13Z</dcterms:created>
  <dcterms:modified xsi:type="dcterms:W3CDTF">2023-06-07T07:08:55Z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A4 Paper (210x297 mm)</vt:lpwstr>
  </property>
  <property fmtid="{D5CDD505-2E9C-101B-9397-08002B2CF9AE}" pid="4" name="Slides">
    <vt:i4>13</vt:i4>
  </property>
</Properties>
</file>