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</p:sldMasterIdLst>
  <p:notesMasterIdLst>
    <p:notesMasterId r:id="rId30"/>
  </p:notesMasterIdLst>
  <p:sldIdLst>
    <p:sldId id="280" r:id="rId14"/>
    <p:sldId id="276" r:id="rId15"/>
    <p:sldId id="287" r:id="rId16"/>
    <p:sldId id="278" r:id="rId17"/>
    <p:sldId id="299" r:id="rId18"/>
    <p:sldId id="300" r:id="rId19"/>
    <p:sldId id="302" r:id="rId20"/>
    <p:sldId id="303" r:id="rId21"/>
    <p:sldId id="301" r:id="rId22"/>
    <p:sldId id="295" r:id="rId23"/>
    <p:sldId id="296" r:id="rId24"/>
    <p:sldId id="298" r:id="rId25"/>
    <p:sldId id="297" r:id="rId26"/>
    <p:sldId id="304" r:id="rId27"/>
    <p:sldId id="306" r:id="rId28"/>
    <p:sldId id="305" r:id="rId29"/>
  </p:sldIdLst>
  <p:sldSz cx="9144000" cy="5143500" type="screen16x9"/>
  <p:notesSz cx="6797675" cy="9928225"/>
  <p:defaultTextStyle>
    <a:defPPr>
      <a:defRPr lang="ru-RU"/>
    </a:defPPr>
    <a:lvl1pPr marL="0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955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3915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5876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7842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9804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1760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3715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5677" algn="l" defTabSz="9039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7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343" autoAdjust="0"/>
  </p:normalViewPr>
  <p:slideViewPr>
    <p:cSldViewPr>
      <p:cViewPr>
        <p:scale>
          <a:sx n="100" d="100"/>
          <a:sy n="100" d="100"/>
        </p:scale>
        <p:origin x="-89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B2E46-1571-4DEF-8C3B-7BAC2F0E4DB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2C93-6A83-49FD-B625-6B9F63207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90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955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3915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5876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7842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9804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1760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3715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5677" algn="l" defTabSz="90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xfrm>
            <a:off x="685800" y="4533900"/>
            <a:ext cx="5781675" cy="52451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42900" algn="just"/>
            <a:endParaRPr lang="ru-RU" altLang="ru-RU" dirty="0" smtClean="0"/>
          </a:p>
        </p:txBody>
      </p:sp>
      <p:sp>
        <p:nvSpPr>
          <p:cNvPr id="4100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1" tIns="45759" rIns="91521" bIns="45759" anchor="b"/>
          <a:lstStyle>
            <a:lvl1pPr defTabSz="9017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17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17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17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17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CD53D745-9528-4652-91CD-172426473AF7}" type="slidenum">
              <a:rPr lang="ru-RU" altLang="ru-RU">
                <a:latin typeface="Arial" charset="0"/>
              </a:rPr>
              <a:pPr algn="r" eaLnBrk="1" hangingPunct="1"/>
              <a:t>1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04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xfrm>
            <a:off x="309563" y="4589463"/>
            <a:ext cx="6121400" cy="4810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Малый бизнес в Вологодской области – это драйвер экономики, который сегодня обеспечивает работой 188,9 тыс. человек, что составляет 32,7% в общей численности занятых, а это каждый третий житель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из 600 тысяч работоспособного населения, почти 200 обеспечивает работой МСП)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виды деятельности бизнеса - услуги и торговля.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которую мы в первую очередь ставим перед собой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диапазоне 1-2-х лет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увеличить процент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предприятий в сфере обрабатывающего производства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порядка 10-ти %,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больше общероссийского показателя!</a:t>
            </a:r>
          </a:p>
          <a:p>
            <a:pPr indent="442913" eaLnBrk="1" hangingPunct="1"/>
            <a:endParaRPr lang="ru-RU" altLang="ru-RU" dirty="0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6275388" y="9647238"/>
            <a:ext cx="3921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5" tIns="45327" rIns="90655" bIns="45327" anchor="b"/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233DE8C-9524-4EDE-BD59-7F9393C7C59F}" type="slidenum">
              <a:rPr lang="ru-RU" altLang="ru-RU" sz="1200"/>
              <a:pPr algn="r"/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115933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xfrm>
            <a:off x="112714" y="4425950"/>
            <a:ext cx="6427787" cy="53927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реализации этой задачи, нами, совместно с общественной организацией Опора России и Национальным институтом системных исследований был проведен масштабный мониторинг, который позволил выявить основные препятствия для развития бизнеса, и, на их основании предложить инструментарий мер поддержки.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известны проблемы и непростая ситуация в бизнесе региона, которая сложилась в условиях кризисных явлений. Девальвация, рост процентных ставок и проблемы c ликвидностью негативно повлияли на себестоимость продукции и уровень рентабельности на малых и средних предприятиях.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Обострилась ситуация с восприятием предпринимателями существующего уровня налоговой нагрузки. </a:t>
            </a:r>
          </a:p>
          <a:p>
            <a:pPr eaLnBrk="1" hangingPunct="1"/>
            <a:endParaRPr lang="ru-RU" altLang="ru-RU" sz="1000" dirty="0" smtClean="0"/>
          </a:p>
        </p:txBody>
      </p:sp>
      <p:sp>
        <p:nvSpPr>
          <p:cNvPr id="12292" name="Номер слайда 3"/>
          <p:cNvSpPr txBox="1">
            <a:spLocks noGrp="1"/>
          </p:cNvSpPr>
          <p:nvPr/>
        </p:nvSpPr>
        <p:spPr bwMode="auto">
          <a:xfrm>
            <a:off x="6416676" y="9399589"/>
            <a:ext cx="250825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33" tIns="45316" rIns="90633" bIns="45316" anchor="b"/>
          <a:lstStyle>
            <a:lvl1pPr defTabSz="920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5D1571F-0B3A-4CB8-948C-045BDBF44240}" type="slidenum">
              <a:rPr lang="ru-RU" altLang="ru-RU" sz="1200"/>
              <a:pPr algn="r"/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183413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8" y="744538"/>
            <a:ext cx="6591300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xfrm>
            <a:off x="382588" y="4518026"/>
            <a:ext cx="5956300" cy="5229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5" tIns="45327" rIns="90655" bIns="45327"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Меры финансовой поддержки даже при их значительных объемах являются точечными. Наиболее эффективно работают те меры поддержки, которыми могут воспользоваться максимальное количество предпринимателей. Мы создали серьезную инфраструктуру поддержки бизнеса и постоянно работаем над повышением эффективности ее работы, выделяем средства на её развитие.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организации, предоставляющие прямые, возобновляемые меры поддержки: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предпринимателей, которые уже открыли свое дело и нуждаются в средствах для его дальнейшего развития, существует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поддержка. Малый бизнес использует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микрозаймы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пополнения оборотных средств, особенно сейчас, когда компании столкнулись с серьезными проблемами.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упрощения доступа предпринимателей к заёмным финансовым средствам для предпринимателей реализуется механизм получения кредитных средств через областной Гарантийный фонд. Гарантийного фонда предназначены для тех компаний, у кого не хватает залоговой массы для получения кредита, но банк оценивает их проекты как перспективные</a:t>
            </a:r>
          </a:p>
          <a:p>
            <a:pPr indent="457200" algn="just">
              <a:lnSpc>
                <a:spcPct val="114000"/>
              </a:lnSpc>
              <a:spcBef>
                <a:spcPct val="0"/>
              </a:spcBef>
            </a:pPr>
            <a:endParaRPr lang="ru-RU" altLang="ru-RU" sz="1000" dirty="0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6275388" y="9461500"/>
            <a:ext cx="3921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5" tIns="45327" rIns="90655" bIns="45327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D443942-4C80-4D4A-ACEF-FBDE2C022068}" type="slidenum">
              <a:rPr lang="ru-RU" altLang="ru-RU" sz="1200" b="1"/>
              <a:pPr algn="r"/>
              <a:t>4</a:t>
            </a:fld>
            <a:endParaRPr lang="ru-RU" altLang="ru-RU" sz="1200" b="1"/>
          </a:p>
        </p:txBody>
      </p:sp>
    </p:spTree>
    <p:extLst>
      <p:ext uri="{BB962C8B-B14F-4D97-AF65-F5344CB8AC3E}">
        <p14:creationId xmlns:p14="http://schemas.microsoft.com/office/powerpoint/2010/main" xmlns="" val="332482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02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4850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218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2004" indent="0" algn="ctr">
              <a:buNone/>
              <a:defRPr/>
            </a:lvl2pPr>
            <a:lvl3pPr marL="763975" indent="0" algn="ctr">
              <a:buNone/>
              <a:defRPr/>
            </a:lvl3pPr>
            <a:lvl4pPr marL="1145965" indent="0" algn="ctr">
              <a:buNone/>
              <a:defRPr/>
            </a:lvl4pPr>
            <a:lvl5pPr marL="1527955" indent="0" algn="ctr">
              <a:buNone/>
              <a:defRPr/>
            </a:lvl5pPr>
            <a:lvl6pPr marL="1909943" indent="0" algn="ctr">
              <a:buNone/>
              <a:defRPr/>
            </a:lvl6pPr>
            <a:lvl7pPr marL="2291934" indent="0" algn="ctr">
              <a:buNone/>
              <a:defRPr/>
            </a:lvl7pPr>
            <a:lvl8pPr marL="2673928" indent="0" algn="ctr">
              <a:buNone/>
              <a:defRPr/>
            </a:lvl8pPr>
            <a:lvl9pPr marL="305591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98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107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004" indent="0">
              <a:buNone/>
              <a:defRPr sz="1500"/>
            </a:lvl2pPr>
            <a:lvl3pPr marL="763975" indent="0">
              <a:buNone/>
              <a:defRPr sz="1400"/>
            </a:lvl3pPr>
            <a:lvl4pPr marL="1145965" indent="0">
              <a:buNone/>
              <a:defRPr sz="1200"/>
            </a:lvl4pPr>
            <a:lvl5pPr marL="1527955" indent="0">
              <a:buNone/>
              <a:defRPr sz="1200"/>
            </a:lvl5pPr>
            <a:lvl6pPr marL="1909943" indent="0">
              <a:buNone/>
              <a:defRPr sz="1200"/>
            </a:lvl6pPr>
            <a:lvl7pPr marL="2291934" indent="0">
              <a:buNone/>
              <a:defRPr sz="1200"/>
            </a:lvl7pPr>
            <a:lvl8pPr marL="2673928" indent="0">
              <a:buNone/>
              <a:defRPr sz="1200"/>
            </a:lvl8pPr>
            <a:lvl9pPr marL="305591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715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012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88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5203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004" indent="0">
              <a:buNone/>
              <a:defRPr sz="1700" b="1"/>
            </a:lvl2pPr>
            <a:lvl3pPr marL="763975" indent="0">
              <a:buNone/>
              <a:defRPr sz="1500" b="1"/>
            </a:lvl3pPr>
            <a:lvl4pPr marL="1145965" indent="0">
              <a:buNone/>
              <a:defRPr sz="1400" b="1"/>
            </a:lvl4pPr>
            <a:lvl5pPr marL="1527955" indent="0">
              <a:buNone/>
              <a:defRPr sz="1400" b="1"/>
            </a:lvl5pPr>
            <a:lvl6pPr marL="1909943" indent="0">
              <a:buNone/>
              <a:defRPr sz="1400" b="1"/>
            </a:lvl6pPr>
            <a:lvl7pPr marL="2291934" indent="0">
              <a:buNone/>
              <a:defRPr sz="1400" b="1"/>
            </a:lvl7pPr>
            <a:lvl8pPr marL="2673928" indent="0">
              <a:buNone/>
              <a:defRPr sz="1400" b="1"/>
            </a:lvl8pPr>
            <a:lvl9pPr marL="305591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435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004" indent="0">
              <a:buNone/>
              <a:defRPr sz="1700" b="1"/>
            </a:lvl2pPr>
            <a:lvl3pPr marL="763975" indent="0">
              <a:buNone/>
              <a:defRPr sz="1500" b="1"/>
            </a:lvl3pPr>
            <a:lvl4pPr marL="1145965" indent="0">
              <a:buNone/>
              <a:defRPr sz="1400" b="1"/>
            </a:lvl4pPr>
            <a:lvl5pPr marL="1527955" indent="0">
              <a:buNone/>
              <a:defRPr sz="1400" b="1"/>
            </a:lvl5pPr>
            <a:lvl6pPr marL="1909943" indent="0">
              <a:buNone/>
              <a:defRPr sz="1400" b="1"/>
            </a:lvl6pPr>
            <a:lvl7pPr marL="2291934" indent="0">
              <a:buNone/>
              <a:defRPr sz="1400" b="1"/>
            </a:lvl7pPr>
            <a:lvl8pPr marL="2673928" indent="0">
              <a:buNone/>
              <a:defRPr sz="1400" b="1"/>
            </a:lvl8pPr>
            <a:lvl9pPr marL="305591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435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3731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9221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9956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12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012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2004" indent="0">
              <a:buNone/>
              <a:defRPr sz="1000"/>
            </a:lvl2pPr>
            <a:lvl3pPr marL="763975" indent="0">
              <a:buNone/>
              <a:defRPr sz="800"/>
            </a:lvl3pPr>
            <a:lvl4pPr marL="1145965" indent="0">
              <a:buNone/>
              <a:defRPr sz="800"/>
            </a:lvl4pPr>
            <a:lvl5pPr marL="1527955" indent="0">
              <a:buNone/>
              <a:defRPr sz="800"/>
            </a:lvl5pPr>
            <a:lvl6pPr marL="1909943" indent="0">
              <a:buNone/>
              <a:defRPr sz="800"/>
            </a:lvl6pPr>
            <a:lvl7pPr marL="2291934" indent="0">
              <a:buNone/>
              <a:defRPr sz="800"/>
            </a:lvl7pPr>
            <a:lvl8pPr marL="2673928" indent="0">
              <a:buNone/>
              <a:defRPr sz="800"/>
            </a:lvl8pPr>
            <a:lvl9pPr marL="305591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3778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75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2004" indent="0">
              <a:buNone/>
              <a:defRPr sz="2400"/>
            </a:lvl2pPr>
            <a:lvl3pPr marL="763975" indent="0">
              <a:buNone/>
              <a:defRPr sz="2000"/>
            </a:lvl3pPr>
            <a:lvl4pPr marL="1145965" indent="0">
              <a:buNone/>
              <a:defRPr sz="1700"/>
            </a:lvl4pPr>
            <a:lvl5pPr marL="1527955" indent="0">
              <a:buNone/>
              <a:defRPr sz="1700"/>
            </a:lvl5pPr>
            <a:lvl6pPr marL="1909943" indent="0">
              <a:buNone/>
              <a:defRPr sz="1700"/>
            </a:lvl6pPr>
            <a:lvl7pPr marL="2291934" indent="0">
              <a:buNone/>
              <a:defRPr sz="1700"/>
            </a:lvl7pPr>
            <a:lvl8pPr marL="2673928" indent="0">
              <a:buNone/>
              <a:defRPr sz="1700"/>
            </a:lvl8pPr>
            <a:lvl9pPr marL="3055917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2004" indent="0">
              <a:buNone/>
              <a:defRPr sz="1000"/>
            </a:lvl2pPr>
            <a:lvl3pPr marL="763975" indent="0">
              <a:buNone/>
              <a:defRPr sz="800"/>
            </a:lvl3pPr>
            <a:lvl4pPr marL="1145965" indent="0">
              <a:buNone/>
              <a:defRPr sz="800"/>
            </a:lvl4pPr>
            <a:lvl5pPr marL="1527955" indent="0">
              <a:buNone/>
              <a:defRPr sz="800"/>
            </a:lvl5pPr>
            <a:lvl6pPr marL="1909943" indent="0">
              <a:buNone/>
              <a:defRPr sz="800"/>
            </a:lvl6pPr>
            <a:lvl7pPr marL="2291934" indent="0">
              <a:buNone/>
              <a:defRPr sz="800"/>
            </a:lvl7pPr>
            <a:lvl8pPr marL="2673928" indent="0">
              <a:buNone/>
              <a:defRPr sz="800"/>
            </a:lvl8pPr>
            <a:lvl9pPr marL="305591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721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58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483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1157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61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4820" indent="0" algn="ctr">
              <a:buNone/>
              <a:defRPr/>
            </a:lvl2pPr>
            <a:lvl3pPr marL="769638" indent="0" algn="ctr">
              <a:buNone/>
              <a:defRPr/>
            </a:lvl3pPr>
            <a:lvl4pPr marL="1154459" indent="0" algn="ctr">
              <a:buNone/>
              <a:defRPr/>
            </a:lvl4pPr>
            <a:lvl5pPr marL="1539278" indent="0" algn="ctr">
              <a:buNone/>
              <a:defRPr/>
            </a:lvl5pPr>
            <a:lvl6pPr marL="1924101" indent="0" algn="ctr">
              <a:buNone/>
              <a:defRPr/>
            </a:lvl6pPr>
            <a:lvl7pPr marL="2308921" indent="0" algn="ctr">
              <a:buNone/>
              <a:defRPr/>
            </a:lvl7pPr>
            <a:lvl8pPr marL="2693742" indent="0" algn="ctr">
              <a:buNone/>
              <a:defRPr/>
            </a:lvl8pPr>
            <a:lvl9pPr marL="307855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5062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90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4820" indent="0">
              <a:buNone/>
              <a:defRPr sz="1500"/>
            </a:lvl2pPr>
            <a:lvl3pPr marL="769638" indent="0">
              <a:buNone/>
              <a:defRPr sz="1400"/>
            </a:lvl3pPr>
            <a:lvl4pPr marL="1154459" indent="0">
              <a:buNone/>
              <a:defRPr sz="1200"/>
            </a:lvl4pPr>
            <a:lvl5pPr marL="1539278" indent="0">
              <a:buNone/>
              <a:defRPr sz="1200"/>
            </a:lvl5pPr>
            <a:lvl6pPr marL="1924101" indent="0">
              <a:buNone/>
              <a:defRPr sz="1200"/>
            </a:lvl6pPr>
            <a:lvl7pPr marL="2308921" indent="0">
              <a:buNone/>
              <a:defRPr sz="1200"/>
            </a:lvl7pPr>
            <a:lvl8pPr marL="2693742" indent="0">
              <a:buNone/>
              <a:defRPr sz="1200"/>
            </a:lvl8pPr>
            <a:lvl9pPr marL="307855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0867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55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31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2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820" indent="0">
              <a:buNone/>
              <a:defRPr sz="1700" b="1"/>
            </a:lvl2pPr>
            <a:lvl3pPr marL="769638" indent="0">
              <a:buNone/>
              <a:defRPr sz="1500" b="1"/>
            </a:lvl3pPr>
            <a:lvl4pPr marL="1154459" indent="0">
              <a:buNone/>
              <a:defRPr sz="1400" b="1"/>
            </a:lvl4pPr>
            <a:lvl5pPr marL="1539278" indent="0">
              <a:buNone/>
              <a:defRPr sz="1400" b="1"/>
            </a:lvl5pPr>
            <a:lvl6pPr marL="1924101" indent="0">
              <a:buNone/>
              <a:defRPr sz="1400" b="1"/>
            </a:lvl6pPr>
            <a:lvl7pPr marL="2308921" indent="0">
              <a:buNone/>
              <a:defRPr sz="1400" b="1"/>
            </a:lvl7pPr>
            <a:lvl8pPr marL="2693742" indent="0">
              <a:buNone/>
              <a:defRPr sz="1400" b="1"/>
            </a:lvl8pPr>
            <a:lvl9pPr marL="307855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378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820" indent="0">
              <a:buNone/>
              <a:defRPr sz="1700" b="1"/>
            </a:lvl2pPr>
            <a:lvl3pPr marL="769638" indent="0">
              <a:buNone/>
              <a:defRPr sz="1500" b="1"/>
            </a:lvl3pPr>
            <a:lvl4pPr marL="1154459" indent="0">
              <a:buNone/>
              <a:defRPr sz="1400" b="1"/>
            </a:lvl4pPr>
            <a:lvl5pPr marL="1539278" indent="0">
              <a:buNone/>
              <a:defRPr sz="1400" b="1"/>
            </a:lvl5pPr>
            <a:lvl6pPr marL="1924101" indent="0">
              <a:buNone/>
              <a:defRPr sz="1400" b="1"/>
            </a:lvl6pPr>
            <a:lvl7pPr marL="2308921" indent="0">
              <a:buNone/>
              <a:defRPr sz="1400" b="1"/>
            </a:lvl7pPr>
            <a:lvl8pPr marL="2693742" indent="0">
              <a:buNone/>
              <a:defRPr sz="1400" b="1"/>
            </a:lvl8pPr>
            <a:lvl9pPr marL="307855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378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3420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3293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1741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55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55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4820" indent="0">
              <a:buNone/>
              <a:defRPr sz="1000"/>
            </a:lvl2pPr>
            <a:lvl3pPr marL="769638" indent="0">
              <a:buNone/>
              <a:defRPr sz="800"/>
            </a:lvl3pPr>
            <a:lvl4pPr marL="1154459" indent="0">
              <a:buNone/>
              <a:defRPr sz="800"/>
            </a:lvl4pPr>
            <a:lvl5pPr marL="1539278" indent="0">
              <a:buNone/>
              <a:defRPr sz="800"/>
            </a:lvl5pPr>
            <a:lvl6pPr marL="1924101" indent="0">
              <a:buNone/>
              <a:defRPr sz="800"/>
            </a:lvl6pPr>
            <a:lvl7pPr marL="2308921" indent="0">
              <a:buNone/>
              <a:defRPr sz="800"/>
            </a:lvl7pPr>
            <a:lvl8pPr marL="2693742" indent="0">
              <a:buNone/>
              <a:defRPr sz="800"/>
            </a:lvl8pPr>
            <a:lvl9pPr marL="30785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8784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18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4820" indent="0">
              <a:buNone/>
              <a:defRPr sz="2400"/>
            </a:lvl2pPr>
            <a:lvl3pPr marL="769638" indent="0">
              <a:buNone/>
              <a:defRPr sz="2000"/>
            </a:lvl3pPr>
            <a:lvl4pPr marL="1154459" indent="0">
              <a:buNone/>
              <a:defRPr sz="1700"/>
            </a:lvl4pPr>
            <a:lvl5pPr marL="1539278" indent="0">
              <a:buNone/>
              <a:defRPr sz="1700"/>
            </a:lvl5pPr>
            <a:lvl6pPr marL="1924101" indent="0">
              <a:buNone/>
              <a:defRPr sz="1700"/>
            </a:lvl6pPr>
            <a:lvl7pPr marL="2308921" indent="0">
              <a:buNone/>
              <a:defRPr sz="1700"/>
            </a:lvl7pPr>
            <a:lvl8pPr marL="2693742" indent="0">
              <a:buNone/>
              <a:defRPr sz="1700"/>
            </a:lvl8pPr>
            <a:lvl9pPr marL="3078558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4820" indent="0">
              <a:buNone/>
              <a:defRPr sz="1000"/>
            </a:lvl2pPr>
            <a:lvl3pPr marL="769638" indent="0">
              <a:buNone/>
              <a:defRPr sz="800"/>
            </a:lvl3pPr>
            <a:lvl4pPr marL="1154459" indent="0">
              <a:buNone/>
              <a:defRPr sz="800"/>
            </a:lvl4pPr>
            <a:lvl5pPr marL="1539278" indent="0">
              <a:buNone/>
              <a:defRPr sz="800"/>
            </a:lvl5pPr>
            <a:lvl6pPr marL="1924101" indent="0">
              <a:buNone/>
              <a:defRPr sz="800"/>
            </a:lvl6pPr>
            <a:lvl7pPr marL="2308921" indent="0">
              <a:buNone/>
              <a:defRPr sz="800"/>
            </a:lvl7pPr>
            <a:lvl8pPr marL="2693742" indent="0">
              <a:buNone/>
              <a:defRPr sz="800"/>
            </a:lvl8pPr>
            <a:lvl9pPr marL="30785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56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206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2595" indent="0" algn="ctr">
              <a:buNone/>
              <a:defRPr/>
            </a:lvl2pPr>
            <a:lvl3pPr marL="765163" indent="0" algn="ctr">
              <a:buNone/>
              <a:defRPr/>
            </a:lvl3pPr>
            <a:lvl4pPr marL="1147749" indent="0" algn="ctr">
              <a:buNone/>
              <a:defRPr/>
            </a:lvl4pPr>
            <a:lvl5pPr marL="1530331" indent="0" algn="ctr">
              <a:buNone/>
              <a:defRPr/>
            </a:lvl5pPr>
            <a:lvl6pPr marL="1912915" indent="0" algn="ctr">
              <a:buNone/>
              <a:defRPr/>
            </a:lvl6pPr>
            <a:lvl7pPr marL="2295501" indent="0" algn="ctr">
              <a:buNone/>
              <a:defRPr/>
            </a:lvl7pPr>
            <a:lvl8pPr marL="2678091" indent="0" algn="ctr">
              <a:buNone/>
              <a:defRPr/>
            </a:lvl8pPr>
            <a:lvl9pPr marL="306067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7587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2073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8636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50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5368" indent="0" algn="ctr">
              <a:buNone/>
              <a:defRPr/>
            </a:lvl2pPr>
            <a:lvl3pPr marL="770736" indent="0" algn="ctr">
              <a:buNone/>
              <a:defRPr/>
            </a:lvl3pPr>
            <a:lvl4pPr marL="1156105" indent="0" algn="ctr">
              <a:buNone/>
              <a:defRPr/>
            </a:lvl4pPr>
            <a:lvl5pPr marL="1541475" indent="0" algn="ctr">
              <a:buNone/>
              <a:defRPr/>
            </a:lvl5pPr>
            <a:lvl6pPr marL="1926843" indent="0" algn="ctr">
              <a:buNone/>
              <a:defRPr/>
            </a:lvl6pPr>
            <a:lvl7pPr marL="2312213" indent="0" algn="ctr">
              <a:buNone/>
              <a:defRPr/>
            </a:lvl7pPr>
            <a:lvl8pPr marL="2697581" indent="0" algn="ctr">
              <a:buNone/>
              <a:defRPr/>
            </a:lvl8pPr>
            <a:lvl9pPr marL="308294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8880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1478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5368" indent="0">
              <a:buNone/>
              <a:defRPr sz="1500"/>
            </a:lvl2pPr>
            <a:lvl3pPr marL="770736" indent="0">
              <a:buNone/>
              <a:defRPr sz="1400"/>
            </a:lvl3pPr>
            <a:lvl4pPr marL="1156105" indent="0">
              <a:buNone/>
              <a:defRPr sz="1200"/>
            </a:lvl4pPr>
            <a:lvl5pPr marL="1541475" indent="0">
              <a:buNone/>
              <a:defRPr sz="1200"/>
            </a:lvl5pPr>
            <a:lvl6pPr marL="1926843" indent="0">
              <a:buNone/>
              <a:defRPr sz="1200"/>
            </a:lvl6pPr>
            <a:lvl7pPr marL="2312213" indent="0">
              <a:buNone/>
              <a:defRPr sz="1200"/>
            </a:lvl7pPr>
            <a:lvl8pPr marL="2697581" indent="0">
              <a:buNone/>
              <a:defRPr sz="1200"/>
            </a:lvl8pPr>
            <a:lvl9pPr marL="308294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8419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44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20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468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368" indent="0">
              <a:buNone/>
              <a:defRPr sz="1700" b="1"/>
            </a:lvl2pPr>
            <a:lvl3pPr marL="770736" indent="0">
              <a:buNone/>
              <a:defRPr sz="1500" b="1"/>
            </a:lvl3pPr>
            <a:lvl4pPr marL="1156105" indent="0">
              <a:buNone/>
              <a:defRPr sz="1400" b="1"/>
            </a:lvl4pPr>
            <a:lvl5pPr marL="1541475" indent="0">
              <a:buNone/>
              <a:defRPr sz="1400" b="1"/>
            </a:lvl5pPr>
            <a:lvl6pPr marL="1926843" indent="0">
              <a:buNone/>
              <a:defRPr sz="1400" b="1"/>
            </a:lvl6pPr>
            <a:lvl7pPr marL="2312213" indent="0">
              <a:buNone/>
              <a:defRPr sz="1400" b="1"/>
            </a:lvl7pPr>
            <a:lvl8pPr marL="2697581" indent="0">
              <a:buNone/>
              <a:defRPr sz="1400" b="1"/>
            </a:lvl8pPr>
            <a:lvl9pPr marL="308294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367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368" indent="0">
              <a:buNone/>
              <a:defRPr sz="1700" b="1"/>
            </a:lvl2pPr>
            <a:lvl3pPr marL="770736" indent="0">
              <a:buNone/>
              <a:defRPr sz="1500" b="1"/>
            </a:lvl3pPr>
            <a:lvl4pPr marL="1156105" indent="0">
              <a:buNone/>
              <a:defRPr sz="1400" b="1"/>
            </a:lvl4pPr>
            <a:lvl5pPr marL="1541475" indent="0">
              <a:buNone/>
              <a:defRPr sz="1400" b="1"/>
            </a:lvl5pPr>
            <a:lvl6pPr marL="1926843" indent="0">
              <a:buNone/>
              <a:defRPr sz="1400" b="1"/>
            </a:lvl6pPr>
            <a:lvl7pPr marL="2312213" indent="0">
              <a:buNone/>
              <a:defRPr sz="1400" b="1"/>
            </a:lvl7pPr>
            <a:lvl8pPr marL="2697581" indent="0">
              <a:buNone/>
              <a:defRPr sz="1400" b="1"/>
            </a:lvl8pPr>
            <a:lvl9pPr marL="308294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367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0693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9967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7041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44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44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5368" indent="0">
              <a:buNone/>
              <a:defRPr sz="1000"/>
            </a:lvl2pPr>
            <a:lvl3pPr marL="770736" indent="0">
              <a:buNone/>
              <a:defRPr sz="800"/>
            </a:lvl3pPr>
            <a:lvl4pPr marL="1156105" indent="0">
              <a:buNone/>
              <a:defRPr sz="800"/>
            </a:lvl4pPr>
            <a:lvl5pPr marL="1541475" indent="0">
              <a:buNone/>
              <a:defRPr sz="800"/>
            </a:lvl5pPr>
            <a:lvl6pPr marL="1926843" indent="0">
              <a:buNone/>
              <a:defRPr sz="800"/>
            </a:lvl6pPr>
            <a:lvl7pPr marL="2312213" indent="0">
              <a:buNone/>
              <a:defRPr sz="800"/>
            </a:lvl7pPr>
            <a:lvl8pPr marL="2697581" indent="0">
              <a:buNone/>
              <a:defRPr sz="800"/>
            </a:lvl8pPr>
            <a:lvl9pPr marL="30829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02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841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07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5368" indent="0">
              <a:buNone/>
              <a:defRPr sz="2400"/>
            </a:lvl2pPr>
            <a:lvl3pPr marL="770736" indent="0">
              <a:buNone/>
              <a:defRPr sz="2000"/>
            </a:lvl3pPr>
            <a:lvl4pPr marL="1156105" indent="0">
              <a:buNone/>
              <a:defRPr sz="1700"/>
            </a:lvl4pPr>
            <a:lvl5pPr marL="1541475" indent="0">
              <a:buNone/>
              <a:defRPr sz="1700"/>
            </a:lvl5pPr>
            <a:lvl6pPr marL="1926843" indent="0">
              <a:buNone/>
              <a:defRPr sz="1700"/>
            </a:lvl6pPr>
            <a:lvl7pPr marL="2312213" indent="0">
              <a:buNone/>
              <a:defRPr sz="1700"/>
            </a:lvl7pPr>
            <a:lvl8pPr marL="2697581" indent="0">
              <a:buNone/>
              <a:defRPr sz="1700"/>
            </a:lvl8pPr>
            <a:lvl9pPr marL="3082948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5368" indent="0">
              <a:buNone/>
              <a:defRPr sz="1000"/>
            </a:lvl2pPr>
            <a:lvl3pPr marL="770736" indent="0">
              <a:buNone/>
              <a:defRPr sz="800"/>
            </a:lvl3pPr>
            <a:lvl4pPr marL="1156105" indent="0">
              <a:buNone/>
              <a:defRPr sz="800"/>
            </a:lvl4pPr>
            <a:lvl5pPr marL="1541475" indent="0">
              <a:buNone/>
              <a:defRPr sz="800"/>
            </a:lvl5pPr>
            <a:lvl6pPr marL="1926843" indent="0">
              <a:buNone/>
              <a:defRPr sz="800"/>
            </a:lvl6pPr>
            <a:lvl7pPr marL="2312213" indent="0">
              <a:buNone/>
              <a:defRPr sz="800"/>
            </a:lvl7pPr>
            <a:lvl8pPr marL="2697581" indent="0">
              <a:buNone/>
              <a:defRPr sz="800"/>
            </a:lvl8pPr>
            <a:lvl9pPr marL="30829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0423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9455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3156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38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5968" indent="0" algn="ctr">
              <a:buNone/>
              <a:defRPr/>
            </a:lvl2pPr>
            <a:lvl3pPr marL="771936" indent="0" algn="ctr">
              <a:buNone/>
              <a:defRPr/>
            </a:lvl3pPr>
            <a:lvl4pPr marL="1157905" indent="0" algn="ctr">
              <a:buNone/>
              <a:defRPr/>
            </a:lvl4pPr>
            <a:lvl5pPr marL="1543873" indent="0" algn="ctr">
              <a:buNone/>
              <a:defRPr/>
            </a:lvl5pPr>
            <a:lvl6pPr marL="1929841" indent="0" algn="ctr">
              <a:buNone/>
              <a:defRPr/>
            </a:lvl6pPr>
            <a:lvl7pPr marL="2315809" indent="0" algn="ctr">
              <a:buNone/>
              <a:defRPr/>
            </a:lvl7pPr>
            <a:lvl8pPr marL="2701778" indent="0" algn="ctr">
              <a:buNone/>
              <a:defRPr/>
            </a:lvl8pPr>
            <a:lvl9pPr marL="308774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9139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7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184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3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5968" indent="0">
              <a:buNone/>
              <a:defRPr sz="1500"/>
            </a:lvl2pPr>
            <a:lvl3pPr marL="771936" indent="0">
              <a:buNone/>
              <a:defRPr sz="1400"/>
            </a:lvl3pPr>
            <a:lvl4pPr marL="1157905" indent="0">
              <a:buNone/>
              <a:defRPr sz="1200"/>
            </a:lvl4pPr>
            <a:lvl5pPr marL="1543873" indent="0">
              <a:buNone/>
              <a:defRPr sz="1200"/>
            </a:lvl5pPr>
            <a:lvl6pPr marL="1929841" indent="0">
              <a:buNone/>
              <a:defRPr sz="1200"/>
            </a:lvl6pPr>
            <a:lvl7pPr marL="2315809" indent="0">
              <a:buNone/>
              <a:defRPr sz="1200"/>
            </a:lvl7pPr>
            <a:lvl8pPr marL="2701778" indent="0">
              <a:buNone/>
              <a:defRPr sz="1200"/>
            </a:lvl8pPr>
            <a:lvl9pPr marL="308774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2436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32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08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5799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968" indent="0">
              <a:buNone/>
              <a:defRPr sz="1700" b="1"/>
            </a:lvl2pPr>
            <a:lvl3pPr marL="771936" indent="0">
              <a:buNone/>
              <a:defRPr sz="1500" b="1"/>
            </a:lvl3pPr>
            <a:lvl4pPr marL="1157905" indent="0">
              <a:buNone/>
              <a:defRPr sz="1400" b="1"/>
            </a:lvl4pPr>
            <a:lvl5pPr marL="1543873" indent="0">
              <a:buNone/>
              <a:defRPr sz="1400" b="1"/>
            </a:lvl5pPr>
            <a:lvl6pPr marL="1929841" indent="0">
              <a:buNone/>
              <a:defRPr sz="1400" b="1"/>
            </a:lvl6pPr>
            <a:lvl7pPr marL="2315809" indent="0">
              <a:buNone/>
              <a:defRPr sz="1400" b="1"/>
            </a:lvl7pPr>
            <a:lvl8pPr marL="2701778" indent="0">
              <a:buNone/>
              <a:defRPr sz="1400" b="1"/>
            </a:lvl8pPr>
            <a:lvl9pPr marL="308774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355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968" indent="0">
              <a:buNone/>
              <a:defRPr sz="1700" b="1"/>
            </a:lvl2pPr>
            <a:lvl3pPr marL="771936" indent="0">
              <a:buNone/>
              <a:defRPr sz="1500" b="1"/>
            </a:lvl3pPr>
            <a:lvl4pPr marL="1157905" indent="0">
              <a:buNone/>
              <a:defRPr sz="1400" b="1"/>
            </a:lvl4pPr>
            <a:lvl5pPr marL="1543873" indent="0">
              <a:buNone/>
              <a:defRPr sz="1400" b="1"/>
            </a:lvl5pPr>
            <a:lvl6pPr marL="1929841" indent="0">
              <a:buNone/>
              <a:defRPr sz="1400" b="1"/>
            </a:lvl6pPr>
            <a:lvl7pPr marL="2315809" indent="0">
              <a:buNone/>
              <a:defRPr sz="1400" b="1"/>
            </a:lvl7pPr>
            <a:lvl8pPr marL="2701778" indent="0">
              <a:buNone/>
              <a:defRPr sz="1400" b="1"/>
            </a:lvl8pPr>
            <a:lvl9pPr marL="308774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355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3296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6942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0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595" indent="0">
              <a:buNone/>
              <a:defRPr sz="1500"/>
            </a:lvl2pPr>
            <a:lvl3pPr marL="765163" indent="0">
              <a:buNone/>
              <a:defRPr sz="1400"/>
            </a:lvl3pPr>
            <a:lvl4pPr marL="1147749" indent="0">
              <a:buNone/>
              <a:defRPr sz="1200"/>
            </a:lvl4pPr>
            <a:lvl5pPr marL="1530331" indent="0">
              <a:buNone/>
              <a:defRPr sz="1200"/>
            </a:lvl5pPr>
            <a:lvl6pPr marL="1912915" indent="0">
              <a:buNone/>
              <a:defRPr sz="1200"/>
            </a:lvl6pPr>
            <a:lvl7pPr marL="2295501" indent="0">
              <a:buNone/>
              <a:defRPr sz="1200"/>
            </a:lvl7pPr>
            <a:lvl8pPr marL="2678091" indent="0">
              <a:buNone/>
              <a:defRPr sz="1200"/>
            </a:lvl8pPr>
            <a:lvl9pPr marL="30606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180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32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32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5968" indent="0">
              <a:buNone/>
              <a:defRPr sz="1000"/>
            </a:lvl2pPr>
            <a:lvl3pPr marL="771936" indent="0">
              <a:buNone/>
              <a:defRPr sz="800"/>
            </a:lvl3pPr>
            <a:lvl4pPr marL="1157905" indent="0">
              <a:buNone/>
              <a:defRPr sz="800"/>
            </a:lvl4pPr>
            <a:lvl5pPr marL="1543873" indent="0">
              <a:buNone/>
              <a:defRPr sz="800"/>
            </a:lvl5pPr>
            <a:lvl6pPr marL="1929841" indent="0">
              <a:buNone/>
              <a:defRPr sz="800"/>
            </a:lvl6pPr>
            <a:lvl7pPr marL="2315809" indent="0">
              <a:buNone/>
              <a:defRPr sz="800"/>
            </a:lvl7pPr>
            <a:lvl8pPr marL="2701778" indent="0">
              <a:buNone/>
              <a:defRPr sz="800"/>
            </a:lvl8pPr>
            <a:lvl9pPr marL="308774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4898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195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5968" indent="0">
              <a:buNone/>
              <a:defRPr sz="2400"/>
            </a:lvl2pPr>
            <a:lvl3pPr marL="771936" indent="0">
              <a:buNone/>
              <a:defRPr sz="2000"/>
            </a:lvl3pPr>
            <a:lvl4pPr marL="1157905" indent="0">
              <a:buNone/>
              <a:defRPr sz="1700"/>
            </a:lvl4pPr>
            <a:lvl5pPr marL="1543873" indent="0">
              <a:buNone/>
              <a:defRPr sz="1700"/>
            </a:lvl5pPr>
            <a:lvl6pPr marL="1929841" indent="0">
              <a:buNone/>
              <a:defRPr sz="1700"/>
            </a:lvl6pPr>
            <a:lvl7pPr marL="2315809" indent="0">
              <a:buNone/>
              <a:defRPr sz="1700"/>
            </a:lvl7pPr>
            <a:lvl8pPr marL="2701778" indent="0">
              <a:buNone/>
              <a:defRPr sz="1700"/>
            </a:lvl8pPr>
            <a:lvl9pPr marL="3087746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5968" indent="0">
              <a:buNone/>
              <a:defRPr sz="1000"/>
            </a:lvl2pPr>
            <a:lvl3pPr marL="771936" indent="0">
              <a:buNone/>
              <a:defRPr sz="800"/>
            </a:lvl3pPr>
            <a:lvl4pPr marL="1157905" indent="0">
              <a:buNone/>
              <a:defRPr sz="800"/>
            </a:lvl4pPr>
            <a:lvl5pPr marL="1543873" indent="0">
              <a:buNone/>
              <a:defRPr sz="800"/>
            </a:lvl5pPr>
            <a:lvl6pPr marL="1929841" indent="0">
              <a:buNone/>
              <a:defRPr sz="800"/>
            </a:lvl6pPr>
            <a:lvl7pPr marL="2315809" indent="0">
              <a:buNone/>
              <a:defRPr sz="800"/>
            </a:lvl7pPr>
            <a:lvl8pPr marL="2701778" indent="0">
              <a:buNone/>
              <a:defRPr sz="800"/>
            </a:lvl8pPr>
            <a:lvl9pPr marL="308774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2185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7386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02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000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76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89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95" indent="0">
              <a:buNone/>
              <a:defRPr sz="1700" b="1"/>
            </a:lvl2pPr>
            <a:lvl3pPr marL="765163" indent="0">
              <a:buNone/>
              <a:defRPr sz="1500" b="1"/>
            </a:lvl3pPr>
            <a:lvl4pPr marL="1147749" indent="0">
              <a:buNone/>
              <a:defRPr sz="1400" b="1"/>
            </a:lvl4pPr>
            <a:lvl5pPr marL="1530331" indent="0">
              <a:buNone/>
              <a:defRPr sz="1400" b="1"/>
            </a:lvl5pPr>
            <a:lvl6pPr marL="1912915" indent="0">
              <a:buNone/>
              <a:defRPr sz="1400" b="1"/>
            </a:lvl6pPr>
            <a:lvl7pPr marL="2295501" indent="0">
              <a:buNone/>
              <a:defRPr sz="1400" b="1"/>
            </a:lvl7pPr>
            <a:lvl8pPr marL="2678091" indent="0">
              <a:buNone/>
              <a:defRPr sz="1400" b="1"/>
            </a:lvl8pPr>
            <a:lvl9pPr marL="306067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423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95" indent="0">
              <a:buNone/>
              <a:defRPr sz="1700" b="1"/>
            </a:lvl2pPr>
            <a:lvl3pPr marL="765163" indent="0">
              <a:buNone/>
              <a:defRPr sz="1500" b="1"/>
            </a:lvl3pPr>
            <a:lvl4pPr marL="1147749" indent="0">
              <a:buNone/>
              <a:defRPr sz="1400" b="1"/>
            </a:lvl4pPr>
            <a:lvl5pPr marL="1530331" indent="0">
              <a:buNone/>
              <a:defRPr sz="1400" b="1"/>
            </a:lvl5pPr>
            <a:lvl6pPr marL="1912915" indent="0">
              <a:buNone/>
              <a:defRPr sz="1400" b="1"/>
            </a:lvl6pPr>
            <a:lvl7pPr marL="2295501" indent="0">
              <a:buNone/>
              <a:defRPr sz="1400" b="1"/>
            </a:lvl7pPr>
            <a:lvl8pPr marL="2678091" indent="0">
              <a:buNone/>
              <a:defRPr sz="1400" b="1"/>
            </a:lvl8pPr>
            <a:lvl9pPr marL="306067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423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305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48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978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00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000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2595" indent="0">
              <a:buNone/>
              <a:defRPr sz="1000"/>
            </a:lvl2pPr>
            <a:lvl3pPr marL="765163" indent="0">
              <a:buNone/>
              <a:defRPr sz="800"/>
            </a:lvl3pPr>
            <a:lvl4pPr marL="1147749" indent="0">
              <a:buNone/>
              <a:defRPr sz="800"/>
            </a:lvl4pPr>
            <a:lvl5pPr marL="1530331" indent="0">
              <a:buNone/>
              <a:defRPr sz="800"/>
            </a:lvl5pPr>
            <a:lvl6pPr marL="1912915" indent="0">
              <a:buNone/>
              <a:defRPr sz="800"/>
            </a:lvl6pPr>
            <a:lvl7pPr marL="2295501" indent="0">
              <a:buNone/>
              <a:defRPr sz="800"/>
            </a:lvl7pPr>
            <a:lvl8pPr marL="2678091" indent="0">
              <a:buNone/>
              <a:defRPr sz="800"/>
            </a:lvl8pPr>
            <a:lvl9pPr marL="306067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2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162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63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2595" indent="0">
              <a:buNone/>
              <a:defRPr sz="2400"/>
            </a:lvl2pPr>
            <a:lvl3pPr marL="765163" indent="0">
              <a:buNone/>
              <a:defRPr sz="2000"/>
            </a:lvl3pPr>
            <a:lvl4pPr marL="1147749" indent="0">
              <a:buNone/>
              <a:defRPr sz="1700"/>
            </a:lvl4pPr>
            <a:lvl5pPr marL="1530331" indent="0">
              <a:buNone/>
              <a:defRPr sz="1700"/>
            </a:lvl5pPr>
            <a:lvl6pPr marL="1912915" indent="0">
              <a:buNone/>
              <a:defRPr sz="1700"/>
            </a:lvl6pPr>
            <a:lvl7pPr marL="2295501" indent="0">
              <a:buNone/>
              <a:defRPr sz="1700"/>
            </a:lvl7pPr>
            <a:lvl8pPr marL="2678091" indent="0">
              <a:buNone/>
              <a:defRPr sz="1700"/>
            </a:lvl8pPr>
            <a:lvl9pPr marL="3060670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2595" indent="0">
              <a:buNone/>
              <a:defRPr sz="1000"/>
            </a:lvl2pPr>
            <a:lvl3pPr marL="765163" indent="0">
              <a:buNone/>
              <a:defRPr sz="800"/>
            </a:lvl3pPr>
            <a:lvl4pPr marL="1147749" indent="0">
              <a:buNone/>
              <a:defRPr sz="800"/>
            </a:lvl4pPr>
            <a:lvl5pPr marL="1530331" indent="0">
              <a:buNone/>
              <a:defRPr sz="800"/>
            </a:lvl5pPr>
            <a:lvl6pPr marL="1912915" indent="0">
              <a:buNone/>
              <a:defRPr sz="800"/>
            </a:lvl6pPr>
            <a:lvl7pPr marL="2295501" indent="0">
              <a:buNone/>
              <a:defRPr sz="800"/>
            </a:lvl7pPr>
            <a:lvl8pPr marL="2678091" indent="0">
              <a:buNone/>
              <a:defRPr sz="800"/>
            </a:lvl8pPr>
            <a:lvl9pPr marL="306067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22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904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402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201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2840" indent="0" algn="ctr">
              <a:buNone/>
              <a:defRPr/>
            </a:lvl2pPr>
            <a:lvl3pPr marL="765659" indent="0" algn="ctr">
              <a:buNone/>
              <a:defRPr/>
            </a:lvl3pPr>
            <a:lvl4pPr marL="1148494" indent="0" algn="ctr">
              <a:buNone/>
              <a:defRPr/>
            </a:lvl4pPr>
            <a:lvl5pPr marL="1531322" indent="0" algn="ctr">
              <a:buNone/>
              <a:defRPr/>
            </a:lvl5pPr>
            <a:lvl6pPr marL="1914154" indent="0" algn="ctr">
              <a:buNone/>
              <a:defRPr/>
            </a:lvl6pPr>
            <a:lvl7pPr marL="2296991" indent="0" algn="ctr">
              <a:buNone/>
              <a:defRPr/>
            </a:lvl7pPr>
            <a:lvl8pPr marL="2679826" indent="0" algn="ctr">
              <a:buNone/>
              <a:defRPr/>
            </a:lvl8pPr>
            <a:lvl9pPr marL="306265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96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603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840" indent="0">
              <a:buNone/>
              <a:defRPr sz="1500"/>
            </a:lvl2pPr>
            <a:lvl3pPr marL="765659" indent="0">
              <a:buNone/>
              <a:defRPr sz="1400"/>
            </a:lvl3pPr>
            <a:lvl4pPr marL="1148494" indent="0">
              <a:buNone/>
              <a:defRPr sz="1200"/>
            </a:lvl4pPr>
            <a:lvl5pPr marL="1531322" indent="0">
              <a:buNone/>
              <a:defRPr sz="1200"/>
            </a:lvl5pPr>
            <a:lvl6pPr marL="1914154" indent="0">
              <a:buNone/>
              <a:defRPr sz="1200"/>
            </a:lvl6pPr>
            <a:lvl7pPr marL="2296991" indent="0">
              <a:buNone/>
              <a:defRPr sz="1200"/>
            </a:lvl7pPr>
            <a:lvl8pPr marL="2679826" indent="0">
              <a:buNone/>
              <a:defRPr sz="1200"/>
            </a:lvl8pPr>
            <a:lvl9pPr marL="306265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969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95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71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347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840" indent="0">
              <a:buNone/>
              <a:defRPr sz="1700" b="1"/>
            </a:lvl2pPr>
            <a:lvl3pPr marL="765659" indent="0">
              <a:buNone/>
              <a:defRPr sz="1500" b="1"/>
            </a:lvl3pPr>
            <a:lvl4pPr marL="1148494" indent="0">
              <a:buNone/>
              <a:defRPr sz="1400" b="1"/>
            </a:lvl4pPr>
            <a:lvl5pPr marL="1531322" indent="0">
              <a:buNone/>
              <a:defRPr sz="1400" b="1"/>
            </a:lvl5pPr>
            <a:lvl6pPr marL="1914154" indent="0">
              <a:buNone/>
              <a:defRPr sz="1400" b="1"/>
            </a:lvl6pPr>
            <a:lvl7pPr marL="2296991" indent="0">
              <a:buNone/>
              <a:defRPr sz="1400" b="1"/>
            </a:lvl7pPr>
            <a:lvl8pPr marL="2679826" indent="0">
              <a:buNone/>
              <a:defRPr sz="1400" b="1"/>
            </a:lvl8pPr>
            <a:lvl9pPr marL="306265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418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840" indent="0">
              <a:buNone/>
              <a:defRPr sz="1700" b="1"/>
            </a:lvl2pPr>
            <a:lvl3pPr marL="765659" indent="0">
              <a:buNone/>
              <a:defRPr sz="1500" b="1"/>
            </a:lvl3pPr>
            <a:lvl4pPr marL="1148494" indent="0">
              <a:buNone/>
              <a:defRPr sz="1400" b="1"/>
            </a:lvl4pPr>
            <a:lvl5pPr marL="1531322" indent="0">
              <a:buNone/>
              <a:defRPr sz="1400" b="1"/>
            </a:lvl5pPr>
            <a:lvl6pPr marL="1914154" indent="0">
              <a:buNone/>
              <a:defRPr sz="1400" b="1"/>
            </a:lvl6pPr>
            <a:lvl7pPr marL="2296991" indent="0">
              <a:buNone/>
              <a:defRPr sz="1400" b="1"/>
            </a:lvl7pPr>
            <a:lvl8pPr marL="2679826" indent="0">
              <a:buNone/>
              <a:defRPr sz="1400" b="1"/>
            </a:lvl8pPr>
            <a:lvl9pPr marL="306265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418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757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650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40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7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9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1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3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5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003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95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95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2840" indent="0">
              <a:buNone/>
              <a:defRPr sz="1000"/>
            </a:lvl2pPr>
            <a:lvl3pPr marL="765659" indent="0">
              <a:buNone/>
              <a:defRPr sz="800"/>
            </a:lvl3pPr>
            <a:lvl4pPr marL="1148494" indent="0">
              <a:buNone/>
              <a:defRPr sz="800"/>
            </a:lvl4pPr>
            <a:lvl5pPr marL="1531322" indent="0">
              <a:buNone/>
              <a:defRPr sz="800"/>
            </a:lvl5pPr>
            <a:lvl6pPr marL="1914154" indent="0">
              <a:buNone/>
              <a:defRPr sz="800"/>
            </a:lvl6pPr>
            <a:lvl7pPr marL="2296991" indent="0">
              <a:buNone/>
              <a:defRPr sz="800"/>
            </a:lvl7pPr>
            <a:lvl8pPr marL="2679826" indent="0">
              <a:buNone/>
              <a:defRPr sz="800"/>
            </a:lvl8pPr>
            <a:lvl9pPr marL="306265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6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58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2840" indent="0">
              <a:buNone/>
              <a:defRPr sz="2400"/>
            </a:lvl2pPr>
            <a:lvl3pPr marL="765659" indent="0">
              <a:buNone/>
              <a:defRPr sz="2000"/>
            </a:lvl3pPr>
            <a:lvl4pPr marL="1148494" indent="0">
              <a:buNone/>
              <a:defRPr sz="1700"/>
            </a:lvl4pPr>
            <a:lvl5pPr marL="1531322" indent="0">
              <a:buNone/>
              <a:defRPr sz="1700"/>
            </a:lvl5pPr>
            <a:lvl6pPr marL="1914154" indent="0">
              <a:buNone/>
              <a:defRPr sz="1700"/>
            </a:lvl6pPr>
            <a:lvl7pPr marL="2296991" indent="0">
              <a:buNone/>
              <a:defRPr sz="1700"/>
            </a:lvl7pPr>
            <a:lvl8pPr marL="2679826" indent="0">
              <a:buNone/>
              <a:defRPr sz="1700"/>
            </a:lvl8pPr>
            <a:lvl9pPr marL="3062650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2840" indent="0">
              <a:buNone/>
              <a:defRPr sz="1000"/>
            </a:lvl2pPr>
            <a:lvl3pPr marL="765659" indent="0">
              <a:buNone/>
              <a:defRPr sz="800"/>
            </a:lvl3pPr>
            <a:lvl4pPr marL="1148494" indent="0">
              <a:buNone/>
              <a:defRPr sz="800"/>
            </a:lvl4pPr>
            <a:lvl5pPr marL="1531322" indent="0">
              <a:buNone/>
              <a:defRPr sz="800"/>
            </a:lvl5pPr>
            <a:lvl6pPr marL="1914154" indent="0">
              <a:buNone/>
              <a:defRPr sz="800"/>
            </a:lvl6pPr>
            <a:lvl7pPr marL="2296991" indent="0">
              <a:buNone/>
              <a:defRPr sz="800"/>
            </a:lvl7pPr>
            <a:lvl8pPr marL="2679826" indent="0">
              <a:buNone/>
              <a:defRPr sz="800"/>
            </a:lvl8pPr>
            <a:lvl9pPr marL="306265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508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24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877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95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3136" indent="0" algn="ctr">
              <a:buNone/>
              <a:defRPr/>
            </a:lvl2pPr>
            <a:lvl3pPr marL="766255" indent="0" algn="ctr">
              <a:buNone/>
              <a:defRPr/>
            </a:lvl3pPr>
            <a:lvl4pPr marL="1149388" indent="0" algn="ctr">
              <a:buNone/>
              <a:defRPr/>
            </a:lvl4pPr>
            <a:lvl5pPr marL="1532514" indent="0" algn="ctr">
              <a:buNone/>
              <a:defRPr/>
            </a:lvl5pPr>
            <a:lvl6pPr marL="1915642" indent="0" algn="ctr">
              <a:buNone/>
              <a:defRPr/>
            </a:lvl6pPr>
            <a:lvl7pPr marL="2298779" indent="0" algn="ctr">
              <a:buNone/>
              <a:defRPr/>
            </a:lvl7pPr>
            <a:lvl8pPr marL="2681908" indent="0" algn="ctr">
              <a:buNone/>
              <a:defRPr/>
            </a:lvl8pPr>
            <a:lvl9pPr marL="30650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3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157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3136" indent="0">
              <a:buNone/>
              <a:defRPr sz="1500"/>
            </a:lvl2pPr>
            <a:lvl3pPr marL="766255" indent="0">
              <a:buNone/>
              <a:defRPr sz="1400"/>
            </a:lvl3pPr>
            <a:lvl4pPr marL="1149388" indent="0">
              <a:buNone/>
              <a:defRPr sz="1200"/>
            </a:lvl4pPr>
            <a:lvl5pPr marL="1532514" indent="0">
              <a:buNone/>
              <a:defRPr sz="1200"/>
            </a:lvl5pPr>
            <a:lvl6pPr marL="1915642" indent="0">
              <a:buNone/>
              <a:defRPr sz="1200"/>
            </a:lvl6pPr>
            <a:lvl7pPr marL="2298779" indent="0">
              <a:buNone/>
              <a:defRPr sz="1200"/>
            </a:lvl7pPr>
            <a:lvl8pPr marL="2681908" indent="0">
              <a:buNone/>
              <a:defRPr sz="1200"/>
            </a:lvl8pPr>
            <a:lvl9pPr marL="306503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07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9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65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160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136" indent="0">
              <a:buNone/>
              <a:defRPr sz="1700" b="1"/>
            </a:lvl2pPr>
            <a:lvl3pPr marL="766255" indent="0">
              <a:buNone/>
              <a:defRPr sz="1500" b="1"/>
            </a:lvl3pPr>
            <a:lvl4pPr marL="1149388" indent="0">
              <a:buNone/>
              <a:defRPr sz="1400" b="1"/>
            </a:lvl4pPr>
            <a:lvl5pPr marL="1532514" indent="0">
              <a:buNone/>
              <a:defRPr sz="1400" b="1"/>
            </a:lvl5pPr>
            <a:lvl6pPr marL="1915642" indent="0">
              <a:buNone/>
              <a:defRPr sz="1400" b="1"/>
            </a:lvl6pPr>
            <a:lvl7pPr marL="2298779" indent="0">
              <a:buNone/>
              <a:defRPr sz="1400" b="1"/>
            </a:lvl7pPr>
            <a:lvl8pPr marL="2681908" indent="0">
              <a:buNone/>
              <a:defRPr sz="1400" b="1"/>
            </a:lvl8pPr>
            <a:lvl9pPr marL="306503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412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136" indent="0">
              <a:buNone/>
              <a:defRPr sz="1700" b="1"/>
            </a:lvl2pPr>
            <a:lvl3pPr marL="766255" indent="0">
              <a:buNone/>
              <a:defRPr sz="1500" b="1"/>
            </a:lvl3pPr>
            <a:lvl4pPr marL="1149388" indent="0">
              <a:buNone/>
              <a:defRPr sz="1400" b="1"/>
            </a:lvl4pPr>
            <a:lvl5pPr marL="1532514" indent="0">
              <a:buNone/>
              <a:defRPr sz="1400" b="1"/>
            </a:lvl5pPr>
            <a:lvl6pPr marL="1915642" indent="0">
              <a:buNone/>
              <a:defRPr sz="1400" b="1"/>
            </a:lvl6pPr>
            <a:lvl7pPr marL="2298779" indent="0">
              <a:buNone/>
              <a:defRPr sz="1400" b="1"/>
            </a:lvl7pPr>
            <a:lvl8pPr marL="2681908" indent="0">
              <a:buNone/>
              <a:defRPr sz="1400" b="1"/>
            </a:lvl8pPr>
            <a:lvl9pPr marL="306503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412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931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71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447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642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89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89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3136" indent="0">
              <a:buNone/>
              <a:defRPr sz="1000"/>
            </a:lvl2pPr>
            <a:lvl3pPr marL="766255" indent="0">
              <a:buNone/>
              <a:defRPr sz="800"/>
            </a:lvl3pPr>
            <a:lvl4pPr marL="1149388" indent="0">
              <a:buNone/>
              <a:defRPr sz="800"/>
            </a:lvl4pPr>
            <a:lvl5pPr marL="1532514" indent="0">
              <a:buNone/>
              <a:defRPr sz="800"/>
            </a:lvl5pPr>
            <a:lvl6pPr marL="1915642" indent="0">
              <a:buNone/>
              <a:defRPr sz="800"/>
            </a:lvl6pPr>
            <a:lvl7pPr marL="2298779" indent="0">
              <a:buNone/>
              <a:defRPr sz="800"/>
            </a:lvl7pPr>
            <a:lvl8pPr marL="2681908" indent="0">
              <a:buNone/>
              <a:defRPr sz="800"/>
            </a:lvl8pPr>
            <a:lvl9pPr marL="306503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487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52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3136" indent="0">
              <a:buNone/>
              <a:defRPr sz="2400"/>
            </a:lvl2pPr>
            <a:lvl3pPr marL="766255" indent="0">
              <a:buNone/>
              <a:defRPr sz="2000"/>
            </a:lvl3pPr>
            <a:lvl4pPr marL="1149388" indent="0">
              <a:buNone/>
              <a:defRPr sz="1700"/>
            </a:lvl4pPr>
            <a:lvl5pPr marL="1532514" indent="0">
              <a:buNone/>
              <a:defRPr sz="1700"/>
            </a:lvl5pPr>
            <a:lvl6pPr marL="1915642" indent="0">
              <a:buNone/>
              <a:defRPr sz="1700"/>
            </a:lvl6pPr>
            <a:lvl7pPr marL="2298779" indent="0">
              <a:buNone/>
              <a:defRPr sz="1700"/>
            </a:lvl7pPr>
            <a:lvl8pPr marL="2681908" indent="0">
              <a:buNone/>
              <a:defRPr sz="1700"/>
            </a:lvl8pPr>
            <a:lvl9pPr marL="3065031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3136" indent="0">
              <a:buNone/>
              <a:defRPr sz="1000"/>
            </a:lvl2pPr>
            <a:lvl3pPr marL="766255" indent="0">
              <a:buNone/>
              <a:defRPr sz="800"/>
            </a:lvl3pPr>
            <a:lvl4pPr marL="1149388" indent="0">
              <a:buNone/>
              <a:defRPr sz="800"/>
            </a:lvl4pPr>
            <a:lvl5pPr marL="1532514" indent="0">
              <a:buNone/>
              <a:defRPr sz="800"/>
            </a:lvl5pPr>
            <a:lvl6pPr marL="1915642" indent="0">
              <a:buNone/>
              <a:defRPr sz="800"/>
            </a:lvl6pPr>
            <a:lvl7pPr marL="2298779" indent="0">
              <a:buNone/>
              <a:defRPr sz="800"/>
            </a:lvl7pPr>
            <a:lvl8pPr marL="2681908" indent="0">
              <a:buNone/>
              <a:defRPr sz="800"/>
            </a:lvl8pPr>
            <a:lvl9pPr marL="306503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669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428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003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88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3483" indent="0" algn="ctr">
              <a:buNone/>
              <a:defRPr/>
            </a:lvl2pPr>
            <a:lvl3pPr marL="766950" indent="0" algn="ctr">
              <a:buNone/>
              <a:defRPr/>
            </a:lvl3pPr>
            <a:lvl4pPr marL="1150431" indent="0" algn="ctr">
              <a:buNone/>
              <a:defRPr/>
            </a:lvl4pPr>
            <a:lvl5pPr marL="1533905" indent="0" algn="ctr">
              <a:buNone/>
              <a:defRPr/>
            </a:lvl5pPr>
            <a:lvl6pPr marL="1917381" indent="0" algn="ctr">
              <a:buNone/>
              <a:defRPr/>
            </a:lvl6pPr>
            <a:lvl7pPr marL="2300865" indent="0" algn="ctr">
              <a:buNone/>
              <a:defRPr/>
            </a:lvl7pPr>
            <a:lvl8pPr marL="2684338" indent="0" algn="ctr">
              <a:buNone/>
              <a:defRPr/>
            </a:lvl8pPr>
            <a:lvl9pPr marL="30678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496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418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3483" indent="0">
              <a:buNone/>
              <a:defRPr sz="1500"/>
            </a:lvl2pPr>
            <a:lvl3pPr marL="766950" indent="0">
              <a:buNone/>
              <a:defRPr sz="1400"/>
            </a:lvl3pPr>
            <a:lvl4pPr marL="1150431" indent="0">
              <a:buNone/>
              <a:defRPr sz="1200"/>
            </a:lvl4pPr>
            <a:lvl5pPr marL="1533905" indent="0">
              <a:buNone/>
              <a:defRPr sz="1200"/>
            </a:lvl5pPr>
            <a:lvl6pPr marL="1917381" indent="0">
              <a:buNone/>
              <a:defRPr sz="1200"/>
            </a:lvl6pPr>
            <a:lvl7pPr marL="2300865" indent="0">
              <a:buNone/>
              <a:defRPr sz="1200"/>
            </a:lvl7pPr>
            <a:lvl8pPr marL="2684338" indent="0">
              <a:buNone/>
              <a:defRPr sz="1200"/>
            </a:lvl8pPr>
            <a:lvl9pPr marL="306781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276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2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58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39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483" indent="0">
              <a:buNone/>
              <a:defRPr sz="1700" b="1"/>
            </a:lvl2pPr>
            <a:lvl3pPr marL="766950" indent="0">
              <a:buNone/>
              <a:defRPr sz="1500" b="1"/>
            </a:lvl3pPr>
            <a:lvl4pPr marL="1150431" indent="0">
              <a:buNone/>
              <a:defRPr sz="1400" b="1"/>
            </a:lvl4pPr>
            <a:lvl5pPr marL="1533905" indent="0">
              <a:buNone/>
              <a:defRPr sz="1400" b="1"/>
            </a:lvl5pPr>
            <a:lvl6pPr marL="1917381" indent="0">
              <a:buNone/>
              <a:defRPr sz="1400" b="1"/>
            </a:lvl6pPr>
            <a:lvl7pPr marL="2300865" indent="0">
              <a:buNone/>
              <a:defRPr sz="1400" b="1"/>
            </a:lvl7pPr>
            <a:lvl8pPr marL="2684338" indent="0">
              <a:buNone/>
              <a:defRPr sz="1400" b="1"/>
            </a:lvl8pPr>
            <a:lvl9pPr marL="30678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405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483" indent="0">
              <a:buNone/>
              <a:defRPr sz="1700" b="1"/>
            </a:lvl2pPr>
            <a:lvl3pPr marL="766950" indent="0">
              <a:buNone/>
              <a:defRPr sz="1500" b="1"/>
            </a:lvl3pPr>
            <a:lvl4pPr marL="1150431" indent="0">
              <a:buNone/>
              <a:defRPr sz="1400" b="1"/>
            </a:lvl4pPr>
            <a:lvl5pPr marL="1533905" indent="0">
              <a:buNone/>
              <a:defRPr sz="1400" b="1"/>
            </a:lvl5pPr>
            <a:lvl6pPr marL="1917381" indent="0">
              <a:buNone/>
              <a:defRPr sz="1400" b="1"/>
            </a:lvl6pPr>
            <a:lvl7pPr marL="2300865" indent="0">
              <a:buNone/>
              <a:defRPr sz="1400" b="1"/>
            </a:lvl7pPr>
            <a:lvl8pPr marL="2684338" indent="0">
              <a:buNone/>
              <a:defRPr sz="1400" b="1"/>
            </a:lvl8pPr>
            <a:lvl9pPr marL="30678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405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6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55" indent="0">
              <a:buNone/>
              <a:defRPr sz="2000" b="1"/>
            </a:lvl2pPr>
            <a:lvl3pPr marL="903915" indent="0">
              <a:buNone/>
              <a:defRPr sz="1800" b="1"/>
            </a:lvl3pPr>
            <a:lvl4pPr marL="1355876" indent="0">
              <a:buNone/>
              <a:defRPr sz="1600" b="1"/>
            </a:lvl4pPr>
            <a:lvl5pPr marL="1807842" indent="0">
              <a:buNone/>
              <a:defRPr sz="1600" b="1"/>
            </a:lvl5pPr>
            <a:lvl6pPr marL="2259804" indent="0">
              <a:buNone/>
              <a:defRPr sz="1600" b="1"/>
            </a:lvl6pPr>
            <a:lvl7pPr marL="2711760" indent="0">
              <a:buNone/>
              <a:defRPr sz="1600" b="1"/>
            </a:lvl7pPr>
            <a:lvl8pPr marL="3163715" indent="0">
              <a:buNone/>
              <a:defRPr sz="1600" b="1"/>
            </a:lvl8pPr>
            <a:lvl9pPr marL="36156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55" indent="0">
              <a:buNone/>
              <a:defRPr sz="2000" b="1"/>
            </a:lvl2pPr>
            <a:lvl3pPr marL="903915" indent="0">
              <a:buNone/>
              <a:defRPr sz="1800" b="1"/>
            </a:lvl3pPr>
            <a:lvl4pPr marL="1355876" indent="0">
              <a:buNone/>
              <a:defRPr sz="1600" b="1"/>
            </a:lvl4pPr>
            <a:lvl5pPr marL="1807842" indent="0">
              <a:buNone/>
              <a:defRPr sz="1600" b="1"/>
            </a:lvl5pPr>
            <a:lvl6pPr marL="2259804" indent="0">
              <a:buNone/>
              <a:defRPr sz="1600" b="1"/>
            </a:lvl6pPr>
            <a:lvl7pPr marL="2711760" indent="0">
              <a:buNone/>
              <a:defRPr sz="1600" b="1"/>
            </a:lvl7pPr>
            <a:lvl8pPr marL="3163715" indent="0">
              <a:buNone/>
              <a:defRPr sz="1600" b="1"/>
            </a:lvl8pPr>
            <a:lvl9pPr marL="36156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20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452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33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82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82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3483" indent="0">
              <a:buNone/>
              <a:defRPr sz="1000"/>
            </a:lvl2pPr>
            <a:lvl3pPr marL="766950" indent="0">
              <a:buNone/>
              <a:defRPr sz="800"/>
            </a:lvl3pPr>
            <a:lvl4pPr marL="1150431" indent="0">
              <a:buNone/>
              <a:defRPr sz="800"/>
            </a:lvl4pPr>
            <a:lvl5pPr marL="1533905" indent="0">
              <a:buNone/>
              <a:defRPr sz="800"/>
            </a:lvl5pPr>
            <a:lvl6pPr marL="1917381" indent="0">
              <a:buNone/>
              <a:defRPr sz="800"/>
            </a:lvl6pPr>
            <a:lvl7pPr marL="2300865" indent="0">
              <a:buNone/>
              <a:defRPr sz="800"/>
            </a:lvl7pPr>
            <a:lvl8pPr marL="2684338" indent="0">
              <a:buNone/>
              <a:defRPr sz="800"/>
            </a:lvl8pPr>
            <a:lvl9pPr marL="30678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363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45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3483" indent="0">
              <a:buNone/>
              <a:defRPr sz="2400"/>
            </a:lvl2pPr>
            <a:lvl3pPr marL="766950" indent="0">
              <a:buNone/>
              <a:defRPr sz="2000"/>
            </a:lvl3pPr>
            <a:lvl4pPr marL="1150431" indent="0">
              <a:buNone/>
              <a:defRPr sz="1700"/>
            </a:lvl4pPr>
            <a:lvl5pPr marL="1533905" indent="0">
              <a:buNone/>
              <a:defRPr sz="1700"/>
            </a:lvl5pPr>
            <a:lvl6pPr marL="1917381" indent="0">
              <a:buNone/>
              <a:defRPr sz="1700"/>
            </a:lvl6pPr>
            <a:lvl7pPr marL="2300865" indent="0">
              <a:buNone/>
              <a:defRPr sz="1700"/>
            </a:lvl7pPr>
            <a:lvl8pPr marL="2684338" indent="0">
              <a:buNone/>
              <a:defRPr sz="1700"/>
            </a:lvl8pPr>
            <a:lvl9pPr marL="3067811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3483" indent="0">
              <a:buNone/>
              <a:defRPr sz="1000"/>
            </a:lvl2pPr>
            <a:lvl3pPr marL="766950" indent="0">
              <a:buNone/>
              <a:defRPr sz="800"/>
            </a:lvl3pPr>
            <a:lvl4pPr marL="1150431" indent="0">
              <a:buNone/>
              <a:defRPr sz="800"/>
            </a:lvl4pPr>
            <a:lvl5pPr marL="1533905" indent="0">
              <a:buNone/>
              <a:defRPr sz="800"/>
            </a:lvl5pPr>
            <a:lvl6pPr marL="1917381" indent="0">
              <a:buNone/>
              <a:defRPr sz="800"/>
            </a:lvl6pPr>
            <a:lvl7pPr marL="2300865" indent="0">
              <a:buNone/>
              <a:defRPr sz="800"/>
            </a:lvl7pPr>
            <a:lvl8pPr marL="2684338" indent="0">
              <a:buNone/>
              <a:defRPr sz="800"/>
            </a:lvl8pPr>
            <a:lvl9pPr marL="30678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474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460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507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80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3880" indent="0" algn="ctr">
              <a:buNone/>
              <a:defRPr/>
            </a:lvl2pPr>
            <a:lvl3pPr marL="767744" indent="0" algn="ctr">
              <a:buNone/>
              <a:defRPr/>
            </a:lvl3pPr>
            <a:lvl4pPr marL="1151623" indent="0" algn="ctr">
              <a:buNone/>
              <a:defRPr/>
            </a:lvl4pPr>
            <a:lvl5pPr marL="1535496" indent="0" algn="ctr">
              <a:buNone/>
              <a:defRPr/>
            </a:lvl5pPr>
            <a:lvl6pPr marL="1919370" indent="0" algn="ctr">
              <a:buNone/>
              <a:defRPr/>
            </a:lvl6pPr>
            <a:lvl7pPr marL="2303249" indent="0" algn="ctr">
              <a:buNone/>
              <a:defRPr/>
            </a:lvl7pPr>
            <a:lvl8pPr marL="2687122" indent="0" algn="ctr">
              <a:buNone/>
              <a:defRPr/>
            </a:lvl8pPr>
            <a:lvl9pPr marL="30709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240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694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3880" indent="0">
              <a:buNone/>
              <a:defRPr sz="1500"/>
            </a:lvl2pPr>
            <a:lvl3pPr marL="767744" indent="0">
              <a:buNone/>
              <a:defRPr sz="1400"/>
            </a:lvl3pPr>
            <a:lvl4pPr marL="1151623" indent="0">
              <a:buNone/>
              <a:defRPr sz="1200"/>
            </a:lvl4pPr>
            <a:lvl5pPr marL="1535496" indent="0">
              <a:buNone/>
              <a:defRPr sz="1200"/>
            </a:lvl5pPr>
            <a:lvl6pPr marL="1919370" indent="0">
              <a:buNone/>
              <a:defRPr sz="1200"/>
            </a:lvl6pPr>
            <a:lvl7pPr marL="2303249" indent="0">
              <a:buNone/>
              <a:defRPr sz="1200"/>
            </a:lvl7pPr>
            <a:lvl8pPr marL="2687122" indent="0">
              <a:buNone/>
              <a:defRPr sz="1200"/>
            </a:lvl8pPr>
            <a:lvl9pPr marL="307099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382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74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50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60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880" indent="0">
              <a:buNone/>
              <a:defRPr sz="1700" b="1"/>
            </a:lvl2pPr>
            <a:lvl3pPr marL="767744" indent="0">
              <a:buNone/>
              <a:defRPr sz="1500" b="1"/>
            </a:lvl3pPr>
            <a:lvl4pPr marL="1151623" indent="0">
              <a:buNone/>
              <a:defRPr sz="1400" b="1"/>
            </a:lvl4pPr>
            <a:lvl5pPr marL="1535496" indent="0">
              <a:buNone/>
              <a:defRPr sz="1400" b="1"/>
            </a:lvl5pPr>
            <a:lvl6pPr marL="1919370" indent="0">
              <a:buNone/>
              <a:defRPr sz="1400" b="1"/>
            </a:lvl6pPr>
            <a:lvl7pPr marL="2303249" indent="0">
              <a:buNone/>
              <a:defRPr sz="1400" b="1"/>
            </a:lvl7pPr>
            <a:lvl8pPr marL="2687122" indent="0">
              <a:buNone/>
              <a:defRPr sz="1400" b="1"/>
            </a:lvl8pPr>
            <a:lvl9pPr marL="30709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397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880" indent="0">
              <a:buNone/>
              <a:defRPr sz="1700" b="1"/>
            </a:lvl2pPr>
            <a:lvl3pPr marL="767744" indent="0">
              <a:buNone/>
              <a:defRPr sz="1500" b="1"/>
            </a:lvl3pPr>
            <a:lvl4pPr marL="1151623" indent="0">
              <a:buNone/>
              <a:defRPr sz="1400" b="1"/>
            </a:lvl4pPr>
            <a:lvl5pPr marL="1535496" indent="0">
              <a:buNone/>
              <a:defRPr sz="1400" b="1"/>
            </a:lvl5pPr>
            <a:lvl6pPr marL="1919370" indent="0">
              <a:buNone/>
              <a:defRPr sz="1400" b="1"/>
            </a:lvl6pPr>
            <a:lvl7pPr marL="2303249" indent="0">
              <a:buNone/>
              <a:defRPr sz="1400" b="1"/>
            </a:lvl7pPr>
            <a:lvl8pPr marL="2687122" indent="0">
              <a:buNone/>
              <a:defRPr sz="1400" b="1"/>
            </a:lvl8pPr>
            <a:lvl9pPr marL="30709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397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5823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469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667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4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74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3880" indent="0">
              <a:buNone/>
              <a:defRPr sz="1000"/>
            </a:lvl2pPr>
            <a:lvl3pPr marL="767744" indent="0">
              <a:buNone/>
              <a:defRPr sz="800"/>
            </a:lvl3pPr>
            <a:lvl4pPr marL="1151623" indent="0">
              <a:buNone/>
              <a:defRPr sz="800"/>
            </a:lvl4pPr>
            <a:lvl5pPr marL="1535496" indent="0">
              <a:buNone/>
              <a:defRPr sz="800"/>
            </a:lvl5pPr>
            <a:lvl6pPr marL="1919370" indent="0">
              <a:buNone/>
              <a:defRPr sz="800"/>
            </a:lvl6pPr>
            <a:lvl7pPr marL="2303249" indent="0">
              <a:buNone/>
              <a:defRPr sz="800"/>
            </a:lvl7pPr>
            <a:lvl8pPr marL="2687122" indent="0">
              <a:buNone/>
              <a:defRPr sz="800"/>
            </a:lvl8pPr>
            <a:lvl9pPr marL="307099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3736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37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3880" indent="0">
              <a:buNone/>
              <a:defRPr sz="2400"/>
            </a:lvl2pPr>
            <a:lvl3pPr marL="767744" indent="0">
              <a:buNone/>
              <a:defRPr sz="2000"/>
            </a:lvl3pPr>
            <a:lvl4pPr marL="1151623" indent="0">
              <a:buNone/>
              <a:defRPr sz="1700"/>
            </a:lvl4pPr>
            <a:lvl5pPr marL="1535496" indent="0">
              <a:buNone/>
              <a:defRPr sz="1700"/>
            </a:lvl5pPr>
            <a:lvl6pPr marL="1919370" indent="0">
              <a:buNone/>
              <a:defRPr sz="1700"/>
            </a:lvl6pPr>
            <a:lvl7pPr marL="2303249" indent="0">
              <a:buNone/>
              <a:defRPr sz="1700"/>
            </a:lvl7pPr>
            <a:lvl8pPr marL="2687122" indent="0">
              <a:buNone/>
              <a:defRPr sz="1700"/>
            </a:lvl8pPr>
            <a:lvl9pPr marL="3070990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3880" indent="0">
              <a:buNone/>
              <a:defRPr sz="1000"/>
            </a:lvl2pPr>
            <a:lvl3pPr marL="767744" indent="0">
              <a:buNone/>
              <a:defRPr sz="800"/>
            </a:lvl3pPr>
            <a:lvl4pPr marL="1151623" indent="0">
              <a:buNone/>
              <a:defRPr sz="800"/>
            </a:lvl4pPr>
            <a:lvl5pPr marL="1535496" indent="0">
              <a:buNone/>
              <a:defRPr sz="800"/>
            </a:lvl5pPr>
            <a:lvl6pPr marL="1919370" indent="0">
              <a:buNone/>
              <a:defRPr sz="800"/>
            </a:lvl6pPr>
            <a:lvl7pPr marL="2303249" indent="0">
              <a:buNone/>
              <a:defRPr sz="800"/>
            </a:lvl7pPr>
            <a:lvl8pPr marL="2687122" indent="0">
              <a:buNone/>
              <a:defRPr sz="800"/>
            </a:lvl8pPr>
            <a:lvl9pPr marL="307099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77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31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52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71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4325" indent="0" algn="ctr">
              <a:buNone/>
              <a:defRPr/>
            </a:lvl2pPr>
            <a:lvl3pPr marL="768639" indent="0" algn="ctr">
              <a:buNone/>
              <a:defRPr/>
            </a:lvl3pPr>
            <a:lvl4pPr marL="1152964" indent="0" algn="ctr">
              <a:buNone/>
              <a:defRPr/>
            </a:lvl4pPr>
            <a:lvl5pPr marL="1537287" indent="0" algn="ctr">
              <a:buNone/>
              <a:defRPr/>
            </a:lvl5pPr>
            <a:lvl6pPr marL="1921610" indent="0" algn="ctr">
              <a:buNone/>
              <a:defRPr/>
            </a:lvl6pPr>
            <a:lvl7pPr marL="2305931" indent="0" algn="ctr">
              <a:buNone/>
              <a:defRPr/>
            </a:lvl7pPr>
            <a:lvl8pPr marL="2690255" indent="0" algn="ctr">
              <a:buNone/>
              <a:defRPr/>
            </a:lvl8pPr>
            <a:lvl9pPr marL="30745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800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894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4325" indent="0">
              <a:buNone/>
              <a:defRPr sz="1500"/>
            </a:lvl2pPr>
            <a:lvl3pPr marL="768639" indent="0">
              <a:buNone/>
              <a:defRPr sz="1400"/>
            </a:lvl3pPr>
            <a:lvl4pPr marL="1152964" indent="0">
              <a:buNone/>
              <a:defRPr sz="1200"/>
            </a:lvl4pPr>
            <a:lvl5pPr marL="1537287" indent="0">
              <a:buNone/>
              <a:defRPr sz="1200"/>
            </a:lvl5pPr>
            <a:lvl6pPr marL="1921610" indent="0">
              <a:buNone/>
              <a:defRPr sz="1200"/>
            </a:lvl6pPr>
            <a:lvl7pPr marL="2305931" indent="0">
              <a:buNone/>
              <a:defRPr sz="1200"/>
            </a:lvl7pPr>
            <a:lvl8pPr marL="2690255" indent="0">
              <a:buNone/>
              <a:defRPr sz="1200"/>
            </a:lvl8pPr>
            <a:lvl9pPr marL="307457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30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2442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65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41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7284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325" indent="0">
              <a:buNone/>
              <a:defRPr sz="1700" b="1"/>
            </a:lvl2pPr>
            <a:lvl3pPr marL="768639" indent="0">
              <a:buNone/>
              <a:defRPr sz="1500" b="1"/>
            </a:lvl3pPr>
            <a:lvl4pPr marL="1152964" indent="0">
              <a:buNone/>
              <a:defRPr sz="1400" b="1"/>
            </a:lvl4pPr>
            <a:lvl5pPr marL="1537287" indent="0">
              <a:buNone/>
              <a:defRPr sz="1400" b="1"/>
            </a:lvl5pPr>
            <a:lvl6pPr marL="1921610" indent="0">
              <a:buNone/>
              <a:defRPr sz="1400" b="1"/>
            </a:lvl6pPr>
            <a:lvl7pPr marL="2305931" indent="0">
              <a:buNone/>
              <a:defRPr sz="1400" b="1"/>
            </a:lvl7pPr>
            <a:lvl8pPr marL="2690255" indent="0">
              <a:buNone/>
              <a:defRPr sz="1400" b="1"/>
            </a:lvl8pPr>
            <a:lvl9pPr marL="307457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388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325" indent="0">
              <a:buNone/>
              <a:defRPr sz="1700" b="1"/>
            </a:lvl2pPr>
            <a:lvl3pPr marL="768639" indent="0">
              <a:buNone/>
              <a:defRPr sz="1500" b="1"/>
            </a:lvl3pPr>
            <a:lvl4pPr marL="1152964" indent="0">
              <a:buNone/>
              <a:defRPr sz="1400" b="1"/>
            </a:lvl4pPr>
            <a:lvl5pPr marL="1537287" indent="0">
              <a:buNone/>
              <a:defRPr sz="1400" b="1"/>
            </a:lvl5pPr>
            <a:lvl6pPr marL="1921610" indent="0">
              <a:buNone/>
              <a:defRPr sz="1400" b="1"/>
            </a:lvl6pPr>
            <a:lvl7pPr marL="2305931" indent="0">
              <a:buNone/>
              <a:defRPr sz="1400" b="1"/>
            </a:lvl7pPr>
            <a:lvl8pPr marL="2690255" indent="0">
              <a:buNone/>
              <a:defRPr sz="1400" b="1"/>
            </a:lvl8pPr>
            <a:lvl9pPr marL="307457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388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287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044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606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65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65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4325" indent="0">
              <a:buNone/>
              <a:defRPr sz="1000"/>
            </a:lvl2pPr>
            <a:lvl3pPr marL="768639" indent="0">
              <a:buNone/>
              <a:defRPr sz="800"/>
            </a:lvl3pPr>
            <a:lvl4pPr marL="1152964" indent="0">
              <a:buNone/>
              <a:defRPr sz="800"/>
            </a:lvl4pPr>
            <a:lvl5pPr marL="1537287" indent="0">
              <a:buNone/>
              <a:defRPr sz="800"/>
            </a:lvl5pPr>
            <a:lvl6pPr marL="1921610" indent="0">
              <a:buNone/>
              <a:defRPr sz="800"/>
            </a:lvl6pPr>
            <a:lvl7pPr marL="2305931" indent="0">
              <a:buNone/>
              <a:defRPr sz="800"/>
            </a:lvl7pPr>
            <a:lvl8pPr marL="2690255" indent="0">
              <a:buNone/>
              <a:defRPr sz="800"/>
            </a:lvl8pPr>
            <a:lvl9pPr marL="307457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217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28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4325" indent="0">
              <a:buNone/>
              <a:defRPr sz="2400"/>
            </a:lvl2pPr>
            <a:lvl3pPr marL="768639" indent="0">
              <a:buNone/>
              <a:defRPr sz="2000"/>
            </a:lvl3pPr>
            <a:lvl4pPr marL="1152964" indent="0">
              <a:buNone/>
              <a:defRPr sz="1700"/>
            </a:lvl4pPr>
            <a:lvl5pPr marL="1537287" indent="0">
              <a:buNone/>
              <a:defRPr sz="1700"/>
            </a:lvl5pPr>
            <a:lvl6pPr marL="1921610" indent="0">
              <a:buNone/>
              <a:defRPr sz="1700"/>
            </a:lvl6pPr>
            <a:lvl7pPr marL="2305931" indent="0">
              <a:buNone/>
              <a:defRPr sz="1700"/>
            </a:lvl7pPr>
            <a:lvl8pPr marL="2690255" indent="0">
              <a:buNone/>
              <a:defRPr sz="1700"/>
            </a:lvl8pPr>
            <a:lvl9pPr marL="3074573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4325" indent="0">
              <a:buNone/>
              <a:defRPr sz="1000"/>
            </a:lvl2pPr>
            <a:lvl3pPr marL="768639" indent="0">
              <a:buNone/>
              <a:defRPr sz="800"/>
            </a:lvl3pPr>
            <a:lvl4pPr marL="1152964" indent="0">
              <a:buNone/>
              <a:defRPr sz="800"/>
            </a:lvl4pPr>
            <a:lvl5pPr marL="1537287" indent="0">
              <a:buNone/>
              <a:defRPr sz="800"/>
            </a:lvl5pPr>
            <a:lvl6pPr marL="1921610" indent="0">
              <a:buNone/>
              <a:defRPr sz="800"/>
            </a:lvl6pPr>
            <a:lvl7pPr marL="2305931" indent="0">
              <a:buNone/>
              <a:defRPr sz="800"/>
            </a:lvl7pPr>
            <a:lvl8pPr marL="2690255" indent="0">
              <a:buNone/>
              <a:defRPr sz="800"/>
            </a:lvl8pPr>
            <a:lvl9pPr marL="307457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8811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1295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22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210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2396" indent="0" algn="ctr">
              <a:buNone/>
              <a:defRPr/>
            </a:lvl2pPr>
            <a:lvl3pPr marL="764767" indent="0" algn="ctr">
              <a:buNone/>
              <a:defRPr/>
            </a:lvl3pPr>
            <a:lvl4pPr marL="1147153" indent="0" algn="ctr">
              <a:buNone/>
              <a:defRPr/>
            </a:lvl4pPr>
            <a:lvl5pPr marL="1529539" indent="0" algn="ctr">
              <a:buNone/>
              <a:defRPr/>
            </a:lvl5pPr>
            <a:lvl6pPr marL="1911925" indent="0" algn="ctr">
              <a:buNone/>
              <a:defRPr/>
            </a:lvl6pPr>
            <a:lvl7pPr marL="2294310" indent="0" algn="ctr">
              <a:buNone/>
              <a:defRPr/>
            </a:lvl7pPr>
            <a:lvl8pPr marL="2676703" indent="0" algn="ctr">
              <a:buNone/>
              <a:defRPr/>
            </a:lvl8pPr>
            <a:lvl9pPr marL="305908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45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18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1955" indent="0">
              <a:buNone/>
              <a:defRPr sz="1200"/>
            </a:lvl2pPr>
            <a:lvl3pPr marL="903915" indent="0">
              <a:buNone/>
              <a:defRPr sz="1000"/>
            </a:lvl3pPr>
            <a:lvl4pPr marL="1355876" indent="0">
              <a:buNone/>
              <a:defRPr sz="900"/>
            </a:lvl4pPr>
            <a:lvl5pPr marL="1807842" indent="0">
              <a:buNone/>
              <a:defRPr sz="900"/>
            </a:lvl5pPr>
            <a:lvl6pPr marL="2259804" indent="0">
              <a:buNone/>
              <a:defRPr sz="900"/>
            </a:lvl6pPr>
            <a:lvl7pPr marL="2711760" indent="0">
              <a:buNone/>
              <a:defRPr sz="900"/>
            </a:lvl7pPr>
            <a:lvl8pPr marL="3163715" indent="0">
              <a:buNone/>
              <a:defRPr sz="900"/>
            </a:lvl8pPr>
            <a:lvl9pPr marL="36156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42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396" indent="0">
              <a:buNone/>
              <a:defRPr sz="1500"/>
            </a:lvl2pPr>
            <a:lvl3pPr marL="764767" indent="0">
              <a:buNone/>
              <a:defRPr sz="1400"/>
            </a:lvl3pPr>
            <a:lvl4pPr marL="1147153" indent="0">
              <a:buNone/>
              <a:defRPr sz="1200"/>
            </a:lvl4pPr>
            <a:lvl5pPr marL="1529539" indent="0">
              <a:buNone/>
              <a:defRPr sz="1200"/>
            </a:lvl5pPr>
            <a:lvl6pPr marL="1911925" indent="0">
              <a:buNone/>
              <a:defRPr sz="1200"/>
            </a:lvl6pPr>
            <a:lvl7pPr marL="2294310" indent="0">
              <a:buNone/>
              <a:defRPr sz="1200"/>
            </a:lvl7pPr>
            <a:lvl8pPr marL="2676703" indent="0">
              <a:buNone/>
              <a:defRPr sz="1200"/>
            </a:lvl8pPr>
            <a:lvl9pPr marL="305908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5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004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80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352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396" indent="0">
              <a:buNone/>
              <a:defRPr sz="1700" b="1"/>
            </a:lvl2pPr>
            <a:lvl3pPr marL="764767" indent="0">
              <a:buNone/>
              <a:defRPr sz="1500" b="1"/>
            </a:lvl3pPr>
            <a:lvl4pPr marL="1147153" indent="0">
              <a:buNone/>
              <a:defRPr sz="1400" b="1"/>
            </a:lvl4pPr>
            <a:lvl5pPr marL="1529539" indent="0">
              <a:buNone/>
              <a:defRPr sz="1400" b="1"/>
            </a:lvl5pPr>
            <a:lvl6pPr marL="1911925" indent="0">
              <a:buNone/>
              <a:defRPr sz="1400" b="1"/>
            </a:lvl6pPr>
            <a:lvl7pPr marL="2294310" indent="0">
              <a:buNone/>
              <a:defRPr sz="1400" b="1"/>
            </a:lvl7pPr>
            <a:lvl8pPr marL="2676703" indent="0">
              <a:buNone/>
              <a:defRPr sz="1400" b="1"/>
            </a:lvl8pPr>
            <a:lvl9pPr marL="305908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427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396" indent="0">
              <a:buNone/>
              <a:defRPr sz="1700" b="1"/>
            </a:lvl2pPr>
            <a:lvl3pPr marL="764767" indent="0">
              <a:buNone/>
              <a:defRPr sz="1500" b="1"/>
            </a:lvl3pPr>
            <a:lvl4pPr marL="1147153" indent="0">
              <a:buNone/>
              <a:defRPr sz="1400" b="1"/>
            </a:lvl4pPr>
            <a:lvl5pPr marL="1529539" indent="0">
              <a:buNone/>
              <a:defRPr sz="1400" b="1"/>
            </a:lvl5pPr>
            <a:lvl6pPr marL="1911925" indent="0">
              <a:buNone/>
              <a:defRPr sz="1400" b="1"/>
            </a:lvl6pPr>
            <a:lvl7pPr marL="2294310" indent="0">
              <a:buNone/>
              <a:defRPr sz="1400" b="1"/>
            </a:lvl7pPr>
            <a:lvl8pPr marL="2676703" indent="0">
              <a:buNone/>
              <a:defRPr sz="1400" b="1"/>
            </a:lvl8pPr>
            <a:lvl9pPr marL="305908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427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9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907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4965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04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004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2396" indent="0">
              <a:buNone/>
              <a:defRPr sz="1000"/>
            </a:lvl2pPr>
            <a:lvl3pPr marL="764767" indent="0">
              <a:buNone/>
              <a:defRPr sz="800"/>
            </a:lvl3pPr>
            <a:lvl4pPr marL="1147153" indent="0">
              <a:buNone/>
              <a:defRPr sz="800"/>
            </a:lvl4pPr>
            <a:lvl5pPr marL="1529539" indent="0">
              <a:buNone/>
              <a:defRPr sz="800"/>
            </a:lvl5pPr>
            <a:lvl6pPr marL="1911925" indent="0">
              <a:buNone/>
              <a:defRPr sz="800"/>
            </a:lvl6pPr>
            <a:lvl7pPr marL="2294310" indent="0">
              <a:buNone/>
              <a:defRPr sz="800"/>
            </a:lvl7pPr>
            <a:lvl8pPr marL="2676703" indent="0">
              <a:buNone/>
              <a:defRPr sz="800"/>
            </a:lvl8pPr>
            <a:lvl9pPr marL="305908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3171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67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2396" indent="0">
              <a:buNone/>
              <a:defRPr sz="2400"/>
            </a:lvl2pPr>
            <a:lvl3pPr marL="764767" indent="0">
              <a:buNone/>
              <a:defRPr sz="2000"/>
            </a:lvl3pPr>
            <a:lvl4pPr marL="1147153" indent="0">
              <a:buNone/>
              <a:defRPr sz="1700"/>
            </a:lvl4pPr>
            <a:lvl5pPr marL="1529539" indent="0">
              <a:buNone/>
              <a:defRPr sz="1700"/>
            </a:lvl5pPr>
            <a:lvl6pPr marL="1911925" indent="0">
              <a:buNone/>
              <a:defRPr sz="1700"/>
            </a:lvl6pPr>
            <a:lvl7pPr marL="2294310" indent="0">
              <a:buNone/>
              <a:defRPr sz="1700"/>
            </a:lvl7pPr>
            <a:lvl8pPr marL="2676703" indent="0">
              <a:buNone/>
              <a:defRPr sz="1700"/>
            </a:lvl8pPr>
            <a:lvl9pPr marL="3059085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2396" indent="0">
              <a:buNone/>
              <a:defRPr sz="1000"/>
            </a:lvl2pPr>
            <a:lvl3pPr marL="764767" indent="0">
              <a:buNone/>
              <a:defRPr sz="800"/>
            </a:lvl3pPr>
            <a:lvl4pPr marL="1147153" indent="0">
              <a:buNone/>
              <a:defRPr sz="800"/>
            </a:lvl4pPr>
            <a:lvl5pPr marL="1529539" indent="0">
              <a:buNone/>
              <a:defRPr sz="800"/>
            </a:lvl5pPr>
            <a:lvl6pPr marL="1911925" indent="0">
              <a:buNone/>
              <a:defRPr sz="800"/>
            </a:lvl6pPr>
            <a:lvl7pPr marL="2294310" indent="0">
              <a:buNone/>
              <a:defRPr sz="800"/>
            </a:lvl7pPr>
            <a:lvl8pPr marL="2676703" indent="0">
              <a:buNone/>
              <a:defRPr sz="800"/>
            </a:lvl8pPr>
            <a:lvl9pPr marL="305908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6231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2319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2445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7" y="1598007"/>
            <a:ext cx="7773206" cy="110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225" y="2914562"/>
            <a:ext cx="6399725" cy="1313886"/>
          </a:xfrm>
        </p:spPr>
        <p:txBody>
          <a:bodyPr/>
          <a:lstStyle>
            <a:lvl1pPr marL="0" indent="0" algn="ctr">
              <a:buNone/>
              <a:defRPr/>
            </a:lvl1pPr>
            <a:lvl2pPr marL="381659" indent="0" algn="ctr">
              <a:buNone/>
              <a:defRPr/>
            </a:lvl2pPr>
            <a:lvl3pPr marL="763282" indent="0" algn="ctr">
              <a:buNone/>
              <a:defRPr/>
            </a:lvl3pPr>
            <a:lvl4pPr marL="1144927" indent="0" algn="ctr">
              <a:buNone/>
              <a:defRPr/>
            </a:lvl4pPr>
            <a:lvl5pPr marL="1526569" indent="0" algn="ctr">
              <a:buNone/>
              <a:defRPr/>
            </a:lvl5pPr>
            <a:lvl6pPr marL="1908213" indent="0" algn="ctr">
              <a:buNone/>
              <a:defRPr/>
            </a:lvl6pPr>
            <a:lvl7pPr marL="2289856" indent="0" algn="ctr">
              <a:buNone/>
              <a:defRPr/>
            </a:lvl7pPr>
            <a:lvl8pPr marL="2671503" indent="0" algn="ctr">
              <a:buNone/>
              <a:defRPr/>
            </a:lvl8pPr>
            <a:lvl9pPr marL="305314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71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1955" indent="0">
              <a:buNone/>
              <a:defRPr sz="2800"/>
            </a:lvl2pPr>
            <a:lvl3pPr marL="903915" indent="0">
              <a:buNone/>
              <a:defRPr sz="2400"/>
            </a:lvl3pPr>
            <a:lvl4pPr marL="1355876" indent="0">
              <a:buNone/>
              <a:defRPr sz="2000"/>
            </a:lvl4pPr>
            <a:lvl5pPr marL="1807842" indent="0">
              <a:buNone/>
              <a:defRPr sz="2000"/>
            </a:lvl5pPr>
            <a:lvl6pPr marL="2259804" indent="0">
              <a:buNone/>
              <a:defRPr sz="2000"/>
            </a:lvl6pPr>
            <a:lvl7pPr marL="2711760" indent="0">
              <a:buNone/>
              <a:defRPr sz="2000"/>
            </a:lvl7pPr>
            <a:lvl8pPr marL="3163715" indent="0">
              <a:buNone/>
              <a:defRPr sz="2000"/>
            </a:lvl8pPr>
            <a:lvl9pPr marL="361567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1955" indent="0">
              <a:buNone/>
              <a:defRPr sz="1200"/>
            </a:lvl2pPr>
            <a:lvl3pPr marL="903915" indent="0">
              <a:buNone/>
              <a:defRPr sz="1000"/>
            </a:lvl3pPr>
            <a:lvl4pPr marL="1355876" indent="0">
              <a:buNone/>
              <a:defRPr sz="900"/>
            </a:lvl4pPr>
            <a:lvl5pPr marL="1807842" indent="0">
              <a:buNone/>
              <a:defRPr sz="900"/>
            </a:lvl5pPr>
            <a:lvl6pPr marL="2259804" indent="0">
              <a:buNone/>
              <a:defRPr sz="900"/>
            </a:lvl6pPr>
            <a:lvl7pPr marL="2711760" indent="0">
              <a:buNone/>
              <a:defRPr sz="900"/>
            </a:lvl7pPr>
            <a:lvl8pPr marL="3163715" indent="0">
              <a:buNone/>
              <a:defRPr sz="900"/>
            </a:lvl8pPr>
            <a:lvl9pPr marL="36156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8665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1" y="4870928"/>
            <a:ext cx="2591070" cy="2725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020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83" y="3305394"/>
            <a:ext cx="7773206" cy="102176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683" y="2179585"/>
            <a:ext cx="7773206" cy="112580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1659" indent="0">
              <a:buNone/>
              <a:defRPr sz="1500"/>
            </a:lvl2pPr>
            <a:lvl3pPr marL="763282" indent="0">
              <a:buNone/>
              <a:defRPr sz="1400"/>
            </a:lvl3pPr>
            <a:lvl4pPr marL="1144927" indent="0">
              <a:buNone/>
              <a:defRPr sz="1200"/>
            </a:lvl4pPr>
            <a:lvl5pPr marL="1526569" indent="0">
              <a:buNone/>
              <a:defRPr sz="1200"/>
            </a:lvl5pPr>
            <a:lvl6pPr marL="1908213" indent="0">
              <a:buNone/>
              <a:defRPr sz="1200"/>
            </a:lvl6pPr>
            <a:lvl7pPr marL="2289856" indent="0">
              <a:buNone/>
              <a:defRPr sz="1200"/>
            </a:lvl7pPr>
            <a:lvl8pPr marL="2671503" indent="0">
              <a:buNone/>
              <a:defRPr sz="1200"/>
            </a:lvl8pPr>
            <a:lvl9pPr marL="305314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682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019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595" y="1200506"/>
            <a:ext cx="4050561" cy="3394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255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31" y="1151152"/>
            <a:ext cx="4039810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659" indent="0">
              <a:buNone/>
              <a:defRPr sz="1700" b="1"/>
            </a:lvl2pPr>
            <a:lvl3pPr marL="763282" indent="0">
              <a:buNone/>
              <a:defRPr sz="1500" b="1"/>
            </a:lvl3pPr>
            <a:lvl4pPr marL="1144927" indent="0">
              <a:buNone/>
              <a:defRPr sz="1400" b="1"/>
            </a:lvl4pPr>
            <a:lvl5pPr marL="1526569" indent="0">
              <a:buNone/>
              <a:defRPr sz="1400" b="1"/>
            </a:lvl5pPr>
            <a:lvl6pPr marL="1908213" indent="0">
              <a:buNone/>
              <a:defRPr sz="1400" b="1"/>
            </a:lvl6pPr>
            <a:lvl7pPr marL="2289856" indent="0">
              <a:buNone/>
              <a:defRPr sz="1400" b="1"/>
            </a:lvl7pPr>
            <a:lvl8pPr marL="2671503" indent="0">
              <a:buNone/>
              <a:defRPr sz="1400" b="1"/>
            </a:lvl8pPr>
            <a:lvl9pPr marL="305314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31" y="1631442"/>
            <a:ext cx="4039810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2" y="1151152"/>
            <a:ext cx="4042497" cy="48020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659" indent="0">
              <a:buNone/>
              <a:defRPr sz="1700" b="1"/>
            </a:lvl2pPr>
            <a:lvl3pPr marL="763282" indent="0">
              <a:buNone/>
              <a:defRPr sz="1500" b="1"/>
            </a:lvl3pPr>
            <a:lvl4pPr marL="1144927" indent="0">
              <a:buNone/>
              <a:defRPr sz="1400" b="1"/>
            </a:lvl4pPr>
            <a:lvl5pPr marL="1526569" indent="0">
              <a:buNone/>
              <a:defRPr sz="1400" b="1"/>
            </a:lvl5pPr>
            <a:lvl6pPr marL="1908213" indent="0">
              <a:buNone/>
              <a:defRPr sz="1400" b="1"/>
            </a:lvl6pPr>
            <a:lvl7pPr marL="2289856" indent="0">
              <a:buNone/>
              <a:defRPr sz="1400" b="1"/>
            </a:lvl7pPr>
            <a:lvl8pPr marL="2671503" indent="0">
              <a:buNone/>
              <a:defRPr sz="1400" b="1"/>
            </a:lvl8pPr>
            <a:lvl9pPr marL="305314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2" y="1631442"/>
            <a:ext cx="4042497" cy="29639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65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6471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9166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19" y="205420"/>
            <a:ext cx="3009027" cy="8710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15" y="205420"/>
            <a:ext cx="5112254" cy="438985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019" y="1076454"/>
            <a:ext cx="3009027" cy="3518816"/>
          </a:xfrm>
        </p:spPr>
        <p:txBody>
          <a:bodyPr/>
          <a:lstStyle>
            <a:lvl1pPr marL="0" indent="0">
              <a:buNone/>
              <a:defRPr sz="1200"/>
            </a:lvl1pPr>
            <a:lvl2pPr marL="381659" indent="0">
              <a:buNone/>
              <a:defRPr sz="1000"/>
            </a:lvl2pPr>
            <a:lvl3pPr marL="763282" indent="0">
              <a:buNone/>
              <a:defRPr sz="800"/>
            </a:lvl3pPr>
            <a:lvl4pPr marL="1144927" indent="0">
              <a:buNone/>
              <a:defRPr sz="800"/>
            </a:lvl4pPr>
            <a:lvl5pPr marL="1526569" indent="0">
              <a:buNone/>
              <a:defRPr sz="800"/>
            </a:lvl5pPr>
            <a:lvl6pPr marL="1908213" indent="0">
              <a:buNone/>
              <a:defRPr sz="800"/>
            </a:lvl6pPr>
            <a:lvl7pPr marL="2289856" indent="0">
              <a:buNone/>
              <a:defRPr sz="800"/>
            </a:lvl7pPr>
            <a:lvl8pPr marL="2671503" indent="0">
              <a:buNone/>
              <a:defRPr sz="800"/>
            </a:lvl8pPr>
            <a:lvl9pPr marL="305314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061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84" y="3600184"/>
            <a:ext cx="5485862" cy="42551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84" y="460282"/>
            <a:ext cx="5485862" cy="3085299"/>
          </a:xfrm>
        </p:spPr>
        <p:txBody>
          <a:bodyPr/>
          <a:lstStyle>
            <a:lvl1pPr marL="0" indent="0">
              <a:buNone/>
              <a:defRPr sz="2700"/>
            </a:lvl1pPr>
            <a:lvl2pPr marL="381659" indent="0">
              <a:buNone/>
              <a:defRPr sz="2400"/>
            </a:lvl2pPr>
            <a:lvl3pPr marL="763282" indent="0">
              <a:buNone/>
              <a:defRPr sz="2000"/>
            </a:lvl3pPr>
            <a:lvl4pPr marL="1144927" indent="0">
              <a:buNone/>
              <a:defRPr sz="1700"/>
            </a:lvl4pPr>
            <a:lvl5pPr marL="1526569" indent="0">
              <a:buNone/>
              <a:defRPr sz="1700"/>
            </a:lvl5pPr>
            <a:lvl6pPr marL="1908213" indent="0">
              <a:buNone/>
              <a:defRPr sz="1700"/>
            </a:lvl6pPr>
            <a:lvl7pPr marL="2289856" indent="0">
              <a:buNone/>
              <a:defRPr sz="1700"/>
            </a:lvl7pPr>
            <a:lvl8pPr marL="2671503" indent="0">
              <a:buNone/>
              <a:defRPr sz="1700"/>
            </a:lvl8pPr>
            <a:lvl9pPr marL="3053146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84" y="4025696"/>
            <a:ext cx="5485862" cy="602921"/>
          </a:xfrm>
        </p:spPr>
        <p:txBody>
          <a:bodyPr/>
          <a:lstStyle>
            <a:lvl1pPr marL="0" indent="0">
              <a:buNone/>
              <a:defRPr sz="1200"/>
            </a:lvl1pPr>
            <a:lvl2pPr marL="381659" indent="0">
              <a:buNone/>
              <a:defRPr sz="1000"/>
            </a:lvl2pPr>
            <a:lvl3pPr marL="763282" indent="0">
              <a:buNone/>
              <a:defRPr sz="800"/>
            </a:lvl3pPr>
            <a:lvl4pPr marL="1144927" indent="0">
              <a:buNone/>
              <a:defRPr sz="800"/>
            </a:lvl4pPr>
            <a:lvl5pPr marL="1526569" indent="0">
              <a:buNone/>
              <a:defRPr sz="800"/>
            </a:lvl5pPr>
            <a:lvl6pPr marL="1908213" indent="0">
              <a:buNone/>
              <a:defRPr sz="800"/>
            </a:lvl6pPr>
            <a:lvl7pPr marL="2289856" indent="0">
              <a:buNone/>
              <a:defRPr sz="800"/>
            </a:lvl7pPr>
            <a:lvl8pPr marL="2671503" indent="0">
              <a:buNone/>
              <a:defRPr sz="800"/>
            </a:lvl8pPr>
            <a:lvl9pPr marL="305314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4610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2740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535" y="205420"/>
            <a:ext cx="2057534" cy="438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31" y="205420"/>
            <a:ext cx="6043588" cy="438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5981"/>
            <a:ext cx="8229600" cy="857250"/>
          </a:xfrm>
          <a:prstGeom prst="rect">
            <a:avLst/>
          </a:prstGeom>
        </p:spPr>
        <p:txBody>
          <a:bodyPr vert="horz" lIns="90415" tIns="45193" rIns="90415" bIns="451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200152"/>
            <a:ext cx="8229600" cy="3394472"/>
          </a:xfrm>
          <a:prstGeom prst="rect">
            <a:avLst/>
          </a:prstGeom>
        </p:spPr>
        <p:txBody>
          <a:bodyPr vert="horz" lIns="90415" tIns="45193" rIns="90415" bIns="451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4767263"/>
            <a:ext cx="2133600" cy="273844"/>
          </a:xfrm>
          <a:prstGeom prst="rect">
            <a:avLst/>
          </a:prstGeom>
        </p:spPr>
        <p:txBody>
          <a:bodyPr vert="horz" lIns="90415" tIns="45193" rIns="90415" bIns="451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09FE-AE30-4077-98AE-7E86A6889D7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0415" tIns="45193" rIns="90415" bIns="451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4767263"/>
            <a:ext cx="2133600" cy="273844"/>
          </a:xfrm>
          <a:prstGeom prst="rect">
            <a:avLst/>
          </a:prstGeom>
        </p:spPr>
        <p:txBody>
          <a:bodyPr vert="horz" lIns="90415" tIns="45193" rIns="90415" bIns="451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1925-35B1-42C5-82AB-EA4CFA286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52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39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977" indent="-338977" algn="l" defTabSz="9039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434" indent="-282469" algn="l" defTabSz="90391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903" indent="-225983" algn="l" defTabSz="9039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855" indent="-225983" algn="l" defTabSz="90391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814" indent="-225983" algn="l" defTabSz="90391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775" indent="-225983" algn="l" defTabSz="9039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731" indent="-225983" algn="l" defTabSz="9039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692" indent="-225983" algn="l" defTabSz="9039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654" indent="-225983" algn="l" defTabSz="9039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955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915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876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842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804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760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715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677" algn="l" defTabSz="90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500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394" tIns="38197" rIns="76394" bIns="381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394" tIns="38197" rIns="76394" bIns="38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394" tIns="38197" rIns="76394" bIns="381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0496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394" tIns="38197" rIns="76394" bIns="3819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0496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11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394" tIns="38197" rIns="76394" bIns="381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04968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0496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28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2004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397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4596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2795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6456" indent="-28645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23" indent="-238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54964" indent="-19099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6971" indent="-19099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18958" indent="-19099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00945" indent="-19099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82925" indent="-19099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64921" indent="-19099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46915" indent="-19099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04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3975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5965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955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9943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1934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3928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5917" algn="l" defTabSz="7639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43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64" tIns="38482" rIns="76964" bIns="384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64" tIns="38482" rIns="76964" bIns="38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964" tIns="38482" rIns="76964" bIns="384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16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964" tIns="38482" rIns="76964" bIns="3848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16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54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964" tIns="38482" rIns="76964" bIns="384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11677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116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7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4820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9638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54459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9278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8602" indent="-28860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5331" indent="-24051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62049" indent="-19240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6872" indent="-192409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31690" indent="-192409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16509" indent="-1924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01325" indent="-1924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86157" indent="-1924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70974" indent="-19240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820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9638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4459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78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4101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921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742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558" algn="l" defTabSz="7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32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074" tIns="38537" rIns="77074" bIns="385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074" tIns="38537" rIns="77074" bIns="38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074" tIns="38537" rIns="77074" bIns="385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297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074" tIns="38537" rIns="77074" bIns="3853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297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43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074" tIns="38537" rIns="77074" bIns="385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12976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12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19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5368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70736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5610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4147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9020" indent="-28902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6222" indent="-24085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63421" indent="-19268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8790" indent="-192684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34159" indent="-192684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19529" indent="-19268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04894" indent="-19268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90271" indent="-19268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75635" indent="-19268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368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736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105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75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6843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213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7581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2948" algn="l" defTabSz="7707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1" y="205420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194" tIns="38597" rIns="77194" bIns="385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1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194" tIns="38597" rIns="77194" bIns="38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1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194" tIns="38597" rIns="77194" bIns="385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4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194" tIns="38597" rIns="77194" bIns="3859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31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194" tIns="38597" rIns="77194" bIns="385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5968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71936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5790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43873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9476" indent="-28947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198" indent="-24123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64921" indent="-19298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50889" indent="-192984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36857" indent="-192984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22825" indent="-19298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08794" indent="-19298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94762" indent="-19298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80730" indent="-19298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968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1936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7905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873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9841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5809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1778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7746" algn="l" defTabSz="7719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88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514" tIns="38257" rIns="76514" bIns="382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514" tIns="38257" rIns="76514" bIns="3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514" tIns="38257" rIns="76514" bIns="3825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0637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514" tIns="38257" rIns="76514" bIns="3825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0637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99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514" tIns="38257" rIns="76514" bIns="3825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06376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063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0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259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5163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47749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0331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6903" indent="-28690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1689" indent="-23911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56451" indent="-19129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9051" indent="-19129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1629" indent="-19129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04211" indent="-19129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86787" indent="-19129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69378" indent="-19129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51965" indent="-19129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95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163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749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331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915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501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091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670" algn="l" defTabSz="765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83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564" tIns="38282" rIns="76564" bIns="382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564" tIns="38282" rIns="76564" bIns="38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564" tIns="38282" rIns="76564" bIns="382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069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564" tIns="38282" rIns="76564" bIns="3828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069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94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564" tIns="38282" rIns="76564" bIns="382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06963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069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8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2840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5659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48494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1322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7090" indent="-2870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2094" indent="-23927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57071" indent="-1914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9918" indent="-1914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2744" indent="-1914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05573" indent="-1914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88399" indent="-1914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71238" indent="-1914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54072" indent="-1914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840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659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494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322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154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6991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9826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2650" algn="l" defTabSz="7656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77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624" tIns="38312" rIns="76624" bIns="383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624" tIns="38312" rIns="76624" bIns="3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624" tIns="38312" rIns="76624" bIns="383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0766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624" tIns="38312" rIns="76624" bIns="383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0766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88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624" tIns="38312" rIns="76624" bIns="383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07669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0766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0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3136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625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49388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2514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7312" indent="-287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2578" indent="-23945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57815" indent="-19156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0959" indent="-19156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4083" indent="-19156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07210" indent="-19156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90333" indent="-19156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73471" indent="-19156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56602" indent="-19156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136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255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388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514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642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779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1908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5031" algn="l" defTabSz="7662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70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694" tIns="38347" rIns="76694" bIns="383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694" tIns="38347" rIns="76694" bIns="38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694" tIns="38347" rIns="76694" bIns="383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0849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694" tIns="38347" rIns="76694" bIns="3834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0849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81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694" tIns="38347" rIns="76694" bIns="383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08493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084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4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3483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6950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50431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390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7578" indent="-28757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3145" indent="-23967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58684" indent="-191736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2172" indent="-191736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5646" indent="-191736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09121" indent="-19173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92591" indent="-19173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76077" indent="-19173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59558" indent="-19173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483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950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431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3905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381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0865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338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7811" algn="l" defTabSz="7669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62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774" tIns="38387" rIns="76774" bIns="38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774" tIns="38387" rIns="76774" bIns="38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774" tIns="38387" rIns="76774" bIns="383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0943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774" tIns="38387" rIns="76774" bIns="3838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0943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73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774" tIns="38387" rIns="76774" bIns="383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09436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0943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52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3880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7744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51623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5496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7881" indent="-287881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3792" indent="-23992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59681" indent="-19193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3564" indent="-19193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7434" indent="-19193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11308" indent="-19193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95176" indent="-19193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79060" indent="-19193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62939" indent="-19193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80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44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23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496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370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249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122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990" algn="l" defTabSz="7677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53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864" tIns="38432" rIns="76864" bIns="384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864" tIns="38432" rIns="76864" bIns="38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64" tIns="38432" rIns="76864" bIns="3843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049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64" tIns="38432" rIns="76864" bIns="3843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049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64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64" tIns="38432" rIns="76864" bIns="3843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10497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1049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7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4325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8639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52964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37287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8223" indent="-28822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4521" indent="-240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60803" indent="-19215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5130" indent="-192159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9449" indent="-192159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13770" indent="-19215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98087" indent="-19215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82420" indent="-19215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66744" indent="-19215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325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639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964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287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1610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5931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0255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4573" algn="l" defTabSz="7686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492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474" tIns="38237" rIns="76474" bIns="382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474" tIns="38237" rIns="76474" bIns="38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474" tIns="38237" rIns="76474" bIns="382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0590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474" tIns="38237" rIns="76474" bIns="3823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0590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03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474" tIns="38237" rIns="76474" bIns="382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05906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0590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2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2396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4767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47153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29539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6754" indent="-286754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1368" indent="-23899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55955" indent="-191191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8358" indent="-191191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20737" indent="-191191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03122" indent="-19119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85499" indent="-19119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67892" indent="-19119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50281" indent="-19119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396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767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153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539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1925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310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6703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5" algn="l" defTabSz="764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34" y="205507"/>
            <a:ext cx="8230138" cy="8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325" tIns="38162" rIns="76325" bIns="381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34" y="1200506"/>
            <a:ext cx="8230138" cy="3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325" tIns="38162" rIns="76325" bIns="3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34" y="4683307"/>
            <a:ext cx="2134138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325" tIns="38162" rIns="76325" bIns="381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0414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6" y="4683307"/>
            <a:ext cx="2894794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325" tIns="38162" rIns="76325" bIns="3816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0414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18" y="4683307"/>
            <a:ext cx="2469087" cy="3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325" tIns="38162" rIns="76325" bIns="381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04149" fontAlgn="base">
              <a:spcBef>
                <a:spcPct val="0"/>
              </a:spcBef>
              <a:spcAft>
                <a:spcPct val="0"/>
              </a:spcAft>
              <a:defRPr/>
            </a:pPr>
            <a:fld id="{635362F2-9ABB-4628-BCE0-AEF144BBA4F1}" type="slidenum">
              <a:rPr lang="ru-RU" smtClean="0">
                <a:solidFill>
                  <a:srgbClr val="000000"/>
                </a:solidFill>
              </a:rPr>
              <a:pPr defTabSz="90414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8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381659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763282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144927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526569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6195" indent="-28619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159" indent="-23852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54097" indent="-19082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5758" indent="-19082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17402" indent="-19082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099041" indent="-1908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80675" indent="-1908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62324" indent="-1908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43971" indent="-1908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59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3282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927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6569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8213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9856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1503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3146" algn="l" defTabSz="763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ksimenkovaDV@gov35.ru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4024362"/>
            <a:ext cx="9144000" cy="11191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pPr eaLnBrk="1" hangingPunct="1"/>
            <a:endParaRPr lang="ru-RU" altLang="ru-RU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rot="-5400000">
            <a:off x="4339308" y="4541247"/>
            <a:ext cx="484204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3840910" y="1380583"/>
            <a:ext cx="5303090" cy="185411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3862502" y="1676796"/>
            <a:ext cx="5256053" cy="13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>
            <a:spAutoFit/>
          </a:bodyPr>
          <a:lstStyle/>
          <a:p>
            <a:pPr algn="ctr"/>
            <a:r>
              <a:rPr lang="ru-RU" altLang="ru-RU" sz="2700" dirty="0">
                <a:solidFill>
                  <a:schemeClr val="bg1"/>
                </a:solidFill>
                <a:latin typeface="Calibri" pitchFamily="34" charset="0"/>
              </a:rPr>
              <a:t>О мерах поддержки предпринимательства в Вологодской области</a:t>
            </a:r>
          </a:p>
        </p:txBody>
      </p:sp>
      <p:pic>
        <p:nvPicPr>
          <p:cNvPr id="3080" name="Picture 5" descr="bi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0" y="877703"/>
            <a:ext cx="3124604" cy="285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3" descr="db76fe0d1d12"/>
          <p:cNvPicPr>
            <a:picLocks noChangeAspect="1" noChangeArrowheads="1"/>
          </p:cNvPicPr>
          <p:nvPr/>
        </p:nvPicPr>
        <p:blipFill>
          <a:blip r:embed="rId4" cstate="print">
            <a:lum bright="-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051" y="232187"/>
            <a:ext cx="669270" cy="62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0" descr="001-0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372" y="232100"/>
            <a:ext cx="675989" cy="64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5" descr="ЗНАК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59" y="256197"/>
            <a:ext cx="563101" cy="55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4" descr="lenlog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682" y="273450"/>
            <a:ext cx="736466" cy="5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2" descr="дед мороз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858" y="230764"/>
            <a:ext cx="69211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99" descr="59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83" t="16292" r="31958" b="40250"/>
          <a:stretch>
            <a:fillRect/>
          </a:stretch>
        </p:blipFill>
        <p:spPr bwMode="auto">
          <a:xfrm>
            <a:off x="6387630" y="269536"/>
            <a:ext cx="600730" cy="5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8" descr="fosagr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2" r="16585" b="28780"/>
          <a:stretch>
            <a:fillRect/>
          </a:stretch>
        </p:blipFill>
        <p:spPr bwMode="auto">
          <a:xfrm>
            <a:off x="7564900" y="360152"/>
            <a:ext cx="603418" cy="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7849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" y="937731"/>
            <a:ext cx="2808871" cy="314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1097706" y="339768"/>
            <a:ext cx="8229108" cy="33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76504" tIns="38252" rIns="76504" bIns="38252" anchor="ctr">
            <a:spAutoFit/>
          </a:bodyPr>
          <a:lstStyle/>
          <a:p>
            <a:pPr marL="2679" defTabSz="765163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КОНСУЛЬТАЦИОННАЯ И ИНФОРМАЦИОННАЯ ПОДДЕРЖКА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9315" y="909058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04" tIns="38252" rIns="76504" bIns="38252" anchor="ctr"/>
          <a:lstStyle/>
          <a:p>
            <a:pPr algn="ctr" defTabSz="7651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7334" y="937731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04" tIns="38252" rIns="76504" bIns="38252" anchor="ctr"/>
          <a:lstStyle/>
          <a:p>
            <a:pPr algn="ctr" defTabSz="7651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77772"/>
            <a:ext cx="0" cy="33280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6990433" y="1621359"/>
            <a:ext cx="2133634" cy="15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504" tIns="38252" rIns="76504" bIns="38252">
            <a:spAutoFit/>
          </a:bodyPr>
          <a:lstStyle/>
          <a:p>
            <a:pPr algn="ctr" defTabSz="7651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Количество получателей поддержки</a:t>
            </a:r>
          </a:p>
          <a:p>
            <a:pPr algn="ctr" defTabSz="7651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 defTabSz="7651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  2018 год</a:t>
            </a:r>
          </a:p>
          <a:p>
            <a:pPr algn="ctr" defTabSz="7651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defTabSz="7651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свыше</a:t>
            </a:r>
          </a:p>
          <a:p>
            <a:pPr algn="ctr" defTabSz="7651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2500 субъектов МСП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161129" y="4152183"/>
            <a:ext cx="7950603" cy="93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504" tIns="38252" rIns="76504" bIns="38252" anchor="ctr">
            <a:spAutoFit/>
          </a:bodyPr>
          <a:lstStyle/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Шмельков Сергей Юрьевич,</a:t>
            </a:r>
          </a:p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Руководитель Центра поддержки предпринимательства </a:t>
            </a:r>
          </a:p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АНО «Региональный центр поддержки предпринимательства Вологодской области»</a:t>
            </a:r>
          </a:p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Маршала Конева, 15, 2 этаж,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. 201,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(8172) 74-00-54,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e-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срр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@rcpp35.ru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defTabSz="765163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Прямоугольник 8"/>
          <p:cNvSpPr>
            <a:spLocks noChangeArrowheads="1"/>
          </p:cNvSpPr>
          <p:nvPr/>
        </p:nvSpPr>
        <p:spPr bwMode="auto">
          <a:xfrm>
            <a:off x="2134141" y="1059182"/>
            <a:ext cx="4572000" cy="12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04" tIns="38252" rIns="76504" bIns="38252">
            <a:spAutoFit/>
          </a:bodyPr>
          <a:lstStyle/>
          <a:p>
            <a:pPr defTabSz="7651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Поддержка оказывается действующими организациями инфраструктуры Вологодской области:</a:t>
            </a:r>
          </a:p>
          <a:p>
            <a:pPr defTabSz="765163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FFFFFF"/>
                </a:solidFill>
                <a:latin typeface="Calibri" pitchFamily="34" charset="0"/>
              </a:rPr>
              <a:t>АНО РЦПП</a:t>
            </a:r>
          </a:p>
          <a:p>
            <a:pPr defTabSz="765163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FFFFFF"/>
                </a:solidFill>
                <a:latin typeface="Calibri" pitchFamily="34" charset="0"/>
              </a:rPr>
              <a:t>АУ ВО «Бизнес-инкубатор»</a:t>
            </a:r>
          </a:p>
          <a:p>
            <a:pPr defTabSz="765163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FFFFFF"/>
                </a:solidFill>
                <a:latin typeface="Calibri" pitchFamily="34" charset="0"/>
              </a:rPr>
              <a:t>НП «Агентство городского развития»</a:t>
            </a:r>
          </a:p>
        </p:txBody>
      </p:sp>
      <p:sp>
        <p:nvSpPr>
          <p:cNvPr id="35" name="Прямоугольник 30"/>
          <p:cNvSpPr>
            <a:spLocks noChangeArrowheads="1"/>
          </p:cNvSpPr>
          <p:nvPr/>
        </p:nvSpPr>
        <p:spPr bwMode="auto">
          <a:xfrm>
            <a:off x="2376042" y="2941698"/>
            <a:ext cx="4231990" cy="77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04" tIns="38252" rIns="76504" bIns="38252">
            <a:spAutoFit/>
          </a:bodyPr>
          <a:lstStyle/>
          <a:p>
            <a:pPr defTabSz="7651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Проведение бесплатных обучающих семинаров и тренингов для субъектов МСП в Вологде, Череповце и районах области</a:t>
            </a:r>
          </a:p>
          <a:p>
            <a:pPr defTabSz="7651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defTabSz="7651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Оказание бесплатных консультаций по правовым, финансовым и прочим вопросам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55091" y="2632255"/>
            <a:ext cx="4511440" cy="121009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04" tIns="38252" rIns="76504" bIns="38252" anchor="ctr"/>
          <a:lstStyle/>
          <a:p>
            <a:pPr algn="ctr" defTabSz="7651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9" name="Прямоугольник 32"/>
          <p:cNvSpPr>
            <a:spLocks noChangeArrowheads="1"/>
          </p:cNvSpPr>
          <p:nvPr/>
        </p:nvSpPr>
        <p:spPr bwMode="auto">
          <a:xfrm>
            <a:off x="2376111" y="2556331"/>
            <a:ext cx="1191733" cy="297390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6504" tIns="38252" rIns="76504" bIns="38252">
            <a:spAutoFit/>
          </a:bodyPr>
          <a:lstStyle/>
          <a:p>
            <a:pPr defTabSz="7651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Особенности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6827557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504" tIns="38252" rIns="76504" bIns="38252">
            <a:spAutoFit/>
          </a:bodyPr>
          <a:lstStyle/>
          <a:p>
            <a:pPr algn="ctr" defTabSz="765163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8" name="Picture 3" descr="H:\Новые_2014_01_01\2016_09_27_Меры поддержки\!ПРЕЗЕНТАЦИЯ_Трансформация\2018_02_14_Внесение изменений_ВСЕ\ЛОГО РЦПП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61" y="4210069"/>
            <a:ext cx="981617" cy="737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87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1097267" y="123583"/>
            <a:ext cx="8168589" cy="8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76554" tIns="38277" rIns="76554" bIns="38277" anchor="ctr">
            <a:spAutoFit/>
          </a:bodyPr>
          <a:lstStyle/>
          <a:p>
            <a:pPr marL="2679"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СЕРТИФИКАЦИЯ ТОВАРОВ, РАБОТ, УСЛУГ </a:t>
            </a:r>
          </a:p>
          <a:p>
            <a:pPr marL="2679"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СУБЪЕКТАМ МСП</a:t>
            </a:r>
          </a:p>
          <a:p>
            <a:pPr marL="2679"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Приказ Минэкономразвития РФ № 167 от 25.03.2015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842" y="937731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54" tIns="38277" rIns="76554" bIns="38277" anchor="ctr"/>
          <a:lstStyle/>
          <a:p>
            <a:pPr algn="ctr" defTabSz="7656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94449" y="940193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54" tIns="38277" rIns="76554" bIns="38277" anchor="ctr"/>
          <a:lstStyle/>
          <a:p>
            <a:pPr algn="ctr" defTabSz="7656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77767"/>
            <a:ext cx="0" cy="33280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357292" y="3237428"/>
            <a:ext cx="853387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54" tIns="38277" rIns="76554" bIns="38277" anchor="ctr"/>
          <a:lstStyle/>
          <a:p>
            <a:pPr algn="ctr" defTabSz="7656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13321" name="Прямоугольник 24"/>
          <p:cNvSpPr>
            <a:spLocks noChangeArrowheads="1"/>
          </p:cNvSpPr>
          <p:nvPr/>
        </p:nvSpPr>
        <p:spPr bwMode="auto">
          <a:xfrm>
            <a:off x="3211958" y="3212021"/>
            <a:ext cx="3249776" cy="29739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lIns="76554" tIns="38277" rIns="76554" bIns="38277">
            <a:spAutoFit/>
          </a:bodyPr>
          <a:lstStyle/>
          <a:p>
            <a:pPr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ФЕДЕРАЛЬНЫЙ, 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3947" y="3642933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54" tIns="38277" rIns="76554" bIns="38277" anchor="ctr"/>
          <a:lstStyle/>
          <a:p>
            <a:pPr algn="ctr" defTabSz="7656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3323" name="Прямоугольник 26"/>
          <p:cNvSpPr>
            <a:spLocks noChangeArrowheads="1"/>
          </p:cNvSpPr>
          <p:nvPr/>
        </p:nvSpPr>
        <p:spPr bwMode="auto">
          <a:xfrm>
            <a:off x="3745493" y="3618860"/>
            <a:ext cx="2716241" cy="2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554" tIns="38277" rIns="76554" bIns="38277">
            <a:spAutoFit/>
          </a:bodyPr>
          <a:lstStyle/>
          <a:p>
            <a:pPr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МИНЭКОНОМРАЗВИТИЯ РФ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377345" y="1301154"/>
            <a:ext cx="1341228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554" tIns="38277" rIns="76554" bIns="38277">
            <a:spAutoFit/>
          </a:bodyPr>
          <a:lstStyle/>
          <a:p>
            <a:pPr algn="ctr"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325" name="Прямоугольник 41"/>
          <p:cNvSpPr>
            <a:spLocks noChangeArrowheads="1"/>
          </p:cNvSpPr>
          <p:nvPr/>
        </p:nvSpPr>
        <p:spPr bwMode="auto">
          <a:xfrm>
            <a:off x="3962913" y="1240712"/>
            <a:ext cx="2620740" cy="44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554" tIns="38277" rIns="76554" bIns="38277">
            <a:spAutoFit/>
          </a:bodyPr>
          <a:lstStyle/>
          <a:p>
            <a:pPr defTabSz="76565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 </a:t>
            </a:r>
            <a:r>
              <a:rPr lang="ru-RU" sz="30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40 тыс. руб.</a:t>
            </a:r>
            <a:endParaRPr lang="ru-RU" sz="30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8" name="Прямоугольник 30"/>
          <p:cNvSpPr>
            <a:spLocks noChangeArrowheads="1"/>
          </p:cNvSpPr>
          <p:nvPr/>
        </p:nvSpPr>
        <p:spPr bwMode="auto">
          <a:xfrm>
            <a:off x="2499305" y="2148247"/>
            <a:ext cx="4267225" cy="81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554" tIns="38277" rIns="76554" bIns="38277">
            <a:spAutoFit/>
          </a:bodyPr>
          <a:lstStyle/>
          <a:p>
            <a:pPr defTabSz="76565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оценка соответствия продукции установленным требованиям</a:t>
            </a:r>
          </a:p>
          <a:p>
            <a:pPr defTabSz="76565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(сертификация, декларирование)</a:t>
            </a:r>
          </a:p>
          <a:p>
            <a:pPr defTabSz="76565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defTabSz="76565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патентование товарных знаков, технологий производства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77008" y="2001760"/>
            <a:ext cx="4450480" cy="9630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54" tIns="38277" rIns="76554" bIns="38277" anchor="ctr"/>
          <a:lstStyle/>
          <a:p>
            <a:pPr algn="ctr" defTabSz="7656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330" name="Прямоугольник 32"/>
          <p:cNvSpPr>
            <a:spLocks noChangeArrowheads="1"/>
          </p:cNvSpPr>
          <p:nvPr/>
        </p:nvSpPr>
        <p:spPr bwMode="auto">
          <a:xfrm>
            <a:off x="2499368" y="1845696"/>
            <a:ext cx="965705" cy="297390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6554" tIns="38277" rIns="76554" bIns="38277">
            <a:spAutoFit/>
          </a:bodyPr>
          <a:lstStyle/>
          <a:p>
            <a:pPr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Тип затрат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333" name="Rectangle 2"/>
          <p:cNvSpPr>
            <a:spLocks noChangeArrowheads="1"/>
          </p:cNvSpPr>
          <p:nvPr/>
        </p:nvSpPr>
        <p:spPr bwMode="auto">
          <a:xfrm>
            <a:off x="1254670" y="4321363"/>
            <a:ext cx="7828307" cy="6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54" tIns="38277" rIns="76554" bIns="38277" anchor="ctr">
            <a:spAutoFit/>
          </a:bodyPr>
          <a:lstStyle/>
          <a:p>
            <a:pPr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Ермолинская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Надежда Александровна,</a:t>
            </a:r>
          </a:p>
          <a:p>
            <a:pPr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ведущий консультант Центра поддержки предпринимательства АНО «Региональный центр поддержки предпринимательства Вологодской области»,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Маршала Конева, 15, 2 этаж,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. 201,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(8172) 73-04-15,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e-mail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ena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@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rcpp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5.ru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36"/>
          <p:cNvSpPr>
            <a:spLocks noChangeArrowheads="1"/>
          </p:cNvSpPr>
          <p:nvPr/>
        </p:nvSpPr>
        <p:spPr bwMode="auto">
          <a:xfrm>
            <a:off x="7071326" y="1603333"/>
            <a:ext cx="2011779" cy="20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554" tIns="38277" rIns="76554" bIns="38277">
            <a:spAutoFit/>
          </a:bodyPr>
          <a:lstStyle/>
          <a:p>
            <a:pPr algn="ctr" defTabSz="76565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Участники 2018 года:</a:t>
            </a:r>
          </a:p>
          <a:p>
            <a:pPr algn="ctr" defTabSz="765659" fontAlgn="base">
              <a:lnSpc>
                <a:spcPct val="90000"/>
              </a:lnSpc>
              <a:spcBef>
                <a:spcPct val="0"/>
              </a:spcBef>
              <a:spcAft>
                <a:spcPts val="507"/>
              </a:spcAft>
            </a:pPr>
            <a:r>
              <a:rPr lang="ru-RU" sz="2100" b="1" dirty="0">
                <a:solidFill>
                  <a:srgbClr val="000000"/>
                </a:solidFill>
                <a:latin typeface="Calibri" pitchFamily="34" charset="0"/>
              </a:rPr>
              <a:t>102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субъекта МСП</a:t>
            </a:r>
          </a:p>
          <a:p>
            <a:pPr algn="ctr" defTabSz="765659" fontAlgn="base">
              <a:lnSpc>
                <a:spcPct val="90000"/>
              </a:lnSpc>
              <a:spcBef>
                <a:spcPct val="0"/>
              </a:spcBef>
              <a:spcAft>
                <a:spcPts val="507"/>
              </a:spcAf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71762" defTabSz="765659" fontAlgn="base">
              <a:lnSpc>
                <a:spcPct val="90000"/>
              </a:lnSpc>
              <a:spcBef>
                <a:spcPct val="0"/>
              </a:spcBef>
              <a:spcAft>
                <a:spcPts val="507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94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сертификата качества</a:t>
            </a:r>
          </a:p>
          <a:p>
            <a:pPr marL="221956" indent="-150185" defTabSz="765659" fontAlgn="base">
              <a:lnSpc>
                <a:spcPct val="90000"/>
              </a:lnSpc>
              <a:spcBef>
                <a:spcPct val="0"/>
              </a:spcBef>
              <a:spcAft>
                <a:spcPts val="507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211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деклараций подтверждения качества</a:t>
            </a:r>
          </a:p>
          <a:p>
            <a:pPr marL="71762" defTabSz="765659" fontAlgn="base">
              <a:lnSpc>
                <a:spcPct val="90000"/>
              </a:lnSpc>
              <a:spcBef>
                <a:spcPct val="0"/>
              </a:spcBef>
              <a:spcAft>
                <a:spcPts val="507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    25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сертификатов НВП</a:t>
            </a:r>
          </a:p>
          <a:p>
            <a:pPr marL="71762" algn="ctr" defTabSz="765659" fontAlgn="base">
              <a:lnSpc>
                <a:spcPct val="90000"/>
              </a:lnSpc>
              <a:spcBef>
                <a:spcPct val="0"/>
              </a:spcBef>
              <a:spcAft>
                <a:spcPts val="507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на сумму </a:t>
            </a:r>
            <a:r>
              <a:rPr lang="ru-RU" sz="2100" b="1" dirty="0">
                <a:solidFill>
                  <a:srgbClr val="000000"/>
                </a:solidFill>
                <a:latin typeface="Calibri" pitchFamily="34" charset="0"/>
              </a:rPr>
              <a:t>3,72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794" y="1180207"/>
            <a:ext cx="377976" cy="36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патент.jpg"/>
          <p:cNvPicPr>
            <a:picLocks noChangeAspect="1"/>
          </p:cNvPicPr>
          <p:nvPr/>
        </p:nvPicPr>
        <p:blipFill>
          <a:blip r:embed="rId3" cstate="print"/>
          <a:srcRect l="26904" r="30813"/>
          <a:stretch>
            <a:fillRect/>
          </a:stretch>
        </p:blipFill>
        <p:spPr>
          <a:xfrm>
            <a:off x="0" y="938189"/>
            <a:ext cx="2011716" cy="3146241"/>
          </a:xfrm>
          <a:prstGeom prst="rect">
            <a:avLst/>
          </a:prstGeom>
        </p:spPr>
      </p:pic>
      <p:pic>
        <p:nvPicPr>
          <p:cNvPr id="24" name="Picture 3" descr="H:\Новые_2014_01_01\2016_09_27_Меры поддержки\!ПРЕЗЕНТАЦИЯ_Трансформация\2018_02_14_Внесение изменений_ВСЕ\ЛОГО РЦПП2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78" y="4254017"/>
            <a:ext cx="864420" cy="737983"/>
          </a:xfrm>
          <a:prstGeom prst="rect">
            <a:avLst/>
          </a:prstGeom>
          <a:noFill/>
        </p:spPr>
      </p:pic>
      <p:sp>
        <p:nvSpPr>
          <p:cNvPr id="21" name="Прямоугольник 43"/>
          <p:cNvSpPr>
            <a:spLocks noChangeArrowheads="1"/>
          </p:cNvSpPr>
          <p:nvPr/>
        </p:nvSpPr>
        <p:spPr bwMode="auto">
          <a:xfrm>
            <a:off x="6827552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554" tIns="38277" rIns="76554" bIns="38277">
            <a:spAutoFit/>
          </a:bodyPr>
          <a:lstStyle/>
          <a:p>
            <a:pPr algn="ctr" defTabSz="76565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1097706" y="232049"/>
            <a:ext cx="7985272" cy="55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76684" tIns="38342" rIns="76684" bIns="38342" anchor="ctr">
            <a:spAutoFit/>
          </a:bodyPr>
          <a:lstStyle/>
          <a:p>
            <a:pPr marL="2679"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ПОДДЕРЖКА МСП- УЧАСТНИКОВ  КЛАСТЕРА</a:t>
            </a:r>
          </a:p>
          <a:p>
            <a:pPr marL="2679"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Приказ Минэкономразвития РФ № 167 от 25.03.2015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842" y="937731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4" tIns="38342" rIns="76684" bIns="38342" anchor="ctr"/>
          <a:lstStyle/>
          <a:p>
            <a:pPr algn="ctr" defTabSz="7669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35245" y="937710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4" tIns="38342" rIns="76684" bIns="38342" anchor="ctr"/>
          <a:lstStyle/>
          <a:p>
            <a:pPr algn="ctr" defTabSz="7669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77754"/>
            <a:ext cx="0" cy="33280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357279" y="3237415"/>
            <a:ext cx="853387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4" tIns="38342" rIns="76684" bIns="38342" anchor="ctr"/>
          <a:lstStyle/>
          <a:p>
            <a:pPr algn="ctr" defTabSz="766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13321" name="Прямоугольник 24"/>
          <p:cNvSpPr>
            <a:spLocks noChangeArrowheads="1"/>
          </p:cNvSpPr>
          <p:nvPr/>
        </p:nvSpPr>
        <p:spPr bwMode="auto">
          <a:xfrm>
            <a:off x="3212008" y="3212021"/>
            <a:ext cx="2826695" cy="29739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76684" tIns="38342" rIns="76684" bIns="38342">
            <a:spAutoFit/>
          </a:bodyPr>
          <a:lstStyle/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/ 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3947" y="3642920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4" tIns="38342" rIns="76684" bIns="38342" anchor="ctr"/>
          <a:lstStyle/>
          <a:p>
            <a:pPr algn="ctr" defTabSz="766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3323" name="Прямоугольник 26"/>
          <p:cNvSpPr>
            <a:spLocks noChangeArrowheads="1"/>
          </p:cNvSpPr>
          <p:nvPr/>
        </p:nvSpPr>
        <p:spPr bwMode="auto">
          <a:xfrm>
            <a:off x="3745493" y="3618858"/>
            <a:ext cx="3014256" cy="5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684" tIns="38342" rIns="76684" bIns="38342">
            <a:spAutoFit/>
          </a:bodyPr>
          <a:lstStyle/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МИНЭКОНОМРАЗВИТИЯ РОССИИ</a:t>
            </a:r>
          </a:p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ОБЛАСТИ</a:t>
            </a:r>
          </a:p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АНО «РЦПП ВО»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194593" y="1199157"/>
            <a:ext cx="1341228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684" tIns="38342" rIns="76684" bIns="38342">
            <a:spAutoFit/>
          </a:bodyPr>
          <a:lstStyle/>
          <a:p>
            <a:pPr algn="ctr"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328" name="Прямоугольник 30"/>
          <p:cNvSpPr>
            <a:spLocks noChangeArrowheads="1"/>
          </p:cNvSpPr>
          <p:nvPr/>
        </p:nvSpPr>
        <p:spPr bwMode="auto">
          <a:xfrm>
            <a:off x="2515482" y="1927816"/>
            <a:ext cx="4267225" cy="10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684" tIns="38342" rIns="76684" bIns="38342">
            <a:spAutoFit/>
          </a:bodyPr>
          <a:lstStyle/>
          <a:p>
            <a:pPr defTabSz="766950" eaLnBrk="0" fontAlgn="base" hangingPunct="0">
              <a:lnSpc>
                <a:spcPct val="80000"/>
              </a:lnSpc>
              <a:spcBef>
                <a:spcPts val="169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кластерная политика и кластерные проекты</a:t>
            </a:r>
          </a:p>
          <a:p>
            <a:pPr defTabSz="766950" eaLnBrk="0" fontAlgn="base" hangingPunct="0">
              <a:lnSpc>
                <a:spcPct val="80000"/>
              </a:lnSpc>
              <a:spcBef>
                <a:spcPts val="169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маркетинг и продвижение продукции</a:t>
            </a:r>
          </a:p>
          <a:p>
            <a:pPr defTabSz="766950" eaLnBrk="0" fontAlgn="base" hangingPunct="0">
              <a:lnSpc>
                <a:spcPct val="80000"/>
              </a:lnSpc>
              <a:spcBef>
                <a:spcPts val="169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участие в выставках</a:t>
            </a:r>
          </a:p>
          <a:p>
            <a:pPr defTabSz="766950" eaLnBrk="0" fontAlgn="base" hangingPunct="0">
              <a:lnSpc>
                <a:spcPct val="80000"/>
              </a:lnSpc>
              <a:spcBef>
                <a:spcPts val="169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разработка бизнес-планов и ТЭО</a:t>
            </a:r>
          </a:p>
          <a:p>
            <a:pPr defTabSz="766950" eaLnBrk="0" fontAlgn="base" hangingPunct="0">
              <a:lnSpc>
                <a:spcPct val="80000"/>
              </a:lnSpc>
              <a:spcBef>
                <a:spcPts val="169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промо-мероприятия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и деловые площадки</a:t>
            </a:r>
          </a:p>
          <a:p>
            <a:pPr defTabSz="766950" eaLnBrk="0" fontAlgn="base" hangingPunct="0">
              <a:lnSpc>
                <a:spcPct val="80000"/>
              </a:lnSpc>
              <a:spcBef>
                <a:spcPts val="169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обучающие мероприятия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63948" y="1755687"/>
            <a:ext cx="4450480" cy="13001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4" tIns="38342" rIns="76684" bIns="38342" anchor="ctr"/>
          <a:lstStyle/>
          <a:p>
            <a:pPr algn="ctr" defTabSz="7669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330" name="Прямоугольник 32"/>
          <p:cNvSpPr>
            <a:spLocks noChangeArrowheads="1"/>
          </p:cNvSpPr>
          <p:nvPr/>
        </p:nvSpPr>
        <p:spPr bwMode="auto">
          <a:xfrm>
            <a:off x="2515486" y="1608024"/>
            <a:ext cx="1315550" cy="297390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6684" tIns="38342" rIns="76684" bIns="38342">
            <a:spAutoFit/>
          </a:bodyPr>
          <a:lstStyle/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Типы сервисов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333" name="Rectangle 2"/>
          <p:cNvSpPr>
            <a:spLocks noChangeArrowheads="1"/>
          </p:cNvSpPr>
          <p:nvPr/>
        </p:nvSpPr>
        <p:spPr bwMode="auto">
          <a:xfrm>
            <a:off x="1280208" y="4246964"/>
            <a:ext cx="7523826" cy="7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684" tIns="38342" rIns="76684" bIns="38342" anchor="ctr">
            <a:spAutoFit/>
          </a:bodyPr>
          <a:lstStyle/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Барсукова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Марина Николаевна,</a:t>
            </a:r>
          </a:p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и.о. руководителя Центра кластерного развития субъектов малого и среднего предпринимательства </a:t>
            </a:r>
          </a:p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АНО «Региональный центр поддержки предпринимательства Вологодской области»</a:t>
            </a:r>
          </a:p>
          <a:p>
            <a:pPr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Маршала Конева, 15, 2 этаж,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. 214,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(8172) 74-00-08,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e-mail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tur@rcpp.gov35.ru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36"/>
          <p:cNvSpPr>
            <a:spLocks noChangeArrowheads="1"/>
          </p:cNvSpPr>
          <p:nvPr/>
        </p:nvSpPr>
        <p:spPr bwMode="auto">
          <a:xfrm>
            <a:off x="7498039" y="3620449"/>
            <a:ext cx="1280142" cy="2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684" tIns="38342" rIns="76684" bIns="38342">
            <a:spAutoFit/>
          </a:bodyPr>
          <a:lstStyle/>
          <a:p>
            <a:pPr algn="ctr" defTabSz="7669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1,9 млн руб.</a:t>
            </a:r>
          </a:p>
        </p:txBody>
      </p:sp>
      <p:sp>
        <p:nvSpPr>
          <p:cNvPr id="29" name="Прямоугольник 36"/>
          <p:cNvSpPr>
            <a:spLocks noChangeArrowheads="1"/>
          </p:cNvSpPr>
          <p:nvPr/>
        </p:nvSpPr>
        <p:spPr bwMode="auto">
          <a:xfrm>
            <a:off x="7437131" y="1442285"/>
            <a:ext cx="1402061" cy="2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684" tIns="38342" rIns="76684" bIns="38342">
            <a:spAutoFit/>
          </a:bodyPr>
          <a:lstStyle/>
          <a:p>
            <a:pPr algn="ctr" defTabSz="7669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7,2 млн руб.</a:t>
            </a:r>
          </a:p>
        </p:txBody>
      </p:sp>
      <p:pic>
        <p:nvPicPr>
          <p:cNvPr id="28" name="Рисунок 27" descr="businessmaket_elets_8.jpg"/>
          <p:cNvPicPr>
            <a:picLocks noChangeAspect="1"/>
          </p:cNvPicPr>
          <p:nvPr/>
        </p:nvPicPr>
        <p:blipFill>
          <a:blip r:embed="rId2" cstate="print"/>
          <a:srcRect l="11966" r="52184" b="14710"/>
          <a:stretch>
            <a:fillRect/>
          </a:stretch>
        </p:blipFill>
        <p:spPr>
          <a:xfrm>
            <a:off x="64" y="938124"/>
            <a:ext cx="2011652" cy="3146242"/>
          </a:xfrm>
          <a:prstGeom prst="rect">
            <a:avLst/>
          </a:prstGeom>
        </p:spPr>
      </p:pic>
      <p:pic>
        <p:nvPicPr>
          <p:cNvPr id="24" name="Picture 3" descr="H:\Новые_2014_01_01\2016_09_27_Меры поддержки\!ПРЕЗЕНТАЦИЯ_Трансформация\2018_02_14_Внесение изменений_ВСЕ\ЛОГО РЦПП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78" y="4254004"/>
            <a:ext cx="864420" cy="737983"/>
          </a:xfrm>
          <a:prstGeom prst="rect">
            <a:avLst/>
          </a:prstGeom>
          <a:noFill/>
        </p:spPr>
      </p:pic>
      <p:pic>
        <p:nvPicPr>
          <p:cNvPr id="23556" name="Picture 4" descr="http://visitvologda.ru/wp-content/uploads/2017/02/na-sajt.jpg"/>
          <p:cNvPicPr>
            <a:picLocks noChangeAspect="1" noChangeArrowheads="1"/>
          </p:cNvPicPr>
          <p:nvPr/>
        </p:nvPicPr>
        <p:blipFill>
          <a:blip r:embed="rId4" cstate="print"/>
          <a:srcRect l="24676" t="9304" r="24326" b="28666"/>
          <a:stretch>
            <a:fillRect/>
          </a:stretch>
        </p:blipFill>
        <p:spPr bwMode="auto">
          <a:xfrm>
            <a:off x="7741876" y="3178506"/>
            <a:ext cx="731510" cy="468423"/>
          </a:xfrm>
          <a:prstGeom prst="ellipse">
            <a:avLst/>
          </a:prstGeom>
          <a:noFill/>
        </p:spPr>
      </p:pic>
      <p:pic>
        <p:nvPicPr>
          <p:cNvPr id="23558" name="Picture 6" descr="http://volbusiness.ru/assets/cache/images/news/20.05.2016/500x-dLtOrUJF-Zg.cb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9506" y="1018732"/>
            <a:ext cx="1116809" cy="484037"/>
          </a:xfrm>
          <a:prstGeom prst="rect">
            <a:avLst/>
          </a:prstGeom>
          <a:noFill/>
        </p:spPr>
      </p:pic>
      <p:sp>
        <p:nvSpPr>
          <p:cNvPr id="30" name="Прямоугольник 36"/>
          <p:cNvSpPr>
            <a:spLocks noChangeArrowheads="1"/>
          </p:cNvSpPr>
          <p:nvPr/>
        </p:nvSpPr>
        <p:spPr bwMode="auto">
          <a:xfrm>
            <a:off x="7193243" y="2433570"/>
            <a:ext cx="1828775" cy="55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684" tIns="38342" rIns="76684" bIns="38342">
            <a:spAutoFit/>
          </a:bodyPr>
          <a:lstStyle/>
          <a:p>
            <a:pPr algn="ctr" defTabSz="7669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Зона активного отдыха «</a:t>
            </a:r>
            <a:r>
              <a:rPr lang="ru-RU" sz="1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Онего</a:t>
            </a: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 (</a:t>
            </a:r>
            <a:r>
              <a:rPr lang="ru-RU" sz="1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субкластер</a:t>
            </a: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Вытегра)</a:t>
            </a:r>
          </a:p>
          <a:p>
            <a:pPr algn="ctr" defTabSz="7669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2,2 млн руб.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388" y="1949527"/>
            <a:ext cx="1035927" cy="53809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43"/>
          <p:cNvSpPr>
            <a:spLocks noChangeArrowheads="1"/>
          </p:cNvSpPr>
          <p:nvPr/>
        </p:nvSpPr>
        <p:spPr bwMode="auto">
          <a:xfrm>
            <a:off x="6827539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684" tIns="38342" rIns="76684" bIns="38342">
            <a:spAutoFit/>
          </a:bodyPr>
          <a:lstStyle/>
          <a:p>
            <a:pPr algn="ctr" defTabSz="76695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1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92"/>
          <a:stretch/>
        </p:blipFill>
        <p:spPr>
          <a:xfrm>
            <a:off x="64" y="946235"/>
            <a:ext cx="2659491" cy="3138152"/>
          </a:xfrm>
          <a:prstGeom prst="rect">
            <a:avLst/>
          </a:prstGeom>
        </p:spPr>
      </p:pic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1097705" y="247438"/>
            <a:ext cx="8046294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76614" tIns="38307" rIns="76614" bIns="38307" anchor="ctr">
            <a:spAutoFit/>
          </a:bodyPr>
          <a:lstStyle/>
          <a:p>
            <a:pPr marL="2679"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ПОДДЕРЖКА  ЭКСПОРТЕРОВ</a:t>
            </a:r>
          </a:p>
          <a:p>
            <a:pPr marL="2679"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Приказ Минэкономразвития РФ № 67 от 14.02.2018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716" y="938126"/>
            <a:ext cx="5973997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4" tIns="38307" rIns="76614" bIns="38307" anchor="ctr"/>
          <a:lstStyle/>
          <a:p>
            <a:pPr algn="ctr" defTabSz="7662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85771" y="937731"/>
            <a:ext cx="1158287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4" tIns="38307" rIns="76614" bIns="38307" anchor="ctr"/>
          <a:lstStyle/>
          <a:p>
            <a:pPr algn="ctr" defTabSz="7662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77761"/>
            <a:ext cx="0" cy="33280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357286" y="3237422"/>
            <a:ext cx="853387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4" tIns="38307" rIns="76614" bIns="38307" anchor="ctr"/>
          <a:lstStyle/>
          <a:p>
            <a:pPr algn="ctr" defTabSz="7662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13321" name="Прямоугольник 24"/>
          <p:cNvSpPr>
            <a:spLocks noChangeArrowheads="1"/>
          </p:cNvSpPr>
          <p:nvPr/>
        </p:nvSpPr>
        <p:spPr bwMode="auto">
          <a:xfrm>
            <a:off x="3212015" y="3212021"/>
            <a:ext cx="2826695" cy="29739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76614" tIns="38307" rIns="76614" bIns="38307">
            <a:spAutoFit/>
          </a:bodyPr>
          <a:lstStyle/>
          <a:p>
            <a:pPr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ФЕДЕРАЛЬНЫЙ / 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3947" y="3642927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4" tIns="38307" rIns="76614" bIns="38307" anchor="ctr"/>
          <a:lstStyle/>
          <a:p>
            <a:pPr algn="ctr" defTabSz="7662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Организация</a:t>
            </a:r>
          </a:p>
        </p:txBody>
      </p:sp>
      <p:sp>
        <p:nvSpPr>
          <p:cNvPr id="13323" name="Прямоугольник 26"/>
          <p:cNvSpPr>
            <a:spLocks noChangeArrowheads="1"/>
          </p:cNvSpPr>
          <p:nvPr/>
        </p:nvSpPr>
        <p:spPr bwMode="auto">
          <a:xfrm>
            <a:off x="3745493" y="3618858"/>
            <a:ext cx="3014256" cy="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614" tIns="38307" rIns="76614" bIns="38307">
            <a:spAutoFit/>
          </a:bodyPr>
          <a:lstStyle/>
          <a:p>
            <a:pPr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МИНЭКОНОМРАЗВИТИЯ РОССИИ</a:t>
            </a:r>
          </a:p>
          <a:p>
            <a:pPr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ОБЛАСТИ</a:t>
            </a:r>
          </a:p>
          <a:p>
            <a:pPr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АНО «РЦПП ВО»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194593" y="1119641"/>
            <a:ext cx="1341228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614" tIns="38307" rIns="76614" bIns="38307">
            <a:spAutoFit/>
          </a:bodyPr>
          <a:lstStyle/>
          <a:p>
            <a:pPr algn="ctr"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328" name="Прямоугольник 30"/>
          <p:cNvSpPr>
            <a:spLocks noChangeArrowheads="1"/>
          </p:cNvSpPr>
          <p:nvPr/>
        </p:nvSpPr>
        <p:spPr bwMode="auto">
          <a:xfrm>
            <a:off x="2357286" y="1799583"/>
            <a:ext cx="3352753" cy="107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614" tIns="38307" rIns="76614" bIns="38307">
            <a:spAutoFit/>
          </a:bodyPr>
          <a:lstStyle/>
          <a:p>
            <a:pPr marL="239425" indent="-239425" defTabSz="766255" eaLnBrk="0" fontAlgn="base" hangingPunct="0">
              <a:lnSpc>
                <a:spcPct val="80000"/>
              </a:lnSpc>
              <a:spcBef>
                <a:spcPts val="507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Сертификат СТ общей формы</a:t>
            </a:r>
          </a:p>
          <a:p>
            <a:pPr marL="239425" indent="-239425" defTabSz="766255" eaLnBrk="0" fontAlgn="base" hangingPunct="0">
              <a:lnSpc>
                <a:spcPct val="80000"/>
              </a:lnSpc>
              <a:spcBef>
                <a:spcPts val="507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Сертификат СТ-1</a:t>
            </a:r>
          </a:p>
          <a:p>
            <a:pPr marL="239425" indent="-239425" defTabSz="766255" eaLnBrk="0" fontAlgn="base" hangingPunct="0">
              <a:lnSpc>
                <a:spcPct val="80000"/>
              </a:lnSpc>
              <a:spcBef>
                <a:spcPts val="507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иная Сертификация продукции</a:t>
            </a:r>
          </a:p>
          <a:p>
            <a:pPr marL="239425" indent="-239425" defTabSz="766255" eaLnBrk="0" fontAlgn="base" hangingPunct="0">
              <a:lnSpc>
                <a:spcPct val="80000"/>
              </a:lnSpc>
              <a:spcBef>
                <a:spcPts val="507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Бизнес-миссии</a:t>
            </a:r>
            <a:endParaRPr lang="ru-RU" sz="12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39425" indent="-239425" defTabSz="766255" eaLnBrk="0" fontAlgn="base" hangingPunct="0">
              <a:lnSpc>
                <a:spcPct val="80000"/>
              </a:lnSpc>
              <a:spcBef>
                <a:spcPts val="507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Переводы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55552" y="1603675"/>
            <a:ext cx="5486324" cy="145211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14" tIns="38307" rIns="76614" bIns="38307" anchor="ctr"/>
          <a:lstStyle/>
          <a:p>
            <a:pPr algn="ctr" defTabSz="7662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330" name="Прямоугольник 32"/>
          <p:cNvSpPr>
            <a:spLocks noChangeArrowheads="1"/>
          </p:cNvSpPr>
          <p:nvPr/>
        </p:nvSpPr>
        <p:spPr bwMode="auto">
          <a:xfrm>
            <a:off x="2499446" y="1440217"/>
            <a:ext cx="965705" cy="297390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6614" tIns="38307" rIns="76614" bIns="38307">
            <a:spAutoFit/>
          </a:bodyPr>
          <a:lstStyle/>
          <a:p>
            <a:pPr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Тип затрат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254670" y="4197914"/>
            <a:ext cx="7828307" cy="8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614" tIns="38307" rIns="76614" bIns="38307" anchor="ctr">
            <a:spAutoFit/>
          </a:bodyPr>
          <a:lstStyle/>
          <a:p>
            <a:pPr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Контактные лица АНО «Региональный центр поддержки предпринимательства Вологодской области» для получения консультаций: </a:t>
            </a:r>
            <a:r>
              <a:rPr lang="ru-RU" altLang="ru-RU" sz="1000" dirty="0">
                <a:solidFill>
                  <a:srgbClr val="000000"/>
                </a:solidFill>
                <a:latin typeface="Calibri" pitchFamily="34" charset="0"/>
              </a:rPr>
              <a:t>руководитель Центра поддержки экспорта </a:t>
            </a:r>
            <a:r>
              <a:rPr lang="ru-RU" altLang="ru-RU" sz="1200" dirty="0" err="1">
                <a:solidFill>
                  <a:srgbClr val="000000"/>
                </a:solidFill>
                <a:latin typeface="Calibri" pitchFamily="34" charset="0"/>
              </a:rPr>
              <a:t>Малованина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 Людмила Александровна, </a:t>
            </a:r>
          </a:p>
          <a:p>
            <a:pPr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тел. (8172) 73-04-10, e-</a:t>
            </a:r>
            <a:r>
              <a:rPr lang="ru-RU" altLang="ru-RU" sz="1200" dirty="0" err="1">
                <a:solidFill>
                  <a:srgbClr val="000000"/>
                </a:solidFill>
                <a:latin typeface="Calibri" pitchFamily="34" charset="0"/>
              </a:rPr>
              <a:t>mail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lm@rcpp35.ru; </a:t>
            </a:r>
            <a:r>
              <a:rPr lang="ru-RU" altLang="ru-RU" sz="1000" dirty="0">
                <a:solidFill>
                  <a:srgbClr val="000000"/>
                </a:solidFill>
                <a:latin typeface="Calibri" pitchFamily="34" charset="0"/>
              </a:rPr>
              <a:t>ведущий консультант Центра поддержки экспорта 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Бибко Арина Сергеевна, тел.(8172) 73-01-40, e-</a:t>
            </a:r>
            <a:r>
              <a:rPr lang="ru-RU" altLang="ru-RU" sz="1200" dirty="0" err="1">
                <a:solidFill>
                  <a:srgbClr val="000000"/>
                </a:solidFill>
                <a:latin typeface="Calibri" pitchFamily="34" charset="0"/>
              </a:rPr>
              <a:t>mail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abs@rcpp35.ru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, г. Вологда, ул. Маршала Конева, 15, 2 этаж, </a:t>
            </a:r>
            <a:r>
              <a:rPr lang="ru-RU" alt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. 214</a:t>
            </a:r>
          </a:p>
        </p:txBody>
      </p:sp>
      <p:sp>
        <p:nvSpPr>
          <p:cNvPr id="24" name="Прямоугольник 41"/>
          <p:cNvSpPr>
            <a:spLocks noChangeArrowheads="1"/>
          </p:cNvSpPr>
          <p:nvPr/>
        </p:nvSpPr>
        <p:spPr bwMode="auto">
          <a:xfrm>
            <a:off x="5447221" y="1753033"/>
            <a:ext cx="1746022" cy="90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614" tIns="38307" rIns="76614" bIns="38307">
            <a:spAutoFit/>
          </a:bodyPr>
          <a:lstStyle/>
          <a:p>
            <a:pPr defTabSz="76625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80%, </a:t>
            </a:r>
          </a:p>
          <a:p>
            <a:pPr defTabSz="76625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но не более 300 тыс. руб.</a:t>
            </a:r>
          </a:p>
        </p:txBody>
      </p:sp>
      <p:pic>
        <p:nvPicPr>
          <p:cNvPr id="33" name="Picture 3" descr="H:\Новые_2014_01_01\2016_09_27_Меры поддержки\!ПРЕЗЕНТАЦИЯ_Трансформация\2018_02_14_Внесение изменений_ВСЕ\ЛОГО РЦПП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78" y="4210069"/>
            <a:ext cx="864420" cy="737983"/>
          </a:xfrm>
          <a:prstGeom prst="rect">
            <a:avLst/>
          </a:prstGeom>
          <a:noFill/>
        </p:spPr>
      </p:pic>
      <p:sp>
        <p:nvSpPr>
          <p:cNvPr id="19" name="Прямоугольник 43"/>
          <p:cNvSpPr>
            <a:spLocks noChangeArrowheads="1"/>
          </p:cNvSpPr>
          <p:nvPr/>
        </p:nvSpPr>
        <p:spPr bwMode="auto">
          <a:xfrm>
            <a:off x="6827546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614" tIns="38307" rIns="76614" bIns="38307">
            <a:spAutoFit/>
          </a:bodyPr>
          <a:lstStyle/>
          <a:p>
            <a:pPr algn="ctr" defTabSz="76625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9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1097706" y="208963"/>
            <a:ext cx="8229108" cy="6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76954" tIns="38477" rIns="76954" bIns="38477" anchor="ctr">
            <a:spAutoFit/>
          </a:bodyPr>
          <a:lstStyle/>
          <a:p>
            <a:pPr marL="2679"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ПОДДЕРЖКА ПРОИЗВОДСТВЕННЫХ И ИННОВАЦИОННЫХ </a:t>
            </a:r>
          </a:p>
          <a:p>
            <a:pPr marL="2679"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СУБЪЕКТОВ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842" y="937731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54" tIns="38477" rIns="76954" bIns="38477" anchor="ctr"/>
          <a:lstStyle/>
          <a:p>
            <a:pPr algn="ctr" defTabSz="76963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7334" y="937731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54" tIns="38477" rIns="76954" bIns="38477" anchor="ctr"/>
          <a:lstStyle/>
          <a:p>
            <a:pPr algn="ctr" defTabSz="76963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77727"/>
            <a:ext cx="0" cy="33280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6990433" y="1621359"/>
            <a:ext cx="2133634" cy="19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954" tIns="38477" rIns="76954" bIns="38477">
            <a:spAutoFit/>
          </a:bodyPr>
          <a:lstStyle/>
          <a:p>
            <a:pPr algn="ctr" defTabSz="7696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Количество получателей поддержки</a:t>
            </a:r>
          </a:p>
          <a:p>
            <a:pPr algn="ctr" defTabSz="7696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 defTabSz="7696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2018 году</a:t>
            </a:r>
          </a:p>
          <a:p>
            <a:pPr algn="ctr" defTabSz="7696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defTabSz="7696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30 субъектов МСП,</a:t>
            </a:r>
          </a:p>
          <a:p>
            <a:pPr algn="ctr" defTabSz="7696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defTabSz="7696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создано</a:t>
            </a: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 defTabSz="7696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25 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рабочих мест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94617" y="3280723"/>
            <a:ext cx="853387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54" tIns="38477" rIns="76954" bIns="38477" anchor="ctr"/>
          <a:lstStyle/>
          <a:p>
            <a:pPr algn="ctr" defTabSz="7696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01313" y="3668174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54" tIns="38477" rIns="76954" bIns="38477" anchor="ctr"/>
          <a:lstStyle/>
          <a:p>
            <a:pPr algn="ctr" defTabSz="7696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03976" y="2459373"/>
            <a:ext cx="4754813" cy="7265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54" tIns="38477" rIns="76954" bIns="38477" anchor="ctr"/>
          <a:lstStyle/>
          <a:p>
            <a:pPr algn="ctr" defTabSz="76963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4" name="Прямоугольник 32"/>
          <p:cNvSpPr>
            <a:spLocks noChangeArrowheads="1"/>
          </p:cNvSpPr>
          <p:nvPr/>
        </p:nvSpPr>
        <p:spPr bwMode="auto">
          <a:xfrm>
            <a:off x="2221820" y="2304230"/>
            <a:ext cx="639149" cy="3549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6954" tIns="38477" rIns="76954" bIns="38477">
            <a:spAutoFit/>
          </a:bodyPr>
          <a:lstStyle/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Цель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4431" y="2525512"/>
            <a:ext cx="4511545" cy="668879"/>
          </a:xfrm>
          <a:prstGeom prst="rect">
            <a:avLst/>
          </a:prstGeom>
          <a:noFill/>
        </p:spPr>
        <p:txBody>
          <a:bodyPr wrap="square" lIns="76954" tIns="38477" rIns="76954" bIns="38477" rtlCol="0">
            <a:spAutoFit/>
          </a:bodyPr>
          <a:lstStyle/>
          <a:p>
            <a:pPr defTabSz="76963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повышение технологической готовности субъектов МСП  за счет разработки (проектирования) технологических и технических процессов и обеспечения решения проектных, инженерных, технологических и организационно-внедренческих задач</a:t>
            </a:r>
          </a:p>
        </p:txBody>
      </p:sp>
      <p:sp>
        <p:nvSpPr>
          <p:cNvPr id="21" name="Прямоугольник 43"/>
          <p:cNvSpPr>
            <a:spLocks noChangeArrowheads="1"/>
          </p:cNvSpPr>
          <p:nvPr/>
        </p:nvSpPr>
        <p:spPr bwMode="auto">
          <a:xfrm>
            <a:off x="6827512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954" tIns="38477" rIns="76954" bIns="38477">
            <a:spAutoFit/>
          </a:bodyPr>
          <a:lstStyle/>
          <a:p>
            <a:pPr algn="ctr"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7731"/>
            <a:ext cx="2011842" cy="314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4"/>
          <p:cNvSpPr>
            <a:spLocks noChangeArrowheads="1"/>
          </p:cNvSpPr>
          <p:nvPr/>
        </p:nvSpPr>
        <p:spPr bwMode="auto">
          <a:xfrm>
            <a:off x="3167002" y="3280700"/>
            <a:ext cx="2826695" cy="29739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76954" tIns="38477" rIns="76954" bIns="38477">
            <a:spAutoFit/>
          </a:bodyPr>
          <a:lstStyle/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ФЕДЕРАЛЬНЫЙ / 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254670" y="4285611"/>
            <a:ext cx="7828307" cy="63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54" tIns="38477" rIns="76954" bIns="38477" anchor="ctr">
            <a:spAutoFit/>
          </a:bodyPr>
          <a:lstStyle/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Контактные лица для получения консультаций: 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руководитель </a:t>
            </a:r>
            <a:r>
              <a:rPr lang="ru-RU" altLang="ru-RU" sz="1200" b="1" dirty="0">
                <a:solidFill>
                  <a:srgbClr val="000000"/>
                </a:solidFill>
                <a:latin typeface="Calibri" pitchFamily="34" charset="0"/>
              </a:rPr>
              <a:t>Центра инжиниринга 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АНО «Региональный центр поддержки предпринимательства Вологодской области» Тропин Антон Сергеевич, </a:t>
            </a:r>
          </a:p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тел. (8172)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74-00-12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, e-</a:t>
            </a:r>
            <a:r>
              <a:rPr lang="ru-RU" altLang="ru-RU" sz="1200" dirty="0" err="1">
                <a:solidFill>
                  <a:srgbClr val="000000"/>
                </a:solidFill>
                <a:latin typeface="Calibri" pitchFamily="34" charset="0"/>
              </a:rPr>
              <a:t>mail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ta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s@rcpp35.ru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, г. Вологда, ул. Маршала Конева, 15, 2 этаж</a:t>
            </a:r>
          </a:p>
        </p:txBody>
      </p:sp>
      <p:pic>
        <p:nvPicPr>
          <p:cNvPr id="34" name="Picture 3" descr="H:\Новые_2014_01_01\2016_09_27_Меры поддержки\!ПРЕЗЕНТАЦИЯ_Трансформация\2018_02_14_Внесение изменений_ВСЕ\ЛОГО РЦПП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78" y="4205400"/>
            <a:ext cx="864420" cy="737983"/>
          </a:xfrm>
          <a:prstGeom prst="rect">
            <a:avLst/>
          </a:prstGeom>
          <a:noFill/>
        </p:spPr>
      </p:pic>
      <p:sp>
        <p:nvSpPr>
          <p:cNvPr id="35" name="Прямоугольник 26"/>
          <p:cNvSpPr>
            <a:spLocks noChangeArrowheads="1"/>
          </p:cNvSpPr>
          <p:nvPr/>
        </p:nvSpPr>
        <p:spPr bwMode="auto">
          <a:xfrm>
            <a:off x="3733542" y="3556168"/>
            <a:ext cx="3014256" cy="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54" tIns="38477" rIns="76954" bIns="38477">
            <a:spAutoFit/>
          </a:bodyPr>
          <a:lstStyle/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МИНЭКОНОМРАЗВИТИЯ РОССИИ</a:t>
            </a:r>
          </a:p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ОБЛАСТИ</a:t>
            </a:r>
          </a:p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АНО «РЦПП ВО»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8"/>
          <p:cNvSpPr>
            <a:spLocks noChangeArrowheads="1"/>
          </p:cNvSpPr>
          <p:nvPr/>
        </p:nvSpPr>
        <p:spPr bwMode="auto">
          <a:xfrm>
            <a:off x="2134141" y="940399"/>
            <a:ext cx="4572000" cy="13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54" tIns="38477" rIns="76954" bIns="38477">
            <a:spAutoFit/>
          </a:bodyPr>
          <a:lstStyle/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поддержка оказывается субъектам МСП</a:t>
            </a:r>
          </a:p>
          <a:p>
            <a:pPr defTabSz="769638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FFFFFF"/>
                </a:solidFill>
                <a:latin typeface="Calibri" pitchFamily="34" charset="0"/>
              </a:rPr>
              <a:t>РЕГИОНАЛЬНЫМ ЦЕНТРОМ ИНЖИНИРИНГА:</a:t>
            </a:r>
          </a:p>
          <a:p>
            <a:pPr marL="144283" indent="-144283" defTabSz="769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</a:rPr>
              <a:t>Разработка программ модернизации</a:t>
            </a:r>
          </a:p>
          <a:p>
            <a:pPr marL="144283" indent="-144283" defTabSz="769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</a:rPr>
              <a:t>Проектно-конструкторских заданий</a:t>
            </a:r>
          </a:p>
          <a:p>
            <a:pPr marL="144283" indent="-144283" defTabSz="769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</a:rPr>
              <a:t>Мер по повышению производительности труда</a:t>
            </a:r>
          </a:p>
          <a:p>
            <a:pPr marL="144283" indent="-144283" defTabSz="769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</a:rPr>
              <a:t>Проведение управленческого аудита</a:t>
            </a:r>
          </a:p>
          <a:p>
            <a:pPr marL="144283" indent="-144283" defTabSz="769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</a:rPr>
              <a:t>Организация взаимодействия субъекта МСП с крупнейшими заказчиками </a:t>
            </a:r>
          </a:p>
        </p:txBody>
      </p:sp>
    </p:spTree>
    <p:extLst>
      <p:ext uri="{BB962C8B-B14F-4D97-AF65-F5344CB8AC3E}">
        <p14:creationId xmlns:p14="http://schemas.microsoft.com/office/powerpoint/2010/main" xmlns="" val="13652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1097706" y="418736"/>
            <a:ext cx="8229108" cy="33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77184" tIns="38592" rIns="77184" bIns="38592" anchor="ctr">
            <a:spAutoFit/>
          </a:bodyPr>
          <a:lstStyle/>
          <a:p>
            <a:pPr marL="2679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СОВЕТ ПО КООПЕРАЦИИ ПРИ ДЕПАРТАМЕНТЕ ЭКОНОМИЧЕСКОГО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842" y="937730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84" tIns="38592" rIns="77184" bIns="38592" anchor="ctr"/>
          <a:lstStyle/>
          <a:p>
            <a:pPr algn="ctr" defTabSz="77193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7334" y="937730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84" tIns="38592" rIns="77184" bIns="38592" anchor="ctr"/>
          <a:lstStyle/>
          <a:p>
            <a:pPr algn="ctr" defTabSz="77193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77704"/>
            <a:ext cx="0" cy="33280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7010366" y="1206099"/>
            <a:ext cx="2133634" cy="263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184" tIns="38592" rIns="77184" bIns="38592">
            <a:spAutoFit/>
          </a:bodyPr>
          <a:lstStyle/>
          <a:p>
            <a:pPr algn="ctr" defTabSz="7719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Участники:</a:t>
            </a:r>
          </a:p>
          <a:p>
            <a:pPr algn="ctr" defTabSz="7719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 крупных </a:t>
            </a:r>
          </a:p>
          <a:p>
            <a:pPr algn="ctr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ПАО «Северсталь», </a:t>
            </a:r>
          </a:p>
          <a:p>
            <a:pPr algn="ctr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АО «Апатит», ПАО «ОГК-2» - Череповецкая ГРЭС», </a:t>
            </a:r>
          </a:p>
          <a:p>
            <a:pPr algn="ctr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ОАО «Северсталь-метиз», </a:t>
            </a:r>
          </a:p>
          <a:p>
            <a:pPr algn="ctr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АО «ВОМЗ», ОАО «ЧЛМЗ»,  </a:t>
            </a:r>
          </a:p>
          <a:p>
            <a:pPr algn="ctr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АО «ЧФМК», АО «ФЭСКО», </a:t>
            </a:r>
          </a:p>
          <a:p>
            <a:pPr algn="ctr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ПАО «МРСК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Северо-Запада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»)</a:t>
            </a:r>
          </a:p>
          <a:p>
            <a:pPr algn="ctr" defTabSz="7719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defTabSz="7719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defTabSz="7719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156 средних </a:t>
            </a:r>
          </a:p>
          <a:p>
            <a:pPr algn="ctr" defTabSz="7719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малых</a:t>
            </a:r>
          </a:p>
        </p:txBody>
      </p:sp>
      <p:pic>
        <p:nvPicPr>
          <p:cNvPr id="6148" name="Picture 4" descr="https://im2-tub-ru.yandex.net/i?id=790553a2f81f6ee0f600b4f64232ee5c-l&amp;n=13"/>
          <p:cNvPicPr>
            <a:picLocks noChangeAspect="1" noChangeArrowheads="1"/>
          </p:cNvPicPr>
          <p:nvPr/>
        </p:nvPicPr>
        <p:blipFill>
          <a:blip r:embed="rId2" cstate="print"/>
          <a:srcRect l="21309" r="36383"/>
          <a:stretch>
            <a:fillRect/>
          </a:stretch>
        </p:blipFill>
        <p:spPr bwMode="auto">
          <a:xfrm>
            <a:off x="2" y="938124"/>
            <a:ext cx="2011779" cy="3146242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194594" y="3106994"/>
            <a:ext cx="853387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84" tIns="38592" rIns="77184" bIns="38592" anchor="ctr"/>
          <a:lstStyle/>
          <a:p>
            <a:pPr algn="ctr" defTabSz="7719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27" name="Прямоугольник 24"/>
          <p:cNvSpPr>
            <a:spLocks noChangeArrowheads="1"/>
          </p:cNvSpPr>
          <p:nvPr/>
        </p:nvSpPr>
        <p:spPr bwMode="auto">
          <a:xfrm>
            <a:off x="3049323" y="3081649"/>
            <a:ext cx="1467213" cy="2973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77184" tIns="38592" rIns="77184" bIns="38592">
            <a:spAutoFit/>
          </a:bodyPr>
          <a:lstStyle/>
          <a:p>
            <a:pPr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01313" y="3494445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84" tIns="38592" rIns="77184" bIns="38592" anchor="ctr"/>
          <a:lstStyle/>
          <a:p>
            <a:pPr algn="ctr" defTabSz="7719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29" name="Прямоугольник 26"/>
          <p:cNvSpPr>
            <a:spLocks noChangeArrowheads="1"/>
          </p:cNvSpPr>
          <p:nvPr/>
        </p:nvSpPr>
        <p:spPr bwMode="auto">
          <a:xfrm>
            <a:off x="3582859" y="3470434"/>
            <a:ext cx="3502121" cy="2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184" tIns="38592" rIns="77184" bIns="38592">
            <a:spAutoFit/>
          </a:bodyPr>
          <a:lstStyle/>
          <a:p>
            <a:pPr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ПРАВИТЕЛЬСТВО ВОЛОГОДСКОЙ ОБЛАСТИ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94595" y="2640062"/>
            <a:ext cx="4754813" cy="32797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84" tIns="38592" rIns="77184" bIns="38592" anchor="ctr"/>
          <a:lstStyle/>
          <a:p>
            <a:pPr algn="ctr" defTabSz="77193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4" name="Прямоугольник 32"/>
          <p:cNvSpPr>
            <a:spLocks noChangeArrowheads="1"/>
          </p:cNvSpPr>
          <p:nvPr/>
        </p:nvSpPr>
        <p:spPr bwMode="auto">
          <a:xfrm>
            <a:off x="2299692" y="2450741"/>
            <a:ext cx="639149" cy="3549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7184" tIns="38592" rIns="77184" bIns="38592">
            <a:spAutoFit/>
          </a:bodyPr>
          <a:lstStyle/>
          <a:p>
            <a:pPr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Цель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4594" y="2726015"/>
            <a:ext cx="4821403" cy="373403"/>
          </a:xfrm>
          <a:prstGeom prst="rect">
            <a:avLst/>
          </a:prstGeom>
          <a:noFill/>
        </p:spPr>
        <p:txBody>
          <a:bodyPr wrap="square" lIns="77184" tIns="38592" rIns="77184" bIns="38592" rtlCol="0">
            <a:spAutoFit/>
          </a:bodyPr>
          <a:lstStyle/>
          <a:p>
            <a:pPr defTabSz="771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dirty="0">
                <a:solidFill>
                  <a:srgbClr val="FFFFFF"/>
                </a:solidFill>
                <a:latin typeface="Calibri" pitchFamily="34" charset="0"/>
              </a:rPr>
              <a:t>развитие кооперационных связей крупного, среднего и малого бизнеса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43"/>
          <p:cNvSpPr>
            <a:spLocks noChangeArrowheads="1"/>
          </p:cNvSpPr>
          <p:nvPr/>
        </p:nvSpPr>
        <p:spPr bwMode="auto">
          <a:xfrm>
            <a:off x="2194593" y="1346042"/>
            <a:ext cx="1889734" cy="63194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7184" tIns="38592" rIns="77184" bIns="38592">
            <a:spAutoFit/>
          </a:bodyPr>
          <a:lstStyle/>
          <a:p>
            <a:pPr algn="ctr" defTabSz="7719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Общий объем закупок ТМЦ крупных компаний </a:t>
            </a:r>
          </a:p>
          <a:p>
            <a:pPr algn="ctr" defTabSz="7719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 предприятий МСП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41"/>
          <p:cNvSpPr>
            <a:spLocks noChangeArrowheads="1"/>
          </p:cNvSpPr>
          <p:nvPr/>
        </p:nvSpPr>
        <p:spPr bwMode="auto">
          <a:xfrm>
            <a:off x="4206245" y="1413280"/>
            <a:ext cx="2560284" cy="55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184" tIns="38592" rIns="77184" bIns="38592">
            <a:spAutoFit/>
          </a:bodyPr>
          <a:lstStyle/>
          <a:p>
            <a:pPr defTabSz="771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63,2</a:t>
            </a:r>
            <a:r>
              <a:rPr lang="ru-RU" sz="2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рублей</a:t>
            </a:r>
          </a:p>
          <a:p>
            <a:pPr defTabSz="771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  2014 – 2018 гг.</a:t>
            </a:r>
          </a:p>
        </p:txBody>
      </p:sp>
      <p:pic>
        <p:nvPicPr>
          <p:cNvPr id="22" name="Picture 3" descr="H:\Новые_2014_01_01\2016_09_27_Меры поддержки\!ПРЕЗЕНТАЦИЯ_Трансформация\2018_02_14_Внесение изменений_ВСЕ\ЛОГО РЦПП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23" y="4199619"/>
            <a:ext cx="485969" cy="414887"/>
          </a:xfrm>
          <a:prstGeom prst="rect">
            <a:avLst/>
          </a:prstGeom>
          <a:noFill/>
        </p:spPr>
      </p:pic>
      <p:pic>
        <p:nvPicPr>
          <p:cNvPr id="25" name="Рисунок 42" descr="Фото_АГР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97" y="4689415"/>
            <a:ext cx="553395" cy="3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193399" y="4680562"/>
            <a:ext cx="7828307" cy="3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184" tIns="38592" rIns="77184" bIns="38592" anchor="ctr">
            <a:spAutoFit/>
          </a:bodyPr>
          <a:lstStyle/>
          <a:p>
            <a:pPr defTabSz="771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Андреева Снежана Сергеевна, </a:t>
            </a: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менеджер по проектам НП «Агентство Городского Развития»,</a:t>
            </a:r>
          </a:p>
          <a:p>
            <a:pPr defTabSz="771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Череповец, бульвар Доменщиков, д. 32,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(8202) 20-19-25,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e-mail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@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agr-city.ru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193714" y="4168841"/>
            <a:ext cx="7828307" cy="4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184" tIns="38592" rIns="77184" bIns="38592" anchor="ctr">
            <a:spAutoFit/>
          </a:bodyPr>
          <a:lstStyle/>
          <a:p>
            <a:pPr defTabSz="771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Контактные лица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Тропин Антон Сергеевич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defTabSz="771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</a:rPr>
              <a:t>руководитель Регионального центра инжиниринга АНО «Региональный центр поддержки предпринимательства области»</a:t>
            </a:r>
          </a:p>
          <a:p>
            <a:pPr defTabSz="771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Маршала Конева, 15,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. 318,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(8172) 74-00-12,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e-mail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tas@rcpp35.ru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6811399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7184" tIns="38592" rIns="77184" bIns="38592">
            <a:spAutoFit/>
          </a:bodyPr>
          <a:lstStyle/>
          <a:p>
            <a:pPr algn="ctr" defTabSz="7719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Региональные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бизнеса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4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" y="937731"/>
            <a:ext cx="2808871" cy="314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914451" y="121826"/>
            <a:ext cx="8229108" cy="8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77064" tIns="38532" rIns="77064" bIns="38532" anchor="ctr">
            <a:spAutoFit/>
          </a:bodyPr>
          <a:lstStyle/>
          <a:p>
            <a:pPr marL="2679" defTabSz="770736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ГРАНТЫ БЕЗРАБОТНЫМ ГРАЖДАНАМ, ПЛАНИРУЮЩИМ </a:t>
            </a:r>
          </a:p>
          <a:p>
            <a:pPr marL="2679" defTabSz="770736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НАЧАТЬ СВОЕ ДЕЛО</a:t>
            </a:r>
          </a:p>
          <a:p>
            <a:pPr marL="2679" defTabSz="77073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5E94CA"/>
                </a:solidFill>
                <a:latin typeface="Calibri" pitchFamily="34" charset="0"/>
                <a:cs typeface="Calibri" pitchFamily="34" charset="0"/>
              </a:rPr>
              <a:t>Закон  Вологодской области от 1 марта 2012 года № 2714-ОЗ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842" y="937731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64" tIns="38532" rIns="77064" bIns="38532" anchor="ctr"/>
          <a:lstStyle/>
          <a:p>
            <a:pPr algn="ctr" defTabSz="77073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757575" y="64031"/>
            <a:ext cx="155940" cy="7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064" tIns="38532" rIns="77064" bIns="38532">
            <a:spAutoFit/>
          </a:bodyPr>
          <a:lstStyle/>
          <a:p>
            <a:pPr algn="r" defTabSz="770736" fontAlgn="base">
              <a:spcBef>
                <a:spcPct val="0"/>
              </a:spcBef>
              <a:spcAft>
                <a:spcPct val="0"/>
              </a:spcAft>
            </a:pPr>
            <a:endParaRPr lang="ru-RU" sz="4200" b="1" dirty="0">
              <a:solidFill>
                <a:srgbClr val="3D7BB9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7334" y="937731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64" tIns="38532" rIns="77064" bIns="38532" anchor="ctr"/>
          <a:lstStyle/>
          <a:p>
            <a:pPr algn="ctr" defTabSz="77073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77716"/>
            <a:ext cx="0" cy="33280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6990433" y="1999029"/>
            <a:ext cx="2133634" cy="9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064" tIns="38532" rIns="77064" bIns="38532">
            <a:spAutoFit/>
          </a:bodyPr>
          <a:lstStyle/>
          <a:p>
            <a:pPr algn="ctr" defTabSz="7707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Количество грантов, предоставленных в 2018 году - </a:t>
            </a:r>
          </a:p>
          <a:p>
            <a:pPr algn="ctr" defTabSz="7707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 defTabSz="770736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12</a:t>
            </a:r>
          </a:p>
        </p:txBody>
      </p:sp>
      <p:sp>
        <p:nvSpPr>
          <p:cNvPr id="35" name="Прямоугольник 30"/>
          <p:cNvSpPr>
            <a:spLocks noChangeArrowheads="1"/>
          </p:cNvSpPr>
          <p:nvPr/>
        </p:nvSpPr>
        <p:spPr bwMode="auto">
          <a:xfrm>
            <a:off x="2304155" y="2371325"/>
            <a:ext cx="4401995" cy="10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064" tIns="38532" rIns="77064" bIns="38532">
            <a:spAutoFit/>
          </a:bodyPr>
          <a:lstStyle/>
          <a:p>
            <a:pPr marL="144492" indent="-144492" defTabSz="77073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Финансовую поддержку может получить только официальный безработный</a:t>
            </a:r>
          </a:p>
          <a:p>
            <a:pPr marL="144492" indent="-144492" defTabSz="77073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Вложение собственных средств не требуется</a:t>
            </a:r>
          </a:p>
          <a:p>
            <a:pPr marL="144492" indent="-144492" defTabSz="77073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Обязательства по созданию рабочих мест отсутствуют</a:t>
            </a:r>
          </a:p>
          <a:p>
            <a:pPr marL="144492" indent="-144492" defTabSz="77073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endParaRPr lang="ru-RU" altLang="ru-RU" sz="10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144492" indent="-144492" defTabSz="77073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endParaRPr lang="ru-RU" altLang="ru-RU" sz="10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144492" indent="-144492" defTabSz="77073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endParaRPr lang="ru-RU" sz="10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16956" y="1999026"/>
            <a:ext cx="4511440" cy="121009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64" tIns="38532" rIns="77064" bIns="38532" anchor="ctr"/>
          <a:lstStyle/>
          <a:p>
            <a:pPr algn="ctr" defTabSz="77073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9" name="Прямоугольник 32"/>
          <p:cNvSpPr>
            <a:spLocks noChangeArrowheads="1"/>
          </p:cNvSpPr>
          <p:nvPr/>
        </p:nvSpPr>
        <p:spPr bwMode="auto">
          <a:xfrm>
            <a:off x="2351886" y="2041828"/>
            <a:ext cx="1191733" cy="297390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7064" tIns="38532" rIns="77064" bIns="38532">
            <a:spAutoFit/>
          </a:bodyPr>
          <a:lstStyle/>
          <a:p>
            <a:pPr defTabSz="77073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Особенности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14176" y="3419120"/>
            <a:ext cx="853387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64" tIns="38532" rIns="77064" bIns="38532" anchor="ctr"/>
          <a:lstStyle/>
          <a:p>
            <a:pPr algn="ctr" defTabSz="770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17" name="Прямоугольник 24"/>
          <p:cNvSpPr>
            <a:spLocks noChangeArrowheads="1"/>
          </p:cNvSpPr>
          <p:nvPr/>
        </p:nvSpPr>
        <p:spPr bwMode="auto">
          <a:xfrm>
            <a:off x="3169940" y="3385743"/>
            <a:ext cx="1509281" cy="2973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77064" tIns="38532" rIns="77064" bIns="38532">
            <a:spAutoFit/>
          </a:bodyPr>
          <a:lstStyle/>
          <a:p>
            <a:pPr defTabSz="77073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РЕГИОНАЛЬНЫЙ 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98582" y="3771268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64" tIns="38532" rIns="77064" bIns="38532" anchor="ctr"/>
          <a:lstStyle/>
          <a:p>
            <a:pPr algn="ctr" defTabSz="770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20" name="Прямоугольник 26"/>
          <p:cNvSpPr>
            <a:spLocks noChangeArrowheads="1"/>
          </p:cNvSpPr>
          <p:nvPr/>
        </p:nvSpPr>
        <p:spPr bwMode="auto">
          <a:xfrm>
            <a:off x="3580127" y="3660547"/>
            <a:ext cx="2898826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064" tIns="38532" rIns="77064" bIns="38532">
            <a:spAutoFit/>
          </a:bodyPr>
          <a:lstStyle/>
          <a:p>
            <a:pPr defTabSz="77073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ТРУДА И ЗАНЯТОСТИ ВОЛОГОДСКОЙ ОБЛАСТИ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41"/>
          <p:cNvSpPr>
            <a:spLocks noChangeArrowheads="1"/>
          </p:cNvSpPr>
          <p:nvPr/>
        </p:nvSpPr>
        <p:spPr bwMode="auto">
          <a:xfrm>
            <a:off x="2193731" y="1352604"/>
            <a:ext cx="2012514" cy="44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064" tIns="38532" rIns="77064" bIns="38532">
            <a:spAutoFit/>
          </a:bodyPr>
          <a:lstStyle/>
          <a:p>
            <a:pPr defTabSz="7707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58 800 </a:t>
            </a:r>
            <a:r>
              <a:rPr lang="ru-RU" sz="1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руб. </a:t>
            </a:r>
            <a:endParaRPr lang="ru-RU" sz="27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43"/>
          <p:cNvSpPr>
            <a:spLocks noChangeArrowheads="1"/>
          </p:cNvSpPr>
          <p:nvPr/>
        </p:nvSpPr>
        <p:spPr bwMode="auto">
          <a:xfrm>
            <a:off x="2194593" y="1059134"/>
            <a:ext cx="1341228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7064" tIns="38532" rIns="77064" bIns="38532">
            <a:spAutoFit/>
          </a:bodyPr>
          <a:lstStyle/>
          <a:p>
            <a:pPr algn="ctr" defTabSz="7707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46" y="4386889"/>
            <a:ext cx="7497976" cy="447280"/>
          </a:xfrm>
          <a:prstGeom prst="rect">
            <a:avLst/>
          </a:prstGeom>
          <a:noFill/>
        </p:spPr>
        <p:txBody>
          <a:bodyPr wrap="square" lIns="77064" tIns="38532" rIns="77064" bIns="38532" rtlCol="0">
            <a:spAutoFit/>
          </a:bodyPr>
          <a:lstStyle/>
          <a:p>
            <a:pPr defTabSz="77073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  <a:cs typeface="Calibri" pitchFamily="34" charset="0"/>
              </a:rPr>
              <a:t>Контактное лицо для получения консультаций: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Департамент труда и занятости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Максименкова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Дарья Владимировна, электронная почта: </a:t>
            </a:r>
            <a:r>
              <a:rPr lang="en-US" sz="1200" u="sng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MaksimenkovaDV</a:t>
            </a:r>
            <a:r>
              <a:rPr lang="ru-RU" sz="1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@</a:t>
            </a:r>
            <a:r>
              <a:rPr lang="en-US" sz="1200" u="sng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gov</a:t>
            </a:r>
            <a:r>
              <a:rPr lang="ru-RU" sz="1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35.</a:t>
            </a:r>
            <a:r>
              <a:rPr lang="en-US" sz="1200" u="sng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ru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телефон:      23-00-62 (0658)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86" y="4386903"/>
            <a:ext cx="441420" cy="5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7" r="56504"/>
          <a:stretch/>
        </p:blipFill>
        <p:spPr>
          <a:xfrm>
            <a:off x="13" y="936870"/>
            <a:ext cx="2011841" cy="3135136"/>
          </a:xfrm>
          <a:prstGeom prst="rect">
            <a:avLst/>
          </a:prstGeom>
        </p:spPr>
      </p:pic>
      <p:sp>
        <p:nvSpPr>
          <p:cNvPr id="23" name="Прямоугольник 43"/>
          <p:cNvSpPr>
            <a:spLocks noChangeArrowheads="1"/>
          </p:cNvSpPr>
          <p:nvPr/>
        </p:nvSpPr>
        <p:spPr bwMode="auto">
          <a:xfrm>
            <a:off x="6811411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7064" tIns="38532" rIns="77064" bIns="38532">
            <a:spAutoFit/>
          </a:bodyPr>
          <a:lstStyle/>
          <a:p>
            <a:pPr algn="ctr" defTabSz="77073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Региональные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бизнеса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8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1"/>
          <p:cNvSpPr>
            <a:spLocks noChangeArrowheads="1"/>
          </p:cNvSpPr>
          <p:nvPr/>
        </p:nvSpPr>
        <p:spPr bwMode="auto">
          <a:xfrm>
            <a:off x="0" y="0"/>
            <a:ext cx="5608159" cy="51435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475656" y="152064"/>
            <a:ext cx="3240360" cy="3881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76305" tIns="38152" rIns="76305" bIns="3815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Значение</a:t>
            </a:r>
            <a:r>
              <a:rPr lang="ru-RU" altLang="ru-RU" sz="20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малого бизнеса</a:t>
            </a:r>
          </a:p>
        </p:txBody>
      </p:sp>
      <p:sp>
        <p:nvSpPr>
          <p:cNvPr id="71716" name="Rectangle 36"/>
          <p:cNvSpPr>
            <a:spLocks noChangeArrowheads="1"/>
          </p:cNvSpPr>
          <p:nvPr/>
        </p:nvSpPr>
        <p:spPr bwMode="auto">
          <a:xfrm>
            <a:off x="288942" y="2269128"/>
            <a:ext cx="2251058" cy="98806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76305" tIns="38152" rIns="76305" bIns="38152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Занято в сфере</a:t>
            </a:r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малого </a:t>
            </a:r>
            <a:r>
              <a:rPr lang="ru-RU" altLang="ru-RU" sz="1600" dirty="0" smtClean="0">
                <a:solidFill>
                  <a:schemeClr val="bg1"/>
                </a:solidFill>
                <a:latin typeface="Calibri" pitchFamily="34" charset="0"/>
              </a:rPr>
              <a:t>бизнеса</a:t>
            </a: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</a:rPr>
              <a:t>215 </a:t>
            </a:r>
            <a:r>
              <a:rPr lang="ru-RU" altLang="ru-RU" sz="2200" dirty="0" smtClean="0">
                <a:solidFill>
                  <a:schemeClr val="bg1"/>
                </a:solidFill>
                <a:latin typeface="Calibri" pitchFamily="34" charset="0"/>
              </a:rPr>
              <a:t>тыс.человек</a:t>
            </a:r>
            <a:endParaRPr lang="ru-RU" altLang="ru-RU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18" name="Rectangle 38"/>
          <p:cNvSpPr>
            <a:spLocks noChangeArrowheads="1"/>
          </p:cNvSpPr>
          <p:nvPr/>
        </p:nvSpPr>
        <p:spPr bwMode="auto">
          <a:xfrm>
            <a:off x="3285963" y="1267074"/>
            <a:ext cx="1986307" cy="2256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200" dirty="0">
                <a:solidFill>
                  <a:schemeClr val="bg1"/>
                </a:solidFill>
                <a:latin typeface="Calibri" pitchFamily="34" charset="0"/>
              </a:rPr>
              <a:t>малых предприятий</a:t>
            </a:r>
          </a:p>
        </p:txBody>
      </p:sp>
      <p:sp>
        <p:nvSpPr>
          <p:cNvPr id="9222" name="Rectangle 39"/>
          <p:cNvSpPr>
            <a:spLocks noChangeArrowheads="1"/>
          </p:cNvSpPr>
          <p:nvPr/>
        </p:nvSpPr>
        <p:spPr bwMode="auto">
          <a:xfrm>
            <a:off x="2653333" y="1218223"/>
            <a:ext cx="707801" cy="3128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700" dirty="0">
                <a:solidFill>
                  <a:schemeClr val="bg1"/>
                </a:solidFill>
                <a:latin typeface="Calibri" pitchFamily="34" charset="0"/>
              </a:rPr>
              <a:t>26251</a:t>
            </a:r>
          </a:p>
        </p:txBody>
      </p:sp>
      <p:sp>
        <p:nvSpPr>
          <p:cNvPr id="71720" name="Rectangle 40"/>
          <p:cNvSpPr>
            <a:spLocks noChangeArrowheads="1"/>
          </p:cNvSpPr>
          <p:nvPr/>
        </p:nvSpPr>
        <p:spPr bwMode="auto">
          <a:xfrm>
            <a:off x="3285963" y="1006969"/>
            <a:ext cx="1986307" cy="2256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средних предприятий</a:t>
            </a:r>
          </a:p>
        </p:txBody>
      </p:sp>
      <p:sp>
        <p:nvSpPr>
          <p:cNvPr id="9224" name="Rectangle 41"/>
          <p:cNvSpPr>
            <a:spLocks noChangeArrowheads="1"/>
          </p:cNvSpPr>
          <p:nvPr/>
        </p:nvSpPr>
        <p:spPr bwMode="auto">
          <a:xfrm>
            <a:off x="2865171" y="942973"/>
            <a:ext cx="486587" cy="3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>
            <a:spAutoFit/>
          </a:bodyPr>
          <a:lstStyle/>
          <a:p>
            <a:pPr algn="r"/>
            <a:r>
              <a:rPr lang="ru-RU" altLang="ru-RU" sz="1700" dirty="0">
                <a:solidFill>
                  <a:schemeClr val="bg1"/>
                </a:solidFill>
                <a:latin typeface="Calibri" pitchFamily="34" charset="0"/>
              </a:rPr>
              <a:t>116</a:t>
            </a: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3285963" y="737519"/>
            <a:ext cx="2511777" cy="2256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индивид. предпринимателей</a:t>
            </a:r>
          </a:p>
        </p:txBody>
      </p:sp>
      <p:sp>
        <p:nvSpPr>
          <p:cNvPr id="9226" name="Rectangle 43"/>
          <p:cNvSpPr>
            <a:spLocks noChangeArrowheads="1"/>
          </p:cNvSpPr>
          <p:nvPr/>
        </p:nvSpPr>
        <p:spPr bwMode="auto">
          <a:xfrm>
            <a:off x="2653333" y="674860"/>
            <a:ext cx="707801" cy="3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>
            <a:spAutoFit/>
          </a:bodyPr>
          <a:lstStyle/>
          <a:p>
            <a:pPr algn="r"/>
            <a:r>
              <a:rPr lang="ru-RU" altLang="ru-RU" sz="1700" dirty="0">
                <a:solidFill>
                  <a:schemeClr val="bg1"/>
                </a:solidFill>
                <a:latin typeface="Calibri" pitchFamily="34" charset="0"/>
              </a:rPr>
              <a:t>27371</a:t>
            </a: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243250" y="3925654"/>
            <a:ext cx="2314222" cy="5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Доля работающих в малом бизнесе в общей численности занятого населения </a:t>
            </a: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1167866" y="4461668"/>
            <a:ext cx="987855" cy="4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</a:rPr>
              <a:t>32,7% </a:t>
            </a:r>
          </a:p>
        </p:txBody>
      </p:sp>
      <p:graphicFrame>
        <p:nvGraphicFramePr>
          <p:cNvPr id="9229" name="Object 50"/>
          <p:cNvGraphicFramePr>
            <a:graphicFrameLocks/>
          </p:cNvGraphicFramePr>
          <p:nvPr/>
        </p:nvGraphicFramePr>
        <p:xfrm>
          <a:off x="380328" y="4309905"/>
          <a:ext cx="956868" cy="742979"/>
        </p:xfrm>
        <a:graphic>
          <a:graphicData uri="http://schemas.openxmlformats.org/presentationml/2006/ole">
            <p:oleObj spid="_x0000_s14490" r:id="rId4" imgW="1127858" imgH="883997" progId="">
              <p:embed/>
            </p:oleObj>
          </a:graphicData>
        </a:graphic>
      </p:graphicFrame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2575031" y="3925654"/>
            <a:ext cx="2621979" cy="5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Доля малого предпринимательства</a:t>
            </a:r>
            <a:endParaRPr lang="en-US" altLang="ru-RU" sz="1200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в общеобластном обороте предприятий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150100" y="4424319"/>
            <a:ext cx="691299" cy="4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</a:rPr>
              <a:t>22</a:t>
            </a:r>
            <a:r>
              <a:rPr lang="ru-RU" altLang="ru-RU" sz="1700" dirty="0">
                <a:solidFill>
                  <a:schemeClr val="bg1"/>
                </a:solidFill>
                <a:latin typeface="Calibri" pitchFamily="34" charset="0"/>
              </a:rPr>
              <a:t>%</a:t>
            </a:r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9232" name="Object 56"/>
          <p:cNvGraphicFramePr>
            <a:graphicFrameLocks/>
          </p:cNvGraphicFramePr>
          <p:nvPr/>
        </p:nvGraphicFramePr>
        <p:xfrm>
          <a:off x="3377260" y="4308482"/>
          <a:ext cx="956868" cy="742980"/>
        </p:xfrm>
        <a:graphic>
          <a:graphicData uri="http://schemas.openxmlformats.org/presentationml/2006/ole">
            <p:oleObj spid="_x0000_s14491" r:id="rId5" imgW="1133954" imgH="883997" progId="">
              <p:embed/>
            </p:oleObj>
          </a:graphicData>
        </a:graphic>
      </p:graphicFrame>
      <p:sp>
        <p:nvSpPr>
          <p:cNvPr id="9233" name="Rectangle 58"/>
          <p:cNvSpPr>
            <a:spLocks noChangeArrowheads="1"/>
          </p:cNvSpPr>
          <p:nvPr/>
        </p:nvSpPr>
        <p:spPr bwMode="auto">
          <a:xfrm>
            <a:off x="1187624" y="822912"/>
            <a:ext cx="1296144" cy="56949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76305" tIns="38152" rIns="76305" bIns="38152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200" dirty="0">
                <a:solidFill>
                  <a:schemeClr val="bg1"/>
                </a:solidFill>
                <a:latin typeface="Calibri" pitchFamily="34" charset="0"/>
              </a:rPr>
              <a:t>53,738</a:t>
            </a:r>
          </a:p>
          <a:p>
            <a:pPr algn="ctr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тыс. чел.</a:t>
            </a:r>
          </a:p>
        </p:txBody>
      </p:sp>
      <p:graphicFrame>
        <p:nvGraphicFramePr>
          <p:cNvPr id="9234" name="Object 95"/>
          <p:cNvGraphicFramePr>
            <a:graphicFrameLocks noChangeAspect="1"/>
          </p:cNvGraphicFramePr>
          <p:nvPr/>
        </p:nvGraphicFramePr>
        <p:xfrm>
          <a:off x="5578593" y="1059113"/>
          <a:ext cx="1626138" cy="3746912"/>
        </p:xfrm>
        <a:graphic>
          <a:graphicData uri="http://schemas.openxmlformats.org/presentationml/2006/ole">
            <p:oleObj spid="_x0000_s14492" r:id="rId6" imgW="1920406" imgH="4456562" progId="">
              <p:embed/>
            </p:oleObj>
          </a:graphicData>
        </a:graphic>
      </p:graphicFrame>
      <p:sp>
        <p:nvSpPr>
          <p:cNvPr id="71777" name="Rectangle 97"/>
          <p:cNvSpPr>
            <a:spLocks noChangeArrowheads="1"/>
          </p:cNvSpPr>
          <p:nvPr/>
        </p:nvSpPr>
        <p:spPr bwMode="auto">
          <a:xfrm>
            <a:off x="6827090" y="1091127"/>
            <a:ext cx="2194614" cy="305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3,2% </a:t>
            </a:r>
            <a:r>
              <a:rPr lang="ru-RU" altLang="ru-RU" sz="900" dirty="0">
                <a:latin typeface="Calibri" pitchFamily="34" charset="0"/>
              </a:rPr>
              <a:t>– Сельское хозяйство, охота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latin typeface="Calibri" pitchFamily="34" charset="0"/>
              </a:rPr>
              <a:t>и лесное хозяйство </a:t>
            </a: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(РФ – 3,0%)</a:t>
            </a:r>
          </a:p>
        </p:txBody>
      </p:sp>
      <p:sp>
        <p:nvSpPr>
          <p:cNvPr id="71779" name="Rectangle 99"/>
          <p:cNvSpPr>
            <a:spLocks noChangeArrowheads="1"/>
          </p:cNvSpPr>
          <p:nvPr/>
        </p:nvSpPr>
        <p:spPr bwMode="auto">
          <a:xfrm>
            <a:off x="6827091" y="1451278"/>
            <a:ext cx="2377387" cy="4175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19,3% </a:t>
            </a:r>
            <a:r>
              <a:rPr lang="ru-RU" altLang="ru-RU" sz="900" dirty="0">
                <a:latin typeface="Calibri" pitchFamily="34" charset="0"/>
              </a:rPr>
              <a:t>– Операции с недвижимым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latin typeface="Calibri" pitchFamily="34" charset="0"/>
              </a:rPr>
              <a:t>имуществом, аренда и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latin typeface="Calibri" pitchFamily="34" charset="0"/>
              </a:rPr>
              <a:t>предоставление услуг </a:t>
            </a: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(РФ – 20,3%)</a:t>
            </a:r>
          </a:p>
        </p:txBody>
      </p:sp>
      <p:sp>
        <p:nvSpPr>
          <p:cNvPr id="71781" name="Rectangle 101"/>
          <p:cNvSpPr>
            <a:spLocks noChangeArrowheads="1"/>
          </p:cNvSpPr>
          <p:nvPr/>
        </p:nvSpPr>
        <p:spPr bwMode="auto">
          <a:xfrm>
            <a:off x="6827114" y="1938200"/>
            <a:ext cx="2016913" cy="190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76305" tIns="38152" rIns="76305" bIns="38152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5,4% </a:t>
            </a:r>
            <a:r>
              <a:rPr lang="ru-RU" altLang="ru-RU" sz="900" dirty="0">
                <a:latin typeface="Calibri" pitchFamily="34" charset="0"/>
              </a:rPr>
              <a:t>– Транспорт и связь </a:t>
            </a: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(РФ – 6,6%)</a:t>
            </a:r>
          </a:p>
        </p:txBody>
      </p:sp>
      <p:sp>
        <p:nvSpPr>
          <p:cNvPr id="71783" name="Rectangle 103"/>
          <p:cNvSpPr>
            <a:spLocks noChangeArrowheads="1"/>
          </p:cNvSpPr>
          <p:nvPr/>
        </p:nvSpPr>
        <p:spPr bwMode="auto">
          <a:xfrm>
            <a:off x="6827090" y="2638445"/>
            <a:ext cx="1984963" cy="53089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38,7% </a:t>
            </a:r>
            <a:r>
              <a:rPr lang="ru-RU" altLang="ru-RU" sz="900" dirty="0">
                <a:latin typeface="Calibri" pitchFamily="34" charset="0"/>
              </a:rPr>
              <a:t>– Оптовая и розничная торговля, ремонт автотранспортных средств, бытовых изделий</a:t>
            </a:r>
            <a:endParaRPr lang="en-US" altLang="ru-RU" sz="900" dirty="0"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(РФ – 39,1%)</a:t>
            </a:r>
          </a:p>
        </p:txBody>
      </p:sp>
      <p:sp>
        <p:nvSpPr>
          <p:cNvPr id="71785" name="Rectangle 105"/>
          <p:cNvSpPr>
            <a:spLocks noChangeArrowheads="1"/>
          </p:cNvSpPr>
          <p:nvPr/>
        </p:nvSpPr>
        <p:spPr bwMode="auto">
          <a:xfrm>
            <a:off x="6827090" y="3701649"/>
            <a:ext cx="1873418" cy="1947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76305" tIns="38152" rIns="76305" bIns="38152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15% </a:t>
            </a:r>
            <a:r>
              <a:rPr lang="ru-RU" altLang="ru-RU" sz="900" dirty="0">
                <a:latin typeface="Calibri" pitchFamily="34" charset="0"/>
              </a:rPr>
              <a:t>– Строительство </a:t>
            </a: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(РФ – 11,7%)</a:t>
            </a:r>
          </a:p>
        </p:txBody>
      </p:sp>
      <p:sp>
        <p:nvSpPr>
          <p:cNvPr id="71787" name="Rectangle 107"/>
          <p:cNvSpPr>
            <a:spLocks noChangeArrowheads="1"/>
          </p:cNvSpPr>
          <p:nvPr/>
        </p:nvSpPr>
        <p:spPr bwMode="auto">
          <a:xfrm>
            <a:off x="6827090" y="4097726"/>
            <a:ext cx="1908360" cy="325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>
            <a:spAutoFit/>
          </a:bodyPr>
          <a:lstStyle/>
          <a:p>
            <a:pPr fontAlgn="b">
              <a:lnSpc>
                <a:spcPct val="80000"/>
              </a:lnSpc>
              <a:defRPr/>
            </a:pP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9,2% </a:t>
            </a:r>
            <a:r>
              <a:rPr lang="ru-RU" altLang="ru-RU" sz="900" dirty="0">
                <a:latin typeface="Calibri" pitchFamily="34" charset="0"/>
              </a:rPr>
              <a:t>– </a:t>
            </a:r>
            <a:r>
              <a:rPr lang="ru-RU" altLang="ru-RU" sz="1000" b="1" dirty="0">
                <a:solidFill>
                  <a:srgbClr val="FF0000"/>
                </a:solidFill>
                <a:latin typeface="Calibri" pitchFamily="34" charset="0"/>
              </a:rPr>
              <a:t>Обрабатывающие производства</a:t>
            </a:r>
            <a:r>
              <a:rPr lang="en-US" altLang="ru-RU" sz="1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(РФ – 9,5%)</a:t>
            </a:r>
          </a:p>
        </p:txBody>
      </p:sp>
      <p:sp>
        <p:nvSpPr>
          <p:cNvPr id="71789" name="Rectangle 109"/>
          <p:cNvSpPr>
            <a:spLocks noChangeArrowheads="1"/>
          </p:cNvSpPr>
          <p:nvPr/>
        </p:nvSpPr>
        <p:spPr bwMode="auto">
          <a:xfrm>
            <a:off x="6827179" y="4472640"/>
            <a:ext cx="1483683" cy="1947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76305" tIns="38152" rIns="76305" bIns="38152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9,2% </a:t>
            </a:r>
            <a:r>
              <a:rPr lang="ru-RU" altLang="ru-RU" sz="900" dirty="0">
                <a:latin typeface="Calibri" pitchFamily="34" charset="0"/>
              </a:rPr>
              <a:t>– Прочие </a:t>
            </a:r>
            <a:r>
              <a:rPr lang="ru-RU" altLang="ru-RU" sz="900" dirty="0">
                <a:solidFill>
                  <a:srgbClr val="0070C0"/>
                </a:solidFill>
                <a:latin typeface="Calibri" pitchFamily="34" charset="0"/>
              </a:rPr>
              <a:t>(РФ – 9,8%)</a:t>
            </a:r>
          </a:p>
        </p:txBody>
      </p:sp>
      <p:sp>
        <p:nvSpPr>
          <p:cNvPr id="71790" name="Rectangle 110"/>
          <p:cNvSpPr>
            <a:spLocks noChangeArrowheads="1"/>
          </p:cNvSpPr>
          <p:nvPr/>
        </p:nvSpPr>
        <p:spPr bwMode="auto">
          <a:xfrm>
            <a:off x="5852752" y="244103"/>
            <a:ext cx="3168952" cy="6710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400" dirty="0">
                <a:solidFill>
                  <a:srgbClr val="0070C0"/>
                </a:solidFill>
                <a:latin typeface="Calibri" pitchFamily="34" charset="0"/>
              </a:rPr>
              <a:t>Распределение числа малых предприятий по основным видам экономической деятельности, %</a:t>
            </a:r>
          </a:p>
        </p:txBody>
      </p:sp>
      <p:sp>
        <p:nvSpPr>
          <p:cNvPr id="9245" name="Oval 56"/>
          <p:cNvSpPr>
            <a:spLocks noChangeArrowheads="1"/>
          </p:cNvSpPr>
          <p:nvPr/>
        </p:nvSpPr>
        <p:spPr bwMode="auto">
          <a:xfrm>
            <a:off x="432741" y="681710"/>
            <a:ext cx="673302" cy="6682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/>
          </a:p>
        </p:txBody>
      </p:sp>
      <p:pic>
        <p:nvPicPr>
          <p:cNvPr id="9246" name="Picture 86" descr="icons_manage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08" b="9259"/>
          <a:stretch>
            <a:fillRect/>
          </a:stretch>
        </p:blipFill>
        <p:spPr bwMode="auto">
          <a:xfrm>
            <a:off x="528161" y="817678"/>
            <a:ext cx="495904" cy="3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7" name="Group 54"/>
          <p:cNvGrpSpPr>
            <a:grpSpLocks/>
          </p:cNvGrpSpPr>
          <p:nvPr/>
        </p:nvGrpSpPr>
        <p:grpSpPr bwMode="auto">
          <a:xfrm>
            <a:off x="2925704" y="1826103"/>
            <a:ext cx="2621978" cy="1754072"/>
            <a:chOff x="2177" y="1369"/>
            <a:chExt cx="1951" cy="1315"/>
          </a:xfrm>
        </p:grpSpPr>
        <p:sp>
          <p:nvSpPr>
            <p:cNvPr id="9249" name="Rectangle 12"/>
            <p:cNvSpPr>
              <a:spLocks noChangeArrowheads="1"/>
            </p:cNvSpPr>
            <p:nvPr/>
          </p:nvSpPr>
          <p:spPr bwMode="auto">
            <a:xfrm>
              <a:off x="2177" y="1369"/>
              <a:ext cx="1860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200" dirty="0">
                  <a:solidFill>
                    <a:schemeClr val="bg1"/>
                  </a:solidFill>
                  <a:latin typeface="Calibri" pitchFamily="34" charset="0"/>
                </a:rPr>
                <a:t>Распределение регионов РФ Минэкономразвития России</a:t>
              </a:r>
              <a:endParaRPr lang="en-US" altLang="ru-RU" sz="12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altLang="ru-RU" sz="1200" dirty="0">
                  <a:solidFill>
                    <a:schemeClr val="bg1"/>
                  </a:solidFill>
                  <a:latin typeface="Calibri" pitchFamily="34" charset="0"/>
                </a:rPr>
                <a:t>по группам</a:t>
              </a:r>
            </a:p>
          </p:txBody>
        </p:sp>
        <p:sp>
          <p:nvSpPr>
            <p:cNvPr id="9250" name="Line 32"/>
            <p:cNvSpPr>
              <a:spLocks noChangeShapeType="1"/>
            </p:cNvSpPr>
            <p:nvPr/>
          </p:nvSpPr>
          <p:spPr bwMode="auto">
            <a:xfrm>
              <a:off x="2223" y="2276"/>
              <a:ext cx="1723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Line 33"/>
            <p:cNvSpPr>
              <a:spLocks noChangeShapeType="1"/>
            </p:cNvSpPr>
            <p:nvPr/>
          </p:nvSpPr>
          <p:spPr bwMode="auto">
            <a:xfrm rot="-5400000">
              <a:off x="2711" y="2276"/>
              <a:ext cx="816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Rectangle 34"/>
            <p:cNvSpPr>
              <a:spLocks noChangeArrowheads="1"/>
            </p:cNvSpPr>
            <p:nvPr/>
          </p:nvSpPr>
          <p:spPr bwMode="auto">
            <a:xfrm>
              <a:off x="2213" y="1836"/>
              <a:ext cx="363" cy="1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8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altLang="ru-RU" sz="80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ru-RU" altLang="ru-RU" sz="800">
                  <a:solidFill>
                    <a:schemeClr val="bg1"/>
                  </a:solidFill>
                  <a:latin typeface="Calibri" pitchFamily="34" charset="0"/>
                </a:rPr>
                <a:t>группа</a:t>
              </a:r>
            </a:p>
          </p:txBody>
        </p:sp>
        <p:sp>
          <p:nvSpPr>
            <p:cNvPr id="9253" name="Rectangle 35"/>
            <p:cNvSpPr>
              <a:spLocks noChangeArrowheads="1"/>
            </p:cNvSpPr>
            <p:nvPr/>
          </p:nvSpPr>
          <p:spPr bwMode="auto">
            <a:xfrm>
              <a:off x="2191" y="1938"/>
              <a:ext cx="70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• </a:t>
              </a: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много МСП</a:t>
              </a:r>
            </a:p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• </a:t>
              </a: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малый оборот</a:t>
              </a:r>
            </a:p>
          </p:txBody>
        </p:sp>
        <p:sp>
          <p:nvSpPr>
            <p:cNvPr id="9254" name="Rectangle 36"/>
            <p:cNvSpPr>
              <a:spLocks noChangeArrowheads="1"/>
            </p:cNvSpPr>
            <p:nvPr/>
          </p:nvSpPr>
          <p:spPr bwMode="auto">
            <a:xfrm>
              <a:off x="3448" y="1836"/>
              <a:ext cx="363" cy="1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80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r>
                <a:rPr lang="en-US" altLang="ru-RU" sz="80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ru-RU" altLang="ru-RU" sz="800">
                  <a:solidFill>
                    <a:schemeClr val="bg1"/>
                  </a:solidFill>
                  <a:latin typeface="Calibri" pitchFamily="34" charset="0"/>
                </a:rPr>
                <a:t>группа</a:t>
              </a:r>
            </a:p>
          </p:txBody>
        </p:sp>
        <p:sp>
          <p:nvSpPr>
            <p:cNvPr id="9255" name="Rectangle 37"/>
            <p:cNvSpPr>
              <a:spLocks noChangeArrowheads="1"/>
            </p:cNvSpPr>
            <p:nvPr/>
          </p:nvSpPr>
          <p:spPr bwMode="auto">
            <a:xfrm>
              <a:off x="3426" y="1938"/>
              <a:ext cx="70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• </a:t>
              </a: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много МСП</a:t>
              </a:r>
            </a:p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• </a:t>
              </a: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большой оборот</a:t>
              </a:r>
            </a:p>
          </p:txBody>
        </p:sp>
        <p:sp>
          <p:nvSpPr>
            <p:cNvPr id="9256" name="Rectangle 38"/>
            <p:cNvSpPr>
              <a:spLocks noChangeArrowheads="1"/>
            </p:cNvSpPr>
            <p:nvPr/>
          </p:nvSpPr>
          <p:spPr bwMode="auto">
            <a:xfrm>
              <a:off x="2213" y="2341"/>
              <a:ext cx="363" cy="1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80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r>
                <a:rPr lang="en-US" altLang="ru-RU" sz="80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ru-RU" altLang="ru-RU" sz="800">
                  <a:solidFill>
                    <a:schemeClr val="bg1"/>
                  </a:solidFill>
                  <a:latin typeface="Calibri" pitchFamily="34" charset="0"/>
                </a:rPr>
                <a:t>группа</a:t>
              </a:r>
            </a:p>
          </p:txBody>
        </p:sp>
        <p:sp>
          <p:nvSpPr>
            <p:cNvPr id="9257" name="Rectangle 39"/>
            <p:cNvSpPr>
              <a:spLocks noChangeArrowheads="1"/>
            </p:cNvSpPr>
            <p:nvPr/>
          </p:nvSpPr>
          <p:spPr bwMode="auto">
            <a:xfrm>
              <a:off x="2191" y="2443"/>
              <a:ext cx="70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• </a:t>
              </a: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мало МСП</a:t>
              </a:r>
            </a:p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• </a:t>
              </a: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малый оборот</a:t>
              </a:r>
            </a:p>
          </p:txBody>
        </p:sp>
        <p:sp>
          <p:nvSpPr>
            <p:cNvPr id="9258" name="Rectangle 40"/>
            <p:cNvSpPr>
              <a:spLocks noChangeArrowheads="1"/>
            </p:cNvSpPr>
            <p:nvPr/>
          </p:nvSpPr>
          <p:spPr bwMode="auto">
            <a:xfrm>
              <a:off x="3448" y="2341"/>
              <a:ext cx="363" cy="1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80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r>
                <a:rPr lang="en-US" altLang="ru-RU" sz="80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ru-RU" altLang="ru-RU" sz="800">
                  <a:solidFill>
                    <a:schemeClr val="bg1"/>
                  </a:solidFill>
                  <a:latin typeface="Calibri" pitchFamily="34" charset="0"/>
                </a:rPr>
                <a:t>группа</a:t>
              </a:r>
            </a:p>
          </p:txBody>
        </p:sp>
        <p:sp>
          <p:nvSpPr>
            <p:cNvPr id="9259" name="Rectangle 41"/>
            <p:cNvSpPr>
              <a:spLocks noChangeArrowheads="1"/>
            </p:cNvSpPr>
            <p:nvPr/>
          </p:nvSpPr>
          <p:spPr bwMode="auto">
            <a:xfrm>
              <a:off x="3426" y="2443"/>
              <a:ext cx="70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• </a:t>
              </a: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мало МСП</a:t>
              </a:r>
            </a:p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• </a:t>
              </a: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большой оборот</a:t>
              </a:r>
            </a:p>
          </p:txBody>
        </p:sp>
        <p:sp>
          <p:nvSpPr>
            <p:cNvPr id="9260" name="Freeform 42"/>
            <p:cNvSpPr>
              <a:spLocks/>
            </p:cNvSpPr>
            <p:nvPr/>
          </p:nvSpPr>
          <p:spPr bwMode="auto">
            <a:xfrm>
              <a:off x="2497" y="1968"/>
              <a:ext cx="625" cy="705"/>
            </a:xfrm>
            <a:custGeom>
              <a:avLst/>
              <a:gdLst>
                <a:gd name="T0" fmla="*/ 0 w 834"/>
                <a:gd name="T1" fmla="*/ 690 h 705"/>
                <a:gd name="T2" fmla="*/ 1 w 834"/>
                <a:gd name="T3" fmla="*/ 654 h 705"/>
                <a:gd name="T4" fmla="*/ 1 w 834"/>
                <a:gd name="T5" fmla="*/ 381 h 705"/>
                <a:gd name="T6" fmla="*/ 1 w 834"/>
                <a:gd name="T7" fmla="*/ 63 h 705"/>
                <a:gd name="T8" fmla="*/ 1 w 834"/>
                <a:gd name="T9" fmla="*/ 2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4"/>
                <a:gd name="T16" fmla="*/ 0 h 705"/>
                <a:gd name="T17" fmla="*/ 834 w 834"/>
                <a:gd name="T18" fmla="*/ 705 h 7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4" h="705">
                  <a:moveTo>
                    <a:pt x="0" y="690"/>
                  </a:moveTo>
                  <a:cubicBezTo>
                    <a:pt x="58" y="684"/>
                    <a:pt x="255" y="705"/>
                    <a:pt x="351" y="654"/>
                  </a:cubicBezTo>
                  <a:cubicBezTo>
                    <a:pt x="447" y="603"/>
                    <a:pt x="512" y="480"/>
                    <a:pt x="576" y="381"/>
                  </a:cubicBezTo>
                  <a:cubicBezTo>
                    <a:pt x="640" y="282"/>
                    <a:pt x="689" y="126"/>
                    <a:pt x="732" y="63"/>
                  </a:cubicBezTo>
                  <a:cubicBezTo>
                    <a:pt x="775" y="0"/>
                    <a:pt x="813" y="15"/>
                    <a:pt x="834" y="2"/>
                  </a:cubicBezTo>
                </a:path>
              </a:pathLst>
            </a:cu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 flipH="1">
              <a:off x="3116" y="1968"/>
              <a:ext cx="625" cy="705"/>
            </a:xfrm>
            <a:custGeom>
              <a:avLst/>
              <a:gdLst>
                <a:gd name="T0" fmla="*/ 0 w 834"/>
                <a:gd name="T1" fmla="*/ 690 h 705"/>
                <a:gd name="T2" fmla="*/ 1 w 834"/>
                <a:gd name="T3" fmla="*/ 654 h 705"/>
                <a:gd name="T4" fmla="*/ 1 w 834"/>
                <a:gd name="T5" fmla="*/ 381 h 705"/>
                <a:gd name="T6" fmla="*/ 1 w 834"/>
                <a:gd name="T7" fmla="*/ 63 h 705"/>
                <a:gd name="T8" fmla="*/ 1 w 834"/>
                <a:gd name="T9" fmla="*/ 2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4"/>
                <a:gd name="T16" fmla="*/ 0 h 705"/>
                <a:gd name="T17" fmla="*/ 834 w 834"/>
                <a:gd name="T18" fmla="*/ 705 h 7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4" h="705">
                  <a:moveTo>
                    <a:pt x="0" y="690"/>
                  </a:moveTo>
                  <a:cubicBezTo>
                    <a:pt x="58" y="684"/>
                    <a:pt x="255" y="705"/>
                    <a:pt x="351" y="654"/>
                  </a:cubicBezTo>
                  <a:cubicBezTo>
                    <a:pt x="447" y="603"/>
                    <a:pt x="512" y="480"/>
                    <a:pt x="576" y="381"/>
                  </a:cubicBezTo>
                  <a:cubicBezTo>
                    <a:pt x="640" y="282"/>
                    <a:pt x="689" y="126"/>
                    <a:pt x="732" y="63"/>
                  </a:cubicBezTo>
                  <a:cubicBezTo>
                    <a:pt x="775" y="0"/>
                    <a:pt x="813" y="15"/>
                    <a:pt x="834" y="2"/>
                  </a:cubicBezTo>
                </a:path>
              </a:pathLst>
            </a:cu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Rectangle 12"/>
            <p:cNvSpPr>
              <a:spLocks noChangeArrowheads="1"/>
            </p:cNvSpPr>
            <p:nvPr/>
          </p:nvSpPr>
          <p:spPr bwMode="auto">
            <a:xfrm>
              <a:off x="2878" y="1769"/>
              <a:ext cx="40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Кол-во МСП</a:t>
              </a:r>
            </a:p>
          </p:txBody>
        </p:sp>
        <p:sp>
          <p:nvSpPr>
            <p:cNvPr id="9263" name="Rectangle 12"/>
            <p:cNvSpPr>
              <a:spLocks noChangeArrowheads="1"/>
            </p:cNvSpPr>
            <p:nvPr/>
          </p:nvSpPr>
          <p:spPr bwMode="auto">
            <a:xfrm>
              <a:off x="3629" y="2170"/>
              <a:ext cx="40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Calibri" pitchFamily="34" charset="0"/>
                </a:rPr>
                <a:t>Оборот</a:t>
              </a:r>
            </a:p>
          </p:txBody>
        </p:sp>
        <p:sp>
          <p:nvSpPr>
            <p:cNvPr id="9264" name="Oval 50"/>
            <p:cNvSpPr>
              <a:spLocks noChangeArrowheads="1"/>
            </p:cNvSpPr>
            <p:nvPr/>
          </p:nvSpPr>
          <p:spPr bwMode="auto">
            <a:xfrm>
              <a:off x="3416" y="2140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2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265" name="Line 51"/>
            <p:cNvSpPr>
              <a:spLocks noChangeShapeType="1"/>
            </p:cNvSpPr>
            <p:nvPr/>
          </p:nvSpPr>
          <p:spPr bwMode="auto">
            <a:xfrm>
              <a:off x="2856" y="2176"/>
              <a:ext cx="54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Oval 49"/>
            <p:cNvSpPr>
              <a:spLocks noChangeArrowheads="1"/>
            </p:cNvSpPr>
            <p:nvPr/>
          </p:nvSpPr>
          <p:spPr bwMode="auto">
            <a:xfrm>
              <a:off x="2801" y="2143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2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267" name="Rectangle 12"/>
            <p:cNvSpPr>
              <a:spLocks noChangeArrowheads="1"/>
            </p:cNvSpPr>
            <p:nvPr/>
          </p:nvSpPr>
          <p:spPr bwMode="auto">
            <a:xfrm>
              <a:off x="2204" y="2150"/>
              <a:ext cx="6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>
                <a:lnSpc>
                  <a:spcPct val="80000"/>
                </a:lnSpc>
              </a:pPr>
              <a:r>
                <a:rPr lang="ru-RU" altLang="ru-RU" sz="600">
                  <a:solidFill>
                    <a:srgbClr val="FF0000"/>
                  </a:solidFill>
                  <a:latin typeface="Calibri" pitchFamily="34" charset="0"/>
                </a:rPr>
                <a:t>Вологодская область</a:t>
              </a:r>
            </a:p>
          </p:txBody>
        </p:sp>
        <p:sp>
          <p:nvSpPr>
            <p:cNvPr id="9268" name="Rectangle 12"/>
            <p:cNvSpPr>
              <a:spLocks noChangeArrowheads="1"/>
            </p:cNvSpPr>
            <p:nvPr/>
          </p:nvSpPr>
          <p:spPr bwMode="auto">
            <a:xfrm>
              <a:off x="2840" y="2100"/>
              <a:ext cx="56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600">
                  <a:solidFill>
                    <a:srgbClr val="FF0000"/>
                  </a:solidFill>
                  <a:latin typeface="Calibri" pitchFamily="34" charset="0"/>
                </a:rPr>
                <a:t>Целевая задача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062586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4"/>
          <p:cNvSpPr>
            <a:spLocks noChangeArrowheads="1"/>
          </p:cNvSpPr>
          <p:nvPr/>
        </p:nvSpPr>
        <p:spPr bwMode="auto">
          <a:xfrm>
            <a:off x="89" y="0"/>
            <a:ext cx="3475365" cy="51435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95661" y="372158"/>
            <a:ext cx="3666201" cy="5211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altLang="ru-RU" b="0" dirty="0" smtClean="0">
                <a:solidFill>
                  <a:schemeClr val="bg1"/>
                </a:solidFill>
                <a:latin typeface="Calibri" pitchFamily="34" charset="0"/>
              </a:rPr>
              <a:t>Наиболее серьезные препятствия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b="0" dirty="0" smtClean="0">
                <a:solidFill>
                  <a:schemeClr val="bg1"/>
                </a:solidFill>
                <a:latin typeface="Calibri" pitchFamily="34" charset="0"/>
              </a:rPr>
              <a:t>для развития компаний</a:t>
            </a: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3901387" y="370824"/>
            <a:ext cx="3168952" cy="4548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rgbClr val="0070C0"/>
                </a:solidFill>
                <a:latin typeface="Calibri" pitchFamily="34" charset="0"/>
              </a:rPr>
              <a:t>Механизмы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rgbClr val="0070C0"/>
                </a:solidFill>
                <a:latin typeface="Calibri" pitchFamily="34" charset="0"/>
              </a:rPr>
              <a:t>государственной поддержки</a:t>
            </a:r>
          </a:p>
        </p:txBody>
      </p:sp>
      <p:graphicFrame>
        <p:nvGraphicFramePr>
          <p:cNvPr id="11269" name="Object 29"/>
          <p:cNvGraphicFramePr>
            <a:graphicFrameLocks noChangeAspect="1"/>
          </p:cNvGraphicFramePr>
          <p:nvPr/>
        </p:nvGraphicFramePr>
        <p:xfrm>
          <a:off x="1968836" y="999178"/>
          <a:ext cx="2245682" cy="3746911"/>
        </p:xfrm>
        <a:graphic>
          <a:graphicData uri="http://schemas.openxmlformats.org/presentationml/2006/ole">
            <p:oleObj spid="_x0000_s16417" name="Диаграмма" r:id="rId4" imgW="2828832" imgH="4753080" progId="MSGraph.Chart.8">
              <p:embed followColorScheme="full"/>
            </p:oleObj>
          </a:graphicData>
        </a:graphic>
      </p:graphicFrame>
      <p:graphicFrame>
        <p:nvGraphicFramePr>
          <p:cNvPr id="45114" name="Group 58"/>
          <p:cNvGraphicFramePr>
            <a:graphicFrameLocks noGrp="1"/>
          </p:cNvGraphicFramePr>
          <p:nvPr/>
        </p:nvGraphicFramePr>
        <p:xfrm>
          <a:off x="335979" y="1057779"/>
          <a:ext cx="1724244" cy="3616193"/>
        </p:xfrm>
        <a:graphic>
          <a:graphicData uri="http://schemas.openxmlformats.org/drawingml/2006/table">
            <a:tbl>
              <a:tblPr/>
              <a:tblGrid>
                <a:gridCol w="1724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Высокий уровень налогов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Низкая доступность финансов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Низкая доступность персонала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Общий спад</a:t>
                      </a:r>
                      <a:endParaRPr kumimoji="0" lang="en-US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спроса в отрасли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Несправедливая конкуренция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Коррупция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Требования регулирующих органов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Неразвитая инфраструктура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5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Низкая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доступность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помещений</a:t>
                      </a:r>
                    </a:p>
                  </a:txBody>
                  <a:tcPr marL="77410" marR="77410" marT="38416" marB="384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3861" name="Rectangle 133"/>
          <p:cNvSpPr>
            <a:spLocks noChangeArrowheads="1"/>
          </p:cNvSpPr>
          <p:nvPr/>
        </p:nvSpPr>
        <p:spPr bwMode="auto">
          <a:xfrm>
            <a:off x="4340848" y="1363116"/>
            <a:ext cx="1218932" cy="2256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>
                <a:latin typeface="Calibri" pitchFamily="34" charset="0"/>
              </a:rPr>
              <a:t>Финансы</a:t>
            </a:r>
          </a:p>
        </p:txBody>
      </p:sp>
      <p:sp>
        <p:nvSpPr>
          <p:cNvPr id="11281" name="Rectangle 134"/>
          <p:cNvSpPr>
            <a:spLocks noChangeArrowheads="1"/>
          </p:cNvSpPr>
          <p:nvPr/>
        </p:nvSpPr>
        <p:spPr bwMode="auto">
          <a:xfrm>
            <a:off x="5125782" y="1325895"/>
            <a:ext cx="3609757" cy="3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Гранты, предоставление поручительств (гарантийный фонд), микрофинансирование</a:t>
            </a:r>
          </a:p>
        </p:txBody>
      </p:sp>
      <p:sp>
        <p:nvSpPr>
          <p:cNvPr id="2" name="Rectangle 133"/>
          <p:cNvSpPr>
            <a:spLocks noChangeArrowheads="1"/>
          </p:cNvSpPr>
          <p:nvPr/>
        </p:nvSpPr>
        <p:spPr bwMode="auto">
          <a:xfrm>
            <a:off x="4340848" y="1964704"/>
            <a:ext cx="1279407" cy="2256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>
                <a:latin typeface="Calibri" pitchFamily="34" charset="0"/>
              </a:rPr>
              <a:t>Обучение</a:t>
            </a:r>
          </a:p>
        </p:txBody>
      </p:sp>
      <p:sp>
        <p:nvSpPr>
          <p:cNvPr id="11284" name="Line 138"/>
          <p:cNvSpPr>
            <a:spLocks noChangeShapeType="1"/>
          </p:cNvSpPr>
          <p:nvPr/>
        </p:nvSpPr>
        <p:spPr bwMode="auto">
          <a:xfrm rot="5400000">
            <a:off x="4995061" y="1479290"/>
            <a:ext cx="26144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1287" name="Oval 67"/>
          <p:cNvSpPr>
            <a:spLocks noChangeArrowheads="1"/>
          </p:cNvSpPr>
          <p:nvPr/>
        </p:nvSpPr>
        <p:spPr bwMode="auto">
          <a:xfrm>
            <a:off x="3973958" y="1288543"/>
            <a:ext cx="360169" cy="357484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88" name="Oval 68"/>
          <p:cNvSpPr>
            <a:spLocks noChangeArrowheads="1"/>
          </p:cNvSpPr>
          <p:nvPr/>
        </p:nvSpPr>
        <p:spPr bwMode="auto">
          <a:xfrm>
            <a:off x="3973958" y="1895466"/>
            <a:ext cx="360169" cy="357484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89" name="Oval 69"/>
          <p:cNvSpPr>
            <a:spLocks noChangeArrowheads="1"/>
          </p:cNvSpPr>
          <p:nvPr/>
        </p:nvSpPr>
        <p:spPr bwMode="auto">
          <a:xfrm>
            <a:off x="3980677" y="2503722"/>
            <a:ext cx="360169" cy="357484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90" name="Oval 70"/>
          <p:cNvSpPr>
            <a:spLocks noChangeArrowheads="1"/>
          </p:cNvSpPr>
          <p:nvPr/>
        </p:nvSpPr>
        <p:spPr bwMode="auto">
          <a:xfrm>
            <a:off x="3980677" y="3316063"/>
            <a:ext cx="360169" cy="357484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92" name="Rectangle 134"/>
          <p:cNvSpPr>
            <a:spLocks noChangeArrowheads="1"/>
          </p:cNvSpPr>
          <p:nvPr/>
        </p:nvSpPr>
        <p:spPr bwMode="auto">
          <a:xfrm>
            <a:off x="5199609" y="1844778"/>
            <a:ext cx="3711894" cy="45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rgbClr val="0070C0"/>
                </a:solidFill>
                <a:latin typeface="Calibri" pitchFamily="34" charset="0"/>
              </a:rPr>
              <a:t>Бизнес-инкубатор,</a:t>
            </a:r>
            <a:r>
              <a:rPr lang="ru-RU" altLang="ru-RU" sz="1000">
                <a:solidFill>
                  <a:srgbClr val="0070C0"/>
                </a:solidFill>
              </a:rPr>
              <a:t> </a:t>
            </a:r>
            <a:r>
              <a:rPr lang="ru-RU" altLang="ru-RU" sz="1000">
                <a:solidFill>
                  <a:srgbClr val="0070C0"/>
                </a:solidFill>
                <a:latin typeface="Calibri" pitchFamily="34" charset="0"/>
              </a:rPr>
              <a:t>информационно-консалтинговая поддержка РЦПП, содействие занятости населения (программа Департамента труда и занятости населения области)</a:t>
            </a:r>
          </a:p>
        </p:txBody>
      </p:sp>
      <p:sp>
        <p:nvSpPr>
          <p:cNvPr id="11293" name="Line 138"/>
          <p:cNvSpPr>
            <a:spLocks noChangeShapeType="1"/>
          </p:cNvSpPr>
          <p:nvPr/>
        </p:nvSpPr>
        <p:spPr bwMode="auto">
          <a:xfrm rot="5400000" flipV="1">
            <a:off x="4928828" y="2119560"/>
            <a:ext cx="54156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38" name="Rectangle 133"/>
          <p:cNvSpPr>
            <a:spLocks noChangeArrowheads="1"/>
          </p:cNvSpPr>
          <p:nvPr/>
        </p:nvSpPr>
        <p:spPr bwMode="auto">
          <a:xfrm>
            <a:off x="4328648" y="2483250"/>
            <a:ext cx="1462180" cy="5211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Calibri" pitchFamily="34" charset="0"/>
              </a:rPr>
              <a:t>Обучающие курсы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Calibri" pitchFamily="34" charset="0"/>
              </a:rPr>
              <a:t>+ общественный контроль</a:t>
            </a:r>
          </a:p>
        </p:txBody>
      </p:sp>
      <p:sp>
        <p:nvSpPr>
          <p:cNvPr id="4" name="Rectangle 133"/>
          <p:cNvSpPr>
            <a:spLocks noChangeArrowheads="1"/>
          </p:cNvSpPr>
          <p:nvPr/>
        </p:nvSpPr>
        <p:spPr bwMode="auto">
          <a:xfrm>
            <a:off x="4354285" y="3213485"/>
            <a:ext cx="1462180" cy="66887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Calibri" pitchFamily="34" charset="0"/>
              </a:rPr>
              <a:t>Развитие инфраструктур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Calibri" pitchFamily="34" charset="0"/>
              </a:rPr>
              <a:t>+ специальная инфраструктура</a:t>
            </a:r>
          </a:p>
        </p:txBody>
      </p:sp>
      <p:sp>
        <p:nvSpPr>
          <p:cNvPr id="11296" name="Rectangle 134"/>
          <p:cNvSpPr>
            <a:spLocks noChangeArrowheads="1"/>
          </p:cNvSpPr>
          <p:nvPr/>
        </p:nvSpPr>
        <p:spPr bwMode="auto">
          <a:xfrm>
            <a:off x="5559868" y="3254330"/>
            <a:ext cx="3512995" cy="7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Региональный центр поддержки предпринимательства,</a:t>
            </a:r>
          </a:p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Центр кластерного развития, Центр поддержки экспортно-ориентированных МСП</a:t>
            </a:r>
            <a:r>
              <a:rPr lang="ru-RU" altLang="ru-RU" sz="1000" dirty="0">
                <a:solidFill>
                  <a:srgbClr val="0070C0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Центр инноваций социальной сферы, </a:t>
            </a:r>
          </a:p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Бизнес-инкубатор</a:t>
            </a:r>
          </a:p>
        </p:txBody>
      </p:sp>
      <p:sp>
        <p:nvSpPr>
          <p:cNvPr id="11297" name="Line 138"/>
          <p:cNvSpPr>
            <a:spLocks noChangeShapeType="1"/>
          </p:cNvSpPr>
          <p:nvPr/>
        </p:nvSpPr>
        <p:spPr bwMode="auto">
          <a:xfrm rot="5400000">
            <a:off x="5270084" y="3577480"/>
            <a:ext cx="60959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1298" name="Line 138"/>
          <p:cNvSpPr>
            <a:spLocks noChangeShapeType="1"/>
          </p:cNvSpPr>
          <p:nvPr/>
        </p:nvSpPr>
        <p:spPr bwMode="auto">
          <a:xfrm rot="5400000">
            <a:off x="5363503" y="2799848"/>
            <a:ext cx="69896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1299" name="Rectangle 134"/>
          <p:cNvSpPr>
            <a:spLocks noChangeArrowheads="1"/>
          </p:cNvSpPr>
          <p:nvPr/>
        </p:nvSpPr>
        <p:spPr bwMode="auto">
          <a:xfrm>
            <a:off x="5712986" y="2447788"/>
            <a:ext cx="3263026" cy="7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rgbClr val="0070C0"/>
                </a:solidFill>
              </a:rPr>
              <a:t>К</a:t>
            </a: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онкурсный отбор,</a:t>
            </a:r>
            <a:r>
              <a:rPr lang="ru-RU" altLang="ru-RU" sz="1000" dirty="0">
                <a:solidFill>
                  <a:srgbClr val="0070C0"/>
                </a:solidFill>
              </a:rPr>
              <a:t> </a:t>
            </a: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институт Уполномоченного</a:t>
            </a:r>
          </a:p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по защите прав предпринимателей, Центр общественных процедур </a:t>
            </a:r>
            <a:r>
              <a:rPr lang="en-US" altLang="ru-RU" sz="1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</a:rPr>
              <a:t>Бизнес против коррупции</a:t>
            </a:r>
            <a:r>
              <a:rPr lang="en-US" altLang="ru-RU" sz="1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Центр по поддержке субъектов МСП в государственных закупках</a:t>
            </a:r>
          </a:p>
        </p:txBody>
      </p:sp>
      <p:sp>
        <p:nvSpPr>
          <p:cNvPr id="11300" name="AutoShape 55"/>
          <p:cNvSpPr>
            <a:spLocks noChangeArrowheads="1"/>
          </p:cNvSpPr>
          <p:nvPr/>
        </p:nvSpPr>
        <p:spPr bwMode="auto">
          <a:xfrm>
            <a:off x="3475368" y="1156487"/>
            <a:ext cx="365545" cy="602921"/>
          </a:xfrm>
          <a:prstGeom prst="rightArrow">
            <a:avLst>
              <a:gd name="adj1" fmla="val 50093"/>
              <a:gd name="adj2" fmla="val 5966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/>
          </a:p>
        </p:txBody>
      </p:sp>
      <p:sp>
        <p:nvSpPr>
          <p:cNvPr id="11301" name="AutoShape 56"/>
          <p:cNvSpPr>
            <a:spLocks noChangeArrowheads="1"/>
          </p:cNvSpPr>
          <p:nvPr/>
        </p:nvSpPr>
        <p:spPr bwMode="auto">
          <a:xfrm>
            <a:off x="3475368" y="1906137"/>
            <a:ext cx="365545" cy="333474"/>
          </a:xfrm>
          <a:prstGeom prst="rightArrow">
            <a:avLst>
              <a:gd name="adj1" fmla="val 50093"/>
              <a:gd name="adj2" fmla="val 6491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/>
          </a:p>
        </p:txBody>
      </p:sp>
      <p:sp>
        <p:nvSpPr>
          <p:cNvPr id="11302" name="AutoShape 57"/>
          <p:cNvSpPr>
            <a:spLocks noChangeArrowheads="1"/>
          </p:cNvSpPr>
          <p:nvPr/>
        </p:nvSpPr>
        <p:spPr bwMode="auto">
          <a:xfrm>
            <a:off x="3475368" y="2366332"/>
            <a:ext cx="365545" cy="602921"/>
          </a:xfrm>
          <a:prstGeom prst="rightArrow">
            <a:avLst>
              <a:gd name="adj1" fmla="val 50093"/>
              <a:gd name="adj2" fmla="val 5966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/>
          </a:p>
        </p:txBody>
      </p:sp>
      <p:sp>
        <p:nvSpPr>
          <p:cNvPr id="11303" name="AutoShape 58"/>
          <p:cNvSpPr>
            <a:spLocks noChangeArrowheads="1"/>
          </p:cNvSpPr>
          <p:nvPr/>
        </p:nvSpPr>
        <p:spPr bwMode="auto">
          <a:xfrm>
            <a:off x="3475368" y="3178673"/>
            <a:ext cx="365545" cy="602921"/>
          </a:xfrm>
          <a:prstGeom prst="rightArrow">
            <a:avLst>
              <a:gd name="adj1" fmla="val 50093"/>
              <a:gd name="adj2" fmla="val 59667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2752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3"/>
          <p:cNvSpPr>
            <a:spLocks noChangeArrowheads="1"/>
          </p:cNvSpPr>
          <p:nvPr/>
        </p:nvSpPr>
        <p:spPr bwMode="auto">
          <a:xfrm>
            <a:off x="0" y="755074"/>
            <a:ext cx="9144000" cy="438851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pPr algn="ctr">
              <a:lnSpc>
                <a:spcPct val="90000"/>
              </a:lnSpc>
            </a:pPr>
            <a:endParaRPr lang="ru-RU" alt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AutoShape 43"/>
          <p:cNvSpPr>
            <a:spLocks noChangeArrowheads="1"/>
          </p:cNvSpPr>
          <p:nvPr/>
        </p:nvSpPr>
        <p:spPr bwMode="auto">
          <a:xfrm>
            <a:off x="4799212" y="1280539"/>
            <a:ext cx="551005" cy="3650872"/>
          </a:xfrm>
          <a:prstGeom prst="roundRect">
            <a:avLst>
              <a:gd name="adj" fmla="val 5000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sp>
        <p:nvSpPr>
          <p:cNvPr id="13316" name="AutoShape 42"/>
          <p:cNvSpPr>
            <a:spLocks noChangeArrowheads="1"/>
          </p:cNvSpPr>
          <p:nvPr/>
        </p:nvSpPr>
        <p:spPr bwMode="auto">
          <a:xfrm>
            <a:off x="432830" y="3019939"/>
            <a:ext cx="551005" cy="1662033"/>
          </a:xfrm>
          <a:prstGeom prst="roundRect">
            <a:avLst>
              <a:gd name="adj" fmla="val 5000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sp>
        <p:nvSpPr>
          <p:cNvPr id="13317" name="Rectangle 56"/>
          <p:cNvSpPr>
            <a:spLocks noChangeArrowheads="1"/>
          </p:cNvSpPr>
          <p:nvPr/>
        </p:nvSpPr>
        <p:spPr bwMode="auto">
          <a:xfrm>
            <a:off x="1118138" y="1045863"/>
            <a:ext cx="1747090" cy="3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Бизнес-инкубатор</a:t>
            </a:r>
          </a:p>
        </p:txBody>
      </p:sp>
      <p:sp>
        <p:nvSpPr>
          <p:cNvPr id="79929" name="Rectangle 57"/>
          <p:cNvSpPr>
            <a:spLocks noChangeArrowheads="1"/>
          </p:cNvSpPr>
          <p:nvPr/>
        </p:nvSpPr>
        <p:spPr bwMode="auto">
          <a:xfrm>
            <a:off x="5485952" y="879242"/>
            <a:ext cx="3292593" cy="4292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Региональный центр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поддержки предпринимательства</a:t>
            </a:r>
          </a:p>
        </p:txBody>
      </p:sp>
      <p:sp>
        <p:nvSpPr>
          <p:cNvPr id="13319" name="Rectangle 62"/>
          <p:cNvSpPr>
            <a:spLocks noChangeArrowheads="1"/>
          </p:cNvSpPr>
          <p:nvPr/>
        </p:nvSpPr>
        <p:spPr bwMode="auto">
          <a:xfrm>
            <a:off x="5485952" y="2182253"/>
            <a:ext cx="3443111" cy="36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Центр </a:t>
            </a:r>
            <a:r>
              <a:rPr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поддержки предпринимательства</a:t>
            </a:r>
            <a:endParaRPr lang="ru-RU" alt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20" name="Rectangle 63"/>
          <p:cNvSpPr>
            <a:spLocks noChangeArrowheads="1"/>
          </p:cNvSpPr>
          <p:nvPr/>
        </p:nvSpPr>
        <p:spPr bwMode="auto">
          <a:xfrm>
            <a:off x="5485864" y="4316485"/>
            <a:ext cx="3230772" cy="40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Общественная приемная Уполномоченного при</a:t>
            </a:r>
            <a:r>
              <a:rPr lang="en-US" altLang="ru-RU" sz="1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Президенте РФ по защите</a:t>
            </a:r>
            <a:endParaRPr lang="en-US" altLang="ru-RU" sz="12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прав предпринимателей в ВО</a:t>
            </a:r>
          </a:p>
        </p:txBody>
      </p:sp>
      <p:sp>
        <p:nvSpPr>
          <p:cNvPr id="13321" name="Rectangle 64"/>
          <p:cNvSpPr>
            <a:spLocks noChangeArrowheads="1"/>
          </p:cNvSpPr>
          <p:nvPr/>
        </p:nvSpPr>
        <p:spPr bwMode="auto">
          <a:xfrm>
            <a:off x="5485864" y="1674128"/>
            <a:ext cx="3230772" cy="2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200" b="1">
                <a:solidFill>
                  <a:schemeClr val="bg1"/>
                </a:solidFill>
                <a:latin typeface="Calibri" pitchFamily="34" charset="0"/>
              </a:rPr>
              <a:t>Центр кластерного развития субъектов МСП</a:t>
            </a:r>
          </a:p>
        </p:txBody>
      </p:sp>
      <p:sp>
        <p:nvSpPr>
          <p:cNvPr id="13322" name="Oval 55"/>
          <p:cNvSpPr>
            <a:spLocks noChangeArrowheads="1"/>
          </p:cNvSpPr>
          <p:nvPr/>
        </p:nvSpPr>
        <p:spPr bwMode="auto">
          <a:xfrm>
            <a:off x="365545" y="1119139"/>
            <a:ext cx="670614" cy="6616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pic>
        <p:nvPicPr>
          <p:cNvPr id="13323" name="Picture 16" descr="b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59" y="1276538"/>
            <a:ext cx="345386" cy="35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56"/>
          <p:cNvSpPr>
            <a:spLocks noChangeArrowheads="1"/>
          </p:cNvSpPr>
          <p:nvPr/>
        </p:nvSpPr>
        <p:spPr bwMode="auto">
          <a:xfrm>
            <a:off x="1118227" y="3040037"/>
            <a:ext cx="2600477" cy="3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Агентство городского развития</a:t>
            </a:r>
          </a:p>
        </p:txBody>
      </p:sp>
      <p:sp>
        <p:nvSpPr>
          <p:cNvPr id="13325" name="Oval 55"/>
          <p:cNvSpPr>
            <a:spLocks noChangeArrowheads="1"/>
          </p:cNvSpPr>
          <p:nvPr/>
        </p:nvSpPr>
        <p:spPr bwMode="auto">
          <a:xfrm>
            <a:off x="365545" y="2878546"/>
            <a:ext cx="670614" cy="6616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sp>
        <p:nvSpPr>
          <p:cNvPr id="13326" name="Rectangle 56"/>
          <p:cNvSpPr>
            <a:spLocks noChangeArrowheads="1"/>
          </p:cNvSpPr>
          <p:nvPr/>
        </p:nvSpPr>
        <p:spPr bwMode="auto">
          <a:xfrm>
            <a:off x="1118141" y="2080966"/>
            <a:ext cx="2540000" cy="3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t>Фонд ресурсной поддержки</a:t>
            </a:r>
          </a:p>
        </p:txBody>
      </p:sp>
      <p:sp>
        <p:nvSpPr>
          <p:cNvPr id="13327" name="Oval 55"/>
          <p:cNvSpPr>
            <a:spLocks noChangeArrowheads="1"/>
          </p:cNvSpPr>
          <p:nvPr/>
        </p:nvSpPr>
        <p:spPr bwMode="auto">
          <a:xfrm>
            <a:off x="365545" y="2010181"/>
            <a:ext cx="670614" cy="6616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pic>
        <p:nvPicPr>
          <p:cNvPr id="13328" name="Picture 6" descr="фрп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68" y="2123651"/>
            <a:ext cx="427365" cy="3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39" descr="a_c5c86e9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40" y="3078630"/>
            <a:ext cx="464995" cy="2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Oval 55"/>
          <p:cNvSpPr>
            <a:spLocks noChangeArrowheads="1"/>
          </p:cNvSpPr>
          <p:nvPr/>
        </p:nvSpPr>
        <p:spPr bwMode="auto">
          <a:xfrm>
            <a:off x="4864974" y="1700717"/>
            <a:ext cx="413926" cy="410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pic>
        <p:nvPicPr>
          <p:cNvPr id="13331" name="Picture 46" descr="icon-clus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360" y="1804849"/>
            <a:ext cx="202932" cy="2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Oval 55"/>
          <p:cNvSpPr>
            <a:spLocks noChangeArrowheads="1"/>
          </p:cNvSpPr>
          <p:nvPr/>
        </p:nvSpPr>
        <p:spPr bwMode="auto">
          <a:xfrm>
            <a:off x="4864974" y="2212932"/>
            <a:ext cx="413926" cy="410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pic>
        <p:nvPicPr>
          <p:cNvPr id="13333" name="Picture 49" descr="technical_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890" y="2318310"/>
            <a:ext cx="263407" cy="1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62"/>
          <p:cNvSpPr>
            <a:spLocks noChangeArrowheads="1"/>
          </p:cNvSpPr>
          <p:nvPr/>
        </p:nvSpPr>
        <p:spPr bwMode="auto">
          <a:xfrm>
            <a:off x="5485862" y="3022696"/>
            <a:ext cx="2988868" cy="30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Центр экспортной </a:t>
            </a:r>
            <a:r>
              <a:rPr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поддержки</a:t>
            </a:r>
            <a:endParaRPr lang="ru-RU" alt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35" name="Oval 55"/>
          <p:cNvSpPr>
            <a:spLocks noChangeArrowheads="1"/>
          </p:cNvSpPr>
          <p:nvPr/>
        </p:nvSpPr>
        <p:spPr bwMode="auto">
          <a:xfrm>
            <a:off x="4864974" y="3089301"/>
            <a:ext cx="413926" cy="410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pic>
        <p:nvPicPr>
          <p:cNvPr id="13336" name="Picture 53" descr="expo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455" y="3185431"/>
            <a:ext cx="219058" cy="2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Oval 55"/>
          <p:cNvSpPr>
            <a:spLocks noChangeArrowheads="1"/>
          </p:cNvSpPr>
          <p:nvPr/>
        </p:nvSpPr>
        <p:spPr bwMode="auto">
          <a:xfrm>
            <a:off x="4864974" y="4285806"/>
            <a:ext cx="413926" cy="410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pic>
        <p:nvPicPr>
          <p:cNvPr id="13338" name="Picture 18" descr="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7"/>
          <a:stretch>
            <a:fillRect/>
          </a:stretch>
        </p:blipFill>
        <p:spPr bwMode="auto">
          <a:xfrm>
            <a:off x="4948299" y="4380512"/>
            <a:ext cx="249968" cy="2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Oval 55"/>
          <p:cNvSpPr>
            <a:spLocks noChangeArrowheads="1"/>
          </p:cNvSpPr>
          <p:nvPr/>
        </p:nvSpPr>
        <p:spPr bwMode="auto">
          <a:xfrm>
            <a:off x="4734614" y="948400"/>
            <a:ext cx="670613" cy="6616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pic>
        <p:nvPicPr>
          <p:cNvPr id="13340" name="Picture 15" descr="рцпп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64"/>
          <a:stretch>
            <a:fillRect/>
          </a:stretch>
        </p:blipFill>
        <p:spPr bwMode="auto">
          <a:xfrm>
            <a:off x="4807275" y="1009759"/>
            <a:ext cx="549661" cy="46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1" name="Rectangle 62"/>
          <p:cNvSpPr>
            <a:spLocks noChangeArrowheads="1"/>
          </p:cNvSpPr>
          <p:nvPr/>
        </p:nvSpPr>
        <p:spPr bwMode="auto">
          <a:xfrm>
            <a:off x="1118227" y="4175092"/>
            <a:ext cx="2783249" cy="17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200" b="1">
                <a:solidFill>
                  <a:schemeClr val="bg1"/>
                </a:solidFill>
                <a:latin typeface="Calibri" pitchFamily="34" charset="0"/>
              </a:rPr>
              <a:t>Центр инноваций социальной сферы</a:t>
            </a:r>
          </a:p>
        </p:txBody>
      </p:sp>
      <p:sp>
        <p:nvSpPr>
          <p:cNvPr id="13342" name="Rectangle 64"/>
          <p:cNvSpPr>
            <a:spLocks noChangeArrowheads="1"/>
          </p:cNvSpPr>
          <p:nvPr/>
        </p:nvSpPr>
        <p:spPr bwMode="auto">
          <a:xfrm>
            <a:off x="1118138" y="3630863"/>
            <a:ext cx="1557598" cy="2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200" b="1">
                <a:solidFill>
                  <a:schemeClr val="bg1"/>
                </a:solidFill>
                <a:latin typeface="Calibri" pitchFamily="34" charset="0"/>
              </a:rPr>
              <a:t>Гарантийный фонд</a:t>
            </a:r>
          </a:p>
        </p:txBody>
      </p:sp>
      <p:sp>
        <p:nvSpPr>
          <p:cNvPr id="13343" name="Oval 55"/>
          <p:cNvSpPr>
            <a:spLocks noChangeArrowheads="1"/>
          </p:cNvSpPr>
          <p:nvPr/>
        </p:nvSpPr>
        <p:spPr bwMode="auto">
          <a:xfrm>
            <a:off x="505312" y="3648204"/>
            <a:ext cx="413926" cy="410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sp>
        <p:nvSpPr>
          <p:cNvPr id="13344" name="Oval 55"/>
          <p:cNvSpPr>
            <a:spLocks noChangeArrowheads="1"/>
          </p:cNvSpPr>
          <p:nvPr/>
        </p:nvSpPr>
        <p:spPr bwMode="auto">
          <a:xfrm>
            <a:off x="505312" y="4159085"/>
            <a:ext cx="413926" cy="410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pic>
        <p:nvPicPr>
          <p:cNvPr id="13345" name="Picture 40" descr="innovation_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54" y="4233783"/>
            <a:ext cx="334635" cy="3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40" descr="war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1" y="3747001"/>
            <a:ext cx="243249" cy="24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35185" y="116049"/>
            <a:ext cx="5800339" cy="5802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lIns="76305" tIns="38152" rIns="76305" bIns="38152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Инфраструктура поддержки и оказываемые услуги для МСП</a:t>
            </a:r>
          </a:p>
        </p:txBody>
      </p:sp>
      <p:sp>
        <p:nvSpPr>
          <p:cNvPr id="13348" name="Oval 55"/>
          <p:cNvSpPr>
            <a:spLocks noChangeArrowheads="1"/>
          </p:cNvSpPr>
          <p:nvPr/>
        </p:nvSpPr>
        <p:spPr bwMode="auto">
          <a:xfrm>
            <a:off x="4860942" y="3720234"/>
            <a:ext cx="413926" cy="410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1B6DB"/>
            </a:solidFill>
            <a:round/>
            <a:headEnd/>
            <a:tailEnd/>
          </a:ln>
        </p:spPr>
        <p:txBody>
          <a:bodyPr wrap="none" lIns="76305" tIns="38152" rIns="76305" bIns="38152" anchor="ctr"/>
          <a:lstStyle/>
          <a:p>
            <a:endParaRPr lang="ru-RU" altLang="ru-RU" b="1"/>
          </a:p>
        </p:txBody>
      </p:sp>
      <p:sp>
        <p:nvSpPr>
          <p:cNvPr id="13349" name="Rectangle 63"/>
          <p:cNvSpPr>
            <a:spLocks noChangeArrowheads="1"/>
          </p:cNvSpPr>
          <p:nvPr/>
        </p:nvSpPr>
        <p:spPr bwMode="auto">
          <a:xfrm>
            <a:off x="5485864" y="3622862"/>
            <a:ext cx="3230772" cy="40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Региональный центр инжиниринга</a:t>
            </a:r>
            <a:endParaRPr lang="en-US" altLang="ru-RU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50" name="Rectangle 64"/>
          <p:cNvSpPr>
            <a:spLocks noChangeArrowheads="1"/>
          </p:cNvSpPr>
          <p:nvPr/>
        </p:nvSpPr>
        <p:spPr bwMode="auto">
          <a:xfrm>
            <a:off x="1142328" y="1328560"/>
            <a:ext cx="2560159" cy="4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льготная аренда офисов</a:t>
            </a:r>
          </a:p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</a:rPr>
              <a:t>•</a:t>
            </a:r>
            <a:r>
              <a:rPr lang="ru-RU" altLang="ru-RU" sz="1000">
                <a:latin typeface="Calibri" pitchFamily="34" charset="0"/>
              </a:rPr>
              <a:t> </a:t>
            </a: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консультации, обучение</a:t>
            </a:r>
          </a:p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</a:rPr>
              <a:t>•</a:t>
            </a:r>
            <a:r>
              <a:rPr lang="ru-RU" altLang="ru-RU" sz="1000">
                <a:latin typeface="Calibri" pitchFamily="34" charset="0"/>
              </a:rPr>
              <a:t> </a:t>
            </a: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экспертиза документов на субсидии</a:t>
            </a:r>
          </a:p>
        </p:txBody>
      </p:sp>
      <p:sp>
        <p:nvSpPr>
          <p:cNvPr id="13351" name="Rectangle 64"/>
          <p:cNvSpPr>
            <a:spLocks noChangeArrowheads="1"/>
          </p:cNvSpPr>
          <p:nvPr/>
        </p:nvSpPr>
        <p:spPr bwMode="auto">
          <a:xfrm>
            <a:off x="1142328" y="2375757"/>
            <a:ext cx="2560159" cy="24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микрозаймы, кредиты</a:t>
            </a:r>
          </a:p>
        </p:txBody>
      </p:sp>
      <p:sp>
        <p:nvSpPr>
          <p:cNvPr id="13352" name="Rectangle 64"/>
          <p:cNvSpPr>
            <a:spLocks noChangeArrowheads="1"/>
          </p:cNvSpPr>
          <p:nvPr/>
        </p:nvSpPr>
        <p:spPr bwMode="auto">
          <a:xfrm>
            <a:off x="1142328" y="3874966"/>
            <a:ext cx="2560159" cy="18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 anchor="ctr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обеспечение кредитов</a:t>
            </a:r>
          </a:p>
        </p:txBody>
      </p:sp>
      <p:sp>
        <p:nvSpPr>
          <p:cNvPr id="13353" name="Line 44"/>
          <p:cNvSpPr>
            <a:spLocks noChangeShapeType="1"/>
          </p:cNvSpPr>
          <p:nvPr/>
        </p:nvSpPr>
        <p:spPr bwMode="auto">
          <a:xfrm>
            <a:off x="1158455" y="1332562"/>
            <a:ext cx="2316910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3354" name="Line 45"/>
          <p:cNvSpPr>
            <a:spLocks noChangeShapeType="1"/>
          </p:cNvSpPr>
          <p:nvPr/>
        </p:nvSpPr>
        <p:spPr bwMode="auto">
          <a:xfrm>
            <a:off x="1158455" y="2381003"/>
            <a:ext cx="2316910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3355" name="Line 46"/>
          <p:cNvSpPr>
            <a:spLocks noChangeShapeType="1"/>
          </p:cNvSpPr>
          <p:nvPr/>
        </p:nvSpPr>
        <p:spPr bwMode="auto">
          <a:xfrm>
            <a:off x="1158544" y="3862961"/>
            <a:ext cx="1584477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3356" name="Line 47"/>
          <p:cNvSpPr>
            <a:spLocks noChangeShapeType="1"/>
          </p:cNvSpPr>
          <p:nvPr/>
        </p:nvSpPr>
        <p:spPr bwMode="auto">
          <a:xfrm>
            <a:off x="1158455" y="4385848"/>
            <a:ext cx="2560159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3357" name="Rectangle 64"/>
          <p:cNvSpPr>
            <a:spLocks noChangeArrowheads="1"/>
          </p:cNvSpPr>
          <p:nvPr/>
        </p:nvSpPr>
        <p:spPr bwMode="auto">
          <a:xfrm>
            <a:off x="1142328" y="4415193"/>
            <a:ext cx="2560159" cy="18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сопровождение бизнес-проектов</a:t>
            </a:r>
          </a:p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в социальной сфере</a:t>
            </a:r>
          </a:p>
        </p:txBody>
      </p:sp>
      <p:sp>
        <p:nvSpPr>
          <p:cNvPr id="13358" name="Rectangle 64"/>
          <p:cNvSpPr>
            <a:spLocks noChangeArrowheads="1"/>
          </p:cNvSpPr>
          <p:nvPr/>
        </p:nvSpPr>
        <p:spPr bwMode="auto">
          <a:xfrm>
            <a:off x="5512743" y="1293968"/>
            <a:ext cx="2560159" cy="32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консультации, обучение</a:t>
            </a:r>
          </a:p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</a:rPr>
              <a:t>•</a:t>
            </a:r>
            <a:r>
              <a:rPr lang="ru-RU" altLang="ru-RU" sz="1000">
                <a:latin typeface="Calibri" pitchFamily="34" charset="0"/>
              </a:rPr>
              <a:t> </a:t>
            </a: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продвижение товаров, работ и услуг</a:t>
            </a:r>
          </a:p>
        </p:txBody>
      </p:sp>
      <p:sp>
        <p:nvSpPr>
          <p:cNvPr id="13359" name="Line 50"/>
          <p:cNvSpPr>
            <a:spLocks noChangeShapeType="1"/>
          </p:cNvSpPr>
          <p:nvPr/>
        </p:nvSpPr>
        <p:spPr bwMode="auto">
          <a:xfrm>
            <a:off x="5534246" y="1295213"/>
            <a:ext cx="2695894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3360" name="Rectangle 64"/>
          <p:cNvSpPr>
            <a:spLocks noChangeArrowheads="1"/>
          </p:cNvSpPr>
          <p:nvPr/>
        </p:nvSpPr>
        <p:spPr bwMode="auto">
          <a:xfrm>
            <a:off x="5512743" y="1926145"/>
            <a:ext cx="2560159" cy="2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реализация кластерных проектов</a:t>
            </a:r>
          </a:p>
        </p:txBody>
      </p:sp>
      <p:sp>
        <p:nvSpPr>
          <p:cNvPr id="13361" name="Line 52"/>
          <p:cNvSpPr>
            <a:spLocks noChangeShapeType="1"/>
          </p:cNvSpPr>
          <p:nvPr/>
        </p:nvSpPr>
        <p:spPr bwMode="auto">
          <a:xfrm>
            <a:off x="5534243" y="1927479"/>
            <a:ext cx="2999619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3362" name="Rectangle 64"/>
          <p:cNvSpPr>
            <a:spLocks noChangeArrowheads="1"/>
          </p:cNvSpPr>
          <p:nvPr/>
        </p:nvSpPr>
        <p:spPr bwMode="auto">
          <a:xfrm>
            <a:off x="5512743" y="2534401"/>
            <a:ext cx="2560159" cy="2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помощь в сертификации</a:t>
            </a:r>
          </a:p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организация мероприятий</a:t>
            </a:r>
          </a:p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сопровождение проектов</a:t>
            </a:r>
          </a:p>
        </p:txBody>
      </p:sp>
      <p:sp>
        <p:nvSpPr>
          <p:cNvPr id="13363" name="Line 54"/>
          <p:cNvSpPr>
            <a:spLocks noChangeShapeType="1"/>
          </p:cNvSpPr>
          <p:nvPr/>
        </p:nvSpPr>
        <p:spPr bwMode="auto">
          <a:xfrm>
            <a:off x="5534243" y="2535735"/>
            <a:ext cx="2085757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3364" name="Rectangle 64"/>
          <p:cNvSpPr>
            <a:spLocks noChangeArrowheads="1"/>
          </p:cNvSpPr>
          <p:nvPr/>
        </p:nvSpPr>
        <p:spPr bwMode="auto">
          <a:xfrm>
            <a:off x="5512743" y="3373421"/>
            <a:ext cx="2560159" cy="2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вывод МСП на внешние рынки</a:t>
            </a:r>
          </a:p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маркетинговые услуги</a:t>
            </a:r>
          </a:p>
        </p:txBody>
      </p:sp>
      <p:sp>
        <p:nvSpPr>
          <p:cNvPr id="13365" name="Line 56"/>
          <p:cNvSpPr>
            <a:spLocks noChangeShapeType="1"/>
          </p:cNvSpPr>
          <p:nvPr/>
        </p:nvSpPr>
        <p:spPr bwMode="auto">
          <a:xfrm>
            <a:off x="5534332" y="3374755"/>
            <a:ext cx="2816847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pic>
        <p:nvPicPr>
          <p:cNvPr id="13366" name="Picture 57" descr="м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26" r="33875" b="53819"/>
          <a:stretch>
            <a:fillRect/>
          </a:stretch>
        </p:blipFill>
        <p:spPr bwMode="auto">
          <a:xfrm>
            <a:off x="4948299" y="3770922"/>
            <a:ext cx="224434" cy="3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7" name="Rectangle 64"/>
          <p:cNvSpPr>
            <a:spLocks noChangeArrowheads="1"/>
          </p:cNvSpPr>
          <p:nvPr/>
        </p:nvSpPr>
        <p:spPr bwMode="auto">
          <a:xfrm>
            <a:off x="5512743" y="3914982"/>
            <a:ext cx="2560159" cy="3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</a:t>
            </a:r>
            <a:r>
              <a:rPr lang="ru-RU" altLang="ru-RU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разработка программ модернизации </a:t>
            </a:r>
            <a:endParaRPr lang="ru-RU" altLang="ru-RU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</a:t>
            </a:r>
            <a:r>
              <a:rPr lang="ru-RU" altLang="ru-RU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поведение управленческого аудита</a:t>
            </a:r>
            <a:endParaRPr lang="ru-RU" altLang="ru-RU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68" name="Line 59"/>
          <p:cNvSpPr>
            <a:spLocks noChangeShapeType="1"/>
          </p:cNvSpPr>
          <p:nvPr/>
        </p:nvSpPr>
        <p:spPr bwMode="auto">
          <a:xfrm>
            <a:off x="5534243" y="3929655"/>
            <a:ext cx="2329006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  <p:sp>
        <p:nvSpPr>
          <p:cNvPr id="13369" name="Rectangle 64"/>
          <p:cNvSpPr>
            <a:spLocks noChangeArrowheads="1"/>
          </p:cNvSpPr>
          <p:nvPr/>
        </p:nvSpPr>
        <p:spPr bwMode="auto">
          <a:xfrm>
            <a:off x="5514087" y="4762006"/>
            <a:ext cx="2560158" cy="2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05" tIns="38152" rIns="76305" bIns="38152"/>
          <a:lstStyle/>
          <a:p>
            <a:pPr>
              <a:lnSpc>
                <a:spcPct val="80000"/>
              </a:lnSpc>
            </a:pPr>
            <a:r>
              <a:rPr lang="ru-RU" altLang="ru-RU"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юридические услуги</a:t>
            </a:r>
          </a:p>
        </p:txBody>
      </p:sp>
      <p:sp>
        <p:nvSpPr>
          <p:cNvPr id="13370" name="Line 61"/>
          <p:cNvSpPr>
            <a:spLocks noChangeShapeType="1"/>
          </p:cNvSpPr>
          <p:nvPr/>
        </p:nvSpPr>
        <p:spPr bwMode="auto">
          <a:xfrm>
            <a:off x="5534244" y="4783348"/>
            <a:ext cx="2146233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6305" tIns="38152" rIns="76305" bIns="38152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37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1097706" y="339768"/>
            <a:ext cx="8229108" cy="33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76764" tIns="38382" rIns="76764" bIns="38382" anchor="ctr">
            <a:spAutoFit/>
          </a:bodyPr>
          <a:lstStyle/>
          <a:p>
            <a:pPr marL="2679" defTabSz="767744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ИМУЩЕСТВЕННАЯ ПОДДЕРЖКА  (АУ ВО «Бизнес-инкубатор»)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842" y="937731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4" tIns="38382" rIns="76764" bIns="38382" anchor="ctr"/>
          <a:lstStyle/>
          <a:p>
            <a:pPr algn="ctr" defTabSz="7677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7334" y="937731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4" tIns="38382" rIns="76764" bIns="38382" anchor="ctr"/>
          <a:lstStyle/>
          <a:p>
            <a:pPr algn="ctr" defTabSz="7677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77746"/>
            <a:ext cx="0" cy="33280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6990433" y="1621359"/>
            <a:ext cx="2133634" cy="13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764" tIns="38382" rIns="76764" bIns="38382">
            <a:spAutoFit/>
          </a:bodyPr>
          <a:lstStyle/>
          <a:p>
            <a:pPr algn="ctr" defTabSz="767744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Количество получателей поддержки</a:t>
            </a:r>
          </a:p>
          <a:p>
            <a:pPr algn="ctr" defTabSz="767744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 defTabSz="767744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2018 году</a:t>
            </a:r>
          </a:p>
          <a:p>
            <a:pPr algn="ctr" defTabSz="767744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defTabSz="767744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42 субъекта МСП</a:t>
            </a:r>
          </a:p>
        </p:txBody>
      </p:sp>
      <p:pic>
        <p:nvPicPr>
          <p:cNvPr id="6148" name="Picture 4" descr="https://im2-tub-ru.yandex.net/i?id=790553a2f81f6ee0f600b4f64232ee5c-l&amp;n=13"/>
          <p:cNvPicPr>
            <a:picLocks noChangeAspect="1" noChangeArrowheads="1"/>
          </p:cNvPicPr>
          <p:nvPr/>
        </p:nvPicPr>
        <p:blipFill>
          <a:blip r:embed="rId2" cstate="print"/>
          <a:srcRect l="21309" r="36383"/>
          <a:stretch>
            <a:fillRect/>
          </a:stretch>
        </p:blipFill>
        <p:spPr bwMode="auto">
          <a:xfrm>
            <a:off x="3" y="938124"/>
            <a:ext cx="2011779" cy="3146242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194636" y="3280742"/>
            <a:ext cx="853387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4" tIns="38382" rIns="76764" bIns="38382" anchor="ctr"/>
          <a:lstStyle/>
          <a:p>
            <a:pPr algn="ctr" defTabSz="7677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27" name="Прямоугольник 24"/>
          <p:cNvSpPr>
            <a:spLocks noChangeArrowheads="1"/>
          </p:cNvSpPr>
          <p:nvPr/>
        </p:nvSpPr>
        <p:spPr bwMode="auto">
          <a:xfrm>
            <a:off x="3049365" y="3255356"/>
            <a:ext cx="1467213" cy="2973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76764" tIns="38382" rIns="76764" bIns="38382">
            <a:spAutoFit/>
          </a:bodyPr>
          <a:lstStyle/>
          <a:p>
            <a:pPr defTabSz="767744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01313" y="3668193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4" tIns="38382" rIns="76764" bIns="38382" anchor="ctr"/>
          <a:lstStyle/>
          <a:p>
            <a:pPr algn="ctr" defTabSz="7677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29" name="Прямоугольник 26"/>
          <p:cNvSpPr>
            <a:spLocks noChangeArrowheads="1"/>
          </p:cNvSpPr>
          <p:nvPr/>
        </p:nvSpPr>
        <p:spPr bwMode="auto">
          <a:xfrm>
            <a:off x="3582860" y="3644140"/>
            <a:ext cx="3502121" cy="2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64" tIns="38382" rIns="76764" bIns="38382">
            <a:spAutoFit/>
          </a:bodyPr>
          <a:lstStyle/>
          <a:p>
            <a:pPr defTabSz="767744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ПРАВИТЕЛЬСТВО ВОЛОГОДСКОЙ ОБЛАСТИ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1" name="Прямоугольник 41"/>
          <p:cNvSpPr>
            <a:spLocks noChangeArrowheads="1"/>
          </p:cNvSpPr>
          <p:nvPr/>
        </p:nvSpPr>
        <p:spPr bwMode="auto">
          <a:xfrm>
            <a:off x="2299692" y="1042445"/>
            <a:ext cx="4710674" cy="8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764" tIns="38382" rIns="76764" bIns="38382">
            <a:spAutoFit/>
          </a:bodyPr>
          <a:lstStyle/>
          <a:p>
            <a:pPr defTabSz="767744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Предоставление офисных помещений в аренду по </a:t>
            </a:r>
          </a:p>
          <a:p>
            <a:pPr defTabSz="767744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льготной цене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94637" y="2813769"/>
            <a:ext cx="4754813" cy="32797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4" tIns="38382" rIns="76764" bIns="38382" anchor="ctr"/>
          <a:lstStyle/>
          <a:p>
            <a:pPr algn="ctr" defTabSz="7677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4" name="Прямоугольник 32"/>
          <p:cNvSpPr>
            <a:spLocks noChangeArrowheads="1"/>
          </p:cNvSpPr>
          <p:nvPr/>
        </p:nvSpPr>
        <p:spPr bwMode="auto">
          <a:xfrm>
            <a:off x="2299734" y="2624489"/>
            <a:ext cx="639149" cy="3549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6764" tIns="38382" rIns="76764" bIns="38382">
            <a:spAutoFit/>
          </a:bodyPr>
          <a:lstStyle/>
          <a:p>
            <a:pPr defTabSz="767744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Цель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4595" y="2899723"/>
            <a:ext cx="4821403" cy="224829"/>
          </a:xfrm>
          <a:prstGeom prst="rect">
            <a:avLst/>
          </a:prstGeom>
          <a:noFill/>
        </p:spPr>
        <p:txBody>
          <a:bodyPr wrap="square" lIns="76764" tIns="38382" rIns="76764" bIns="38382" rtlCol="0">
            <a:spAutoFit/>
          </a:bodyPr>
          <a:lstStyle/>
          <a:p>
            <a:pPr defTabSz="767744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dirty="0">
                <a:solidFill>
                  <a:srgbClr val="FFFFFF"/>
                </a:solidFill>
                <a:latin typeface="Calibri" pitchFamily="34" charset="0"/>
              </a:rPr>
              <a:t>Помощь начинающим предпринимателям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2299735" y="2040785"/>
            <a:ext cx="4405879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764" tIns="38382" rIns="76764" bIns="38382">
            <a:spAutoFit/>
          </a:bodyPr>
          <a:lstStyle/>
          <a:p>
            <a:pPr algn="ctr" defTabSz="7677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от 86 до 320 руб. за 1 </a:t>
            </a:r>
            <a:r>
              <a:rPr lang="ru-RU" sz="1200" dirty="0" err="1">
                <a:solidFill>
                  <a:srgbClr val="FFFFFF"/>
                </a:solidFill>
                <a:latin typeface="Calibri" pitchFamily="34" charset="0"/>
              </a:rPr>
              <a:t>кв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 м.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161129" y="4398308"/>
            <a:ext cx="7950603" cy="44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764" tIns="38382" rIns="76764" bIns="38382" anchor="ctr">
            <a:spAutoFit/>
          </a:bodyPr>
          <a:lstStyle/>
          <a:p>
            <a:pPr defTabSz="76774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Лодыгина Ирина Сергеевна, </a:t>
            </a: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заместитель директора АУ ВО «Бизнес-инкубатор»</a:t>
            </a:r>
          </a:p>
          <a:p>
            <a:pPr defTabSz="767744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Машиностроительная, 19,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. 322,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(8172) 57-83-50,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e-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i.Lodygina@smb35.ru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42" y="4309476"/>
            <a:ext cx="741765" cy="624942"/>
          </a:xfrm>
          <a:prstGeom prst="rect">
            <a:avLst/>
          </a:prstGeom>
        </p:spPr>
      </p:pic>
      <p:sp>
        <p:nvSpPr>
          <p:cNvPr id="21" name="Прямоугольник 43"/>
          <p:cNvSpPr>
            <a:spLocks noChangeArrowheads="1"/>
          </p:cNvSpPr>
          <p:nvPr/>
        </p:nvSpPr>
        <p:spPr bwMode="auto">
          <a:xfrm>
            <a:off x="6827531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764" tIns="38382" rIns="76764" bIns="38382">
            <a:spAutoFit/>
          </a:bodyPr>
          <a:lstStyle/>
          <a:p>
            <a:pPr algn="ctr" defTabSz="767744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vi\Desktop\indust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938851"/>
            <a:ext cx="3589115" cy="31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97328" y="360621"/>
            <a:ext cx="6827425" cy="339558"/>
          </a:xfrm>
          <a:prstGeom prst="rect">
            <a:avLst/>
          </a:prstGeom>
          <a:noFill/>
        </p:spPr>
        <p:txBody>
          <a:bodyPr wrap="square" lIns="76854" tIns="38427" rIns="76854" bIns="38427" rtlCol="0" anchor="ctr">
            <a:spAutoFit/>
          </a:bodyPr>
          <a:lstStyle/>
          <a:p>
            <a:pPr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</a:rPr>
              <a:t>РЕГИОНАЛЬНЫЙ ФОНД РАЗВИТИЯ ПРОМЫШЛЕННОСТИ</a:t>
            </a:r>
            <a:endParaRPr lang="en-US" sz="17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Прямоугольник 43"/>
          <p:cNvSpPr>
            <a:spLocks noChangeArrowheads="1"/>
          </p:cNvSpPr>
          <p:nvPr/>
        </p:nvSpPr>
        <p:spPr bwMode="auto">
          <a:xfrm>
            <a:off x="6811432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854" tIns="38427" rIns="76854" bIns="38427">
            <a:spAutoFit/>
          </a:bodyPr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Региональные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бизнеса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3621" y="937731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54" tIns="38427" rIns="76854" bIns="38427" anchor="ctr"/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7334" y="937731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54" tIns="38427" rIns="76854" bIns="38427" anchor="ctr"/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2018 году профинансировано 3 проекта на сумму 60 млн. руб.</a:t>
            </a:r>
            <a:endParaRPr lang="ru-RU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94627" y="3280733"/>
            <a:ext cx="853387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54" tIns="38427" rIns="76854" bIns="38427" anchor="ctr"/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01313" y="3668184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54" tIns="38427" rIns="76854" bIns="38427" anchor="ctr"/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22" name="Прямоугольник 24"/>
          <p:cNvSpPr>
            <a:spLocks noChangeArrowheads="1"/>
          </p:cNvSpPr>
          <p:nvPr/>
        </p:nvSpPr>
        <p:spPr bwMode="auto">
          <a:xfrm>
            <a:off x="3167012" y="3280700"/>
            <a:ext cx="2826695" cy="29739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76854" tIns="38427" rIns="76854" bIns="38427">
            <a:spAutoFit/>
          </a:bodyPr>
          <a:lstStyle/>
          <a:p>
            <a:pPr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ФЕДЕРАЛЬНЫЙ / 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6"/>
          <p:cNvSpPr>
            <a:spLocks noChangeArrowheads="1"/>
          </p:cNvSpPr>
          <p:nvPr/>
        </p:nvSpPr>
        <p:spPr bwMode="auto">
          <a:xfrm>
            <a:off x="3733542" y="3556168"/>
            <a:ext cx="3014256" cy="5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854" tIns="38427" rIns="76854" bIns="38427">
            <a:spAutoFit/>
          </a:bodyPr>
          <a:lstStyle/>
          <a:p>
            <a:pPr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</a:p>
          <a:p>
            <a:pPr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ОБЛАСТИ</a:t>
            </a:r>
          </a:p>
          <a:p>
            <a:pPr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АУ ВО «Бизнес-инкубатор» 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43"/>
          <p:cNvSpPr>
            <a:spLocks noChangeArrowheads="1"/>
          </p:cNvSpPr>
          <p:nvPr/>
        </p:nvSpPr>
        <p:spPr bwMode="auto">
          <a:xfrm>
            <a:off x="2217460" y="1096483"/>
            <a:ext cx="1683926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854" tIns="38427" rIns="76854" bIns="38427">
            <a:spAutoFit/>
          </a:bodyPr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Размер займов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7" name="Прямоугольник 41"/>
          <p:cNvSpPr>
            <a:spLocks noChangeArrowheads="1"/>
          </p:cNvSpPr>
          <p:nvPr/>
        </p:nvSpPr>
        <p:spPr bwMode="auto">
          <a:xfrm>
            <a:off x="4031780" y="1059135"/>
            <a:ext cx="3953799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54" tIns="38427" rIns="76854" bIns="38427">
            <a:spAutoFit/>
          </a:bodyPr>
          <a:lstStyle/>
          <a:p>
            <a:pPr defTabSz="7686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 20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</a:p>
        </p:txBody>
      </p:sp>
      <p:sp>
        <p:nvSpPr>
          <p:cNvPr id="29" name="Прямоугольник 43"/>
          <p:cNvSpPr>
            <a:spLocks noChangeArrowheads="1"/>
          </p:cNvSpPr>
          <p:nvPr/>
        </p:nvSpPr>
        <p:spPr bwMode="auto">
          <a:xfrm>
            <a:off x="2217460" y="1436414"/>
            <a:ext cx="1683926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854" tIns="38427" rIns="76854" bIns="38427">
            <a:spAutoFit/>
          </a:bodyPr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Срок предоставления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1" name="Прямоугольник 41"/>
          <p:cNvSpPr>
            <a:spLocks noChangeArrowheads="1"/>
          </p:cNvSpPr>
          <p:nvPr/>
        </p:nvSpPr>
        <p:spPr bwMode="auto">
          <a:xfrm>
            <a:off x="4031746" y="1373721"/>
            <a:ext cx="2255090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54" tIns="38427" rIns="76854" bIns="38427">
            <a:spAutoFit/>
          </a:bodyPr>
          <a:lstStyle/>
          <a:p>
            <a:pPr defTabSz="7686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 5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лет</a:t>
            </a:r>
          </a:p>
        </p:txBody>
      </p:sp>
      <p:sp>
        <p:nvSpPr>
          <p:cNvPr id="32" name="Прямоугольник 30"/>
          <p:cNvSpPr>
            <a:spLocks noChangeArrowheads="1"/>
          </p:cNvSpPr>
          <p:nvPr/>
        </p:nvSpPr>
        <p:spPr bwMode="auto">
          <a:xfrm>
            <a:off x="2322999" y="2686814"/>
            <a:ext cx="4231990" cy="32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54" tIns="38427" rIns="76854" bIns="38427">
            <a:spAutoFit/>
          </a:bodyPr>
          <a:lstStyle/>
          <a:p>
            <a:pPr defTabSz="7686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▪ приобретение оборудования</a:t>
            </a:r>
          </a:p>
          <a:p>
            <a:pPr defTabSz="7686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▪ открытие нового, расширение или диверсификация производства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94628" y="2511057"/>
            <a:ext cx="4513757" cy="53190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54" tIns="38427" rIns="76854" bIns="38427" anchor="ctr"/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4" name="Прямоугольник 32"/>
          <p:cNvSpPr>
            <a:spLocks noChangeArrowheads="1"/>
          </p:cNvSpPr>
          <p:nvPr/>
        </p:nvSpPr>
        <p:spPr bwMode="auto">
          <a:xfrm>
            <a:off x="2322999" y="2402692"/>
            <a:ext cx="1787691" cy="297390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6854" tIns="38427" rIns="76854" bIns="38427">
            <a:spAutoFit/>
          </a:bodyPr>
          <a:lstStyle/>
          <a:p>
            <a:pPr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Цели использования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5" name="Прямоугольник 43"/>
          <p:cNvSpPr>
            <a:spLocks noChangeArrowheads="1"/>
          </p:cNvSpPr>
          <p:nvPr/>
        </p:nvSpPr>
        <p:spPr bwMode="auto">
          <a:xfrm>
            <a:off x="2228214" y="1784346"/>
            <a:ext cx="1674519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854" tIns="38427" rIns="76854" bIns="38427">
            <a:spAutoFit/>
          </a:bodyPr>
          <a:lstStyle/>
          <a:p>
            <a:pPr algn="ctr" defTabSz="7686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Ставки по займу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41"/>
          <p:cNvSpPr>
            <a:spLocks noChangeArrowheads="1"/>
          </p:cNvSpPr>
          <p:nvPr/>
        </p:nvSpPr>
        <p:spPr bwMode="auto">
          <a:xfrm>
            <a:off x="4042532" y="1724687"/>
            <a:ext cx="3029185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54" tIns="38427" rIns="76854" bIns="38427">
            <a:spAutoFit/>
          </a:bodyPr>
          <a:lstStyle/>
          <a:p>
            <a:pPr defTabSz="7686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Calibri" pitchFamily="34" charset="0"/>
              </a:rPr>
              <a:t>5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% годовых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161129" y="4398308"/>
            <a:ext cx="7950603" cy="44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54" tIns="38427" rIns="76854" bIns="38427" anchor="ctr">
            <a:spAutoFit/>
          </a:bodyPr>
          <a:lstStyle/>
          <a:p>
            <a:pPr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Лодыгина Ирина Сергеевна, </a:t>
            </a: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заместитель директора АУ ВО «Бизнес-инкубатор»</a:t>
            </a:r>
          </a:p>
          <a:p>
            <a:pPr defTabSz="76863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Машиностроительная, 19,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. 322,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(8172) 57-83-50,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e-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i.Lodygina@smb35.ru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02" y="4309476"/>
            <a:ext cx="741765" cy="624942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03620" y="937731"/>
            <a:ext cx="0" cy="31466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86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Z:\Общие документы\Презентации\2017_01_16_Промышленность_ОАК\work\shutterstock_115548781.jpg"/>
          <p:cNvPicPr>
            <a:picLocks noChangeAspect="1" noChangeArrowheads="1"/>
          </p:cNvPicPr>
          <p:nvPr/>
        </p:nvPicPr>
        <p:blipFill>
          <a:blip r:embed="rId2" cstate="print"/>
          <a:srcRect l="27997" r="28003"/>
          <a:stretch>
            <a:fillRect/>
          </a:stretch>
        </p:blipFill>
        <p:spPr bwMode="auto">
          <a:xfrm>
            <a:off x="0" y="937817"/>
            <a:ext cx="2011842" cy="326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8"/>
          <p:cNvSpPr>
            <a:spLocks noChangeArrowheads="1"/>
          </p:cNvSpPr>
          <p:nvPr/>
        </p:nvSpPr>
        <p:spPr bwMode="auto">
          <a:xfrm>
            <a:off x="1097915" y="364728"/>
            <a:ext cx="8046022" cy="2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lIns="76315" tIns="38157" rIns="76315" bIns="38157" anchor="ctr">
            <a:spAutoFit/>
          </a:bodyPr>
          <a:lstStyle/>
          <a:p>
            <a:pPr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>
                <a:solidFill>
                  <a:srgbClr val="000000"/>
                </a:solidFill>
                <a:latin typeface="Calibri" pitchFamily="34" charset="0"/>
              </a:rPr>
              <a:t>МИКРОФИНАНСИРОВАНИЕ СУБЪЕКТАМ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842" y="937817"/>
            <a:ext cx="4998021" cy="3268043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15" tIns="38157" rIns="76315" bIns="38157" anchor="ctr"/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7334" y="937817"/>
            <a:ext cx="2116666" cy="3268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15" tIns="38157" rIns="76315" bIns="38157" anchor="ctr"/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1521" y="3144942"/>
            <a:ext cx="853386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15" tIns="38157" rIns="76315" bIns="38157" anchor="ctr"/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17416" name="Прямоугольник 24"/>
          <p:cNvSpPr>
            <a:spLocks noChangeArrowheads="1"/>
          </p:cNvSpPr>
          <p:nvPr/>
        </p:nvSpPr>
        <p:spPr bwMode="auto">
          <a:xfrm>
            <a:off x="3066338" y="3119510"/>
            <a:ext cx="1467213" cy="2973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76315" tIns="38157" rIns="76315" bIns="38157">
            <a:spAutoFit/>
          </a:bodyPr>
          <a:lstStyle/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8240" y="3499758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15" tIns="38157" rIns="76315" bIns="38157" anchor="ctr"/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11842" y="861785"/>
            <a:ext cx="0" cy="33267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2217460" y="1096483"/>
            <a:ext cx="1683926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315" tIns="38157" rIns="76315" bIns="38157">
            <a:spAutoFit/>
          </a:bodyPr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Размер займов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7420" name="Прямоугольник 41"/>
          <p:cNvSpPr>
            <a:spLocks noChangeArrowheads="1"/>
          </p:cNvSpPr>
          <p:nvPr/>
        </p:nvSpPr>
        <p:spPr bwMode="auto">
          <a:xfrm>
            <a:off x="4031834" y="1059135"/>
            <a:ext cx="3953799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15" tIns="38157" rIns="76315" bIns="38157">
            <a:spAutoFit/>
          </a:bodyPr>
          <a:lstStyle/>
          <a:p>
            <a:pPr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100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тыс. – </a:t>
            </a:r>
            <a:r>
              <a:rPr lang="ru-RU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217460" y="1436414"/>
            <a:ext cx="1683926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315" tIns="38157" rIns="76315" bIns="38157">
            <a:spAutoFit/>
          </a:bodyPr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Срок предоставления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7422" name="Прямоугольник 41"/>
          <p:cNvSpPr>
            <a:spLocks noChangeArrowheads="1"/>
          </p:cNvSpPr>
          <p:nvPr/>
        </p:nvSpPr>
        <p:spPr bwMode="auto">
          <a:xfrm>
            <a:off x="4031746" y="1373721"/>
            <a:ext cx="2255090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15" tIns="38157" rIns="76315" bIns="38157">
            <a:spAutoFit/>
          </a:bodyPr>
          <a:lstStyle/>
          <a:p>
            <a:pPr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мес. – </a:t>
            </a:r>
            <a:r>
              <a:rPr lang="ru-RU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лет</a:t>
            </a:r>
          </a:p>
        </p:txBody>
      </p:sp>
      <p:sp>
        <p:nvSpPr>
          <p:cNvPr id="17425" name="Прямоугольник 30"/>
          <p:cNvSpPr>
            <a:spLocks noChangeArrowheads="1"/>
          </p:cNvSpPr>
          <p:nvPr/>
        </p:nvSpPr>
        <p:spPr bwMode="auto">
          <a:xfrm>
            <a:off x="2476361" y="2402692"/>
            <a:ext cx="4231990" cy="57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15" tIns="38157" rIns="76315" bIns="38157">
            <a:spAutoFit/>
          </a:bodyPr>
          <a:lstStyle/>
          <a:p>
            <a:pPr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▪ модернизация и/или приобретение оборудования</a:t>
            </a:r>
          </a:p>
          <a:p>
            <a:pPr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▪ приобретение, строительства и/или реконструкция основных фондов</a:t>
            </a:r>
          </a:p>
          <a:p>
            <a:pPr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▪ открытие нового, расширение или диверсификация производства</a:t>
            </a:r>
          </a:p>
          <a:p>
            <a:pPr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FFFFFF"/>
                </a:solidFill>
                <a:latin typeface="Calibri" pitchFamily="34" charset="0"/>
              </a:rPr>
              <a:t>▪ пополнение оборотных средств (только для Займа)</a:t>
            </a:r>
            <a:endParaRPr lang="ru-RU" sz="10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94682" y="2290646"/>
            <a:ext cx="4513757" cy="7523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15" tIns="38157" rIns="76315" bIns="38157" anchor="ctr"/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427" name="Прямоугольник 32"/>
          <p:cNvSpPr>
            <a:spLocks noChangeArrowheads="1"/>
          </p:cNvSpPr>
          <p:nvPr/>
        </p:nvSpPr>
        <p:spPr bwMode="auto">
          <a:xfrm>
            <a:off x="2476361" y="2134582"/>
            <a:ext cx="1787691" cy="297390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 lIns="76315" tIns="38157" rIns="76315" bIns="38157">
            <a:spAutoFit/>
          </a:bodyPr>
          <a:lstStyle/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Цели использования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7428" name="Прямоугольник 23"/>
          <p:cNvSpPr>
            <a:spLocks noChangeArrowheads="1"/>
          </p:cNvSpPr>
          <p:nvPr/>
        </p:nvSpPr>
        <p:spPr bwMode="auto">
          <a:xfrm>
            <a:off x="7010366" y="1240736"/>
            <a:ext cx="2133634" cy="286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315" tIns="38157" rIns="76315" bIns="38157">
            <a:spAutoFit/>
          </a:bodyPr>
          <a:lstStyle/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За 2018 год от субъектов МСП в Фонд поступило 230 заявлений на предоставление займов. Из них одобрено 149 на сумму </a:t>
            </a:r>
            <a:r>
              <a:rPr lang="ru-RU" sz="1000" b="1" dirty="0">
                <a:solidFill>
                  <a:srgbClr val="000000"/>
                </a:solidFill>
              </a:rPr>
              <a:t>284,1 млн</a:t>
            </a:r>
            <a:r>
              <a:rPr lang="ru-RU" sz="1000" dirty="0">
                <a:solidFill>
                  <a:srgbClr val="000000"/>
                </a:solidFill>
              </a:rPr>
              <a:t>. рублей. Плановые показатели по выдаче займов выполнены на 119 %.</a:t>
            </a:r>
          </a:p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</a:endParaRPr>
          </a:p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</a:endParaRPr>
          </a:p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 Всего с начала деятельности Фонда выдано 1422 займа на общую сумму </a:t>
            </a:r>
            <a:r>
              <a:rPr lang="ru-RU" sz="1000" b="1" dirty="0">
                <a:solidFill>
                  <a:srgbClr val="000000"/>
                </a:solidFill>
              </a:rPr>
              <a:t>1 531,8 млн</a:t>
            </a:r>
            <a:r>
              <a:rPr lang="ru-RU" sz="1000" dirty="0">
                <a:solidFill>
                  <a:srgbClr val="000000"/>
                </a:solidFill>
              </a:rPr>
              <a:t>. рублей. Порядка 33% предоставленных займов - сфера производства.</a:t>
            </a:r>
          </a:p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 </a:t>
            </a:r>
          </a:p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 </a:t>
            </a:r>
          </a:p>
          <a:p>
            <a:pPr algn="ctr"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429" name="Rectangle 2"/>
          <p:cNvSpPr>
            <a:spLocks noChangeArrowheads="1"/>
          </p:cNvSpPr>
          <p:nvPr/>
        </p:nvSpPr>
        <p:spPr bwMode="auto">
          <a:xfrm>
            <a:off x="1193485" y="4321363"/>
            <a:ext cx="7707355" cy="6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15" tIns="38157" rIns="76315" bIns="38157" anchor="ctr">
            <a:spAutoFit/>
          </a:bodyPr>
          <a:lstStyle/>
          <a:p>
            <a:pPr defTabSz="763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Calibri" pitchFamily="34" charset="0"/>
              </a:rPr>
              <a:t>Селяева Инга Юрьевна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defTabSz="763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Исполнительный директор МКК ВО «Фонд ресурсной поддержки малого и среднего предпринимательства»</a:t>
            </a:r>
          </a:p>
          <a:p>
            <a:pPr defTabSz="763282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Конева, 15, тел. (8172) 73-73-14,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e-mail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novofond@gmail.com</a:t>
            </a: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30" name="Picture 8" descr="Z:\Общие документы\Презентации\2017_01_16_Промышленность_ОАК\work\XJdhfgbMp8MFPWS85e5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28" y="4292477"/>
            <a:ext cx="655831" cy="6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Прямоугольник 26"/>
          <p:cNvSpPr>
            <a:spLocks noChangeArrowheads="1"/>
          </p:cNvSpPr>
          <p:nvPr/>
        </p:nvSpPr>
        <p:spPr bwMode="auto">
          <a:xfrm>
            <a:off x="3652116" y="3421007"/>
            <a:ext cx="2898825" cy="74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15" tIns="38157" rIns="76315" bIns="38157">
            <a:spAutoFit/>
          </a:bodyPr>
          <a:lstStyle/>
          <a:p>
            <a:pPr defTabSz="76328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</a:p>
          <a:p>
            <a:pPr defTabSz="76328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МКК ВО «Фонд ресурсной поддержки малого</a:t>
            </a:r>
            <a:endParaRPr lang="en-US" sz="10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defTabSz="76328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среднего предпринимательства»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228214" y="1784346"/>
            <a:ext cx="1674519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315" tIns="38157" rIns="76315" bIns="38157">
            <a:spAutoFit/>
          </a:bodyPr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Ставки по займу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7424" name="Прямоугольник 41"/>
          <p:cNvSpPr>
            <a:spLocks noChangeArrowheads="1"/>
          </p:cNvSpPr>
          <p:nvPr/>
        </p:nvSpPr>
        <p:spPr bwMode="auto">
          <a:xfrm>
            <a:off x="4042586" y="1724687"/>
            <a:ext cx="3029185" cy="2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15" tIns="38157" rIns="76315" bIns="38157">
            <a:spAutoFit/>
          </a:bodyPr>
          <a:lstStyle/>
          <a:p>
            <a:pPr defTabSz="76328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Calibri" pitchFamily="34" charset="0"/>
              </a:rPr>
              <a:t>8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b="1" dirty="0">
                <a:solidFill>
                  <a:srgbClr val="FFFFFF"/>
                </a:solidFill>
                <a:latin typeface="Calibri" pitchFamily="34" charset="0"/>
              </a:rPr>
              <a:t>16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% годовых</a:t>
            </a:r>
            <a:endParaRPr lang="ru-RU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Прямоугольник 43"/>
          <p:cNvSpPr>
            <a:spLocks noChangeArrowheads="1"/>
          </p:cNvSpPr>
          <p:nvPr/>
        </p:nvSpPr>
        <p:spPr bwMode="auto">
          <a:xfrm>
            <a:off x="6811486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315" tIns="38157" rIns="76315" bIns="38157">
            <a:spAutoFit/>
          </a:bodyPr>
          <a:lstStyle/>
          <a:p>
            <a:pPr algn="ctr" defTabSz="763282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6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Z:\Общие документы\Презентации\2017_01_16_Промышленность_ОАК\work\surety-bonds.jpg"/>
          <p:cNvPicPr>
            <a:picLocks noChangeAspect="1" noChangeArrowheads="1"/>
          </p:cNvPicPr>
          <p:nvPr/>
        </p:nvPicPr>
        <p:blipFill>
          <a:blip r:embed="rId2" cstate="print"/>
          <a:srcRect l="11188" r="46944"/>
          <a:stretch>
            <a:fillRect/>
          </a:stretch>
        </p:blipFill>
        <p:spPr bwMode="auto">
          <a:xfrm>
            <a:off x="0" y="817197"/>
            <a:ext cx="2011842" cy="31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8"/>
          <p:cNvSpPr>
            <a:spLocks noChangeArrowheads="1"/>
          </p:cNvSpPr>
          <p:nvPr/>
        </p:nvSpPr>
        <p:spPr bwMode="auto">
          <a:xfrm>
            <a:off x="1097915" y="393583"/>
            <a:ext cx="8046022" cy="2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lIns="76384" tIns="38192" rIns="76384" bIns="38192" anchor="ctr">
            <a:spAutoFit/>
          </a:bodyPr>
          <a:lstStyle/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>
                <a:solidFill>
                  <a:srgbClr val="000000"/>
                </a:solidFill>
                <a:latin typeface="Calibri" pitchFamily="34" charset="0"/>
              </a:rPr>
              <a:t>ПОРУЧИТЕЛЬСТВО СУБЪЕКТАМ МСП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842" y="817115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84" tIns="38192" rIns="76384" bIns="38192" anchor="ctr"/>
          <a:lstStyle/>
          <a:p>
            <a:pPr algn="ctr" defTabSz="763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7334" y="817115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84" tIns="38192" rIns="76384" bIns="38192" anchor="ctr"/>
          <a:lstStyle/>
          <a:p>
            <a:pPr algn="ctr" defTabSz="763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756692"/>
            <a:ext cx="0" cy="33267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377387" y="2657972"/>
            <a:ext cx="853386" cy="24143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84" tIns="38192" rIns="76384" bIns="38192" anchor="ctr"/>
          <a:lstStyle/>
          <a:p>
            <a:pPr algn="ctr" defTabSz="7639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16393" name="Прямоугольник 24"/>
          <p:cNvSpPr>
            <a:spLocks noChangeArrowheads="1"/>
          </p:cNvSpPr>
          <p:nvPr/>
        </p:nvSpPr>
        <p:spPr bwMode="auto">
          <a:xfrm>
            <a:off x="3232197" y="2632548"/>
            <a:ext cx="1467213" cy="2973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76384" tIns="38192" rIns="76384" bIns="38192">
            <a:spAutoFit/>
          </a:bodyPr>
          <a:lstStyle/>
          <a:p>
            <a:pPr defTabSz="76397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84106" y="3063476"/>
            <a:ext cx="1370794" cy="2427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84" tIns="38192" rIns="76384" bIns="38192" anchor="ctr"/>
          <a:lstStyle/>
          <a:p>
            <a:pPr algn="ctr" defTabSz="7639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6395" name="Прямоугольник 26"/>
          <p:cNvSpPr>
            <a:spLocks noChangeArrowheads="1"/>
          </p:cNvSpPr>
          <p:nvPr/>
        </p:nvSpPr>
        <p:spPr bwMode="auto">
          <a:xfrm>
            <a:off x="3765651" y="2952710"/>
            <a:ext cx="2898826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84" tIns="38192" rIns="76384" bIns="38192">
            <a:spAutoFit/>
          </a:bodyPr>
          <a:lstStyle/>
          <a:p>
            <a:pPr defTabSz="7639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2217460" y="1059885"/>
            <a:ext cx="2049471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384" tIns="38192" rIns="76384" bIns="38192">
            <a:spAutoFit/>
          </a:bodyPr>
          <a:lstStyle/>
          <a:p>
            <a:pPr algn="ctr" defTabSz="7639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Величина поручительства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6397" name="Прямоугольник 41"/>
          <p:cNvSpPr>
            <a:spLocks noChangeArrowheads="1"/>
          </p:cNvSpPr>
          <p:nvPr/>
        </p:nvSpPr>
        <p:spPr bwMode="auto">
          <a:xfrm>
            <a:off x="4328833" y="971847"/>
            <a:ext cx="3953799" cy="4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84" tIns="38192" rIns="76384" bIns="38192">
            <a:spAutoFit/>
          </a:bodyPr>
          <a:lstStyle/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0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7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ru-RU" sz="27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r>
              <a:rPr lang="en-US" sz="27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27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заемных средств</a:t>
            </a:r>
            <a:endParaRPr lang="ru-RU" sz="27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217460" y="1449384"/>
            <a:ext cx="2049471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384" tIns="38192" rIns="76384" bIns="38192">
            <a:spAutoFit/>
          </a:bodyPr>
          <a:lstStyle/>
          <a:p>
            <a:pPr algn="ctr" defTabSz="7639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Размер поручительства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6399" name="Прямоугольник 41"/>
          <p:cNvSpPr>
            <a:spLocks noChangeArrowheads="1"/>
          </p:cNvSpPr>
          <p:nvPr/>
        </p:nvSpPr>
        <p:spPr bwMode="auto">
          <a:xfrm>
            <a:off x="4328752" y="1386689"/>
            <a:ext cx="2255090" cy="40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84" tIns="38192" rIns="76384" bIns="38192">
            <a:spAutoFit/>
          </a:bodyPr>
          <a:lstStyle/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</a:t>
            </a:r>
            <a:r>
              <a:rPr lang="ru-RU" sz="27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25 </a:t>
            </a: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24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228212" y="1846884"/>
            <a:ext cx="2038720" cy="2626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6384" tIns="38192" rIns="76384" bIns="38192">
            <a:spAutoFit/>
          </a:bodyPr>
          <a:lstStyle/>
          <a:p>
            <a:pPr algn="ctr" defTabSz="7639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Срок заключения договора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6401" name="Прямоугольник 41"/>
          <p:cNvSpPr>
            <a:spLocks noChangeArrowheads="1"/>
          </p:cNvSpPr>
          <p:nvPr/>
        </p:nvSpPr>
        <p:spPr bwMode="auto">
          <a:xfrm>
            <a:off x="4339585" y="1800195"/>
            <a:ext cx="2174455" cy="4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84" tIns="38192" rIns="76384" bIns="38192">
            <a:spAutoFit/>
          </a:bodyPr>
          <a:lstStyle/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1-10 </a:t>
            </a:r>
            <a:r>
              <a:rPr lang="ru-RU" sz="2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 sz="24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402" name="Прямоугольник 22"/>
          <p:cNvSpPr>
            <a:spLocks noChangeArrowheads="1"/>
          </p:cNvSpPr>
          <p:nvPr/>
        </p:nvSpPr>
        <p:spPr bwMode="auto">
          <a:xfrm>
            <a:off x="3772373" y="3372859"/>
            <a:ext cx="2734867" cy="3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384" tIns="38192" rIns="76384" bIns="38192">
            <a:spAutoFit/>
          </a:bodyPr>
          <a:lstStyle/>
          <a:p>
            <a:pPr defTabSz="76397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</a:rPr>
              <a:t>НП «Агентство Городского Развития»</a:t>
            </a:r>
          </a:p>
          <a:p>
            <a:pPr defTabSz="76397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FFFFFF"/>
                </a:solidFill>
                <a:latin typeface="Calibri" pitchFamily="34" charset="0"/>
              </a:rPr>
              <a:t>АНО «Центр гарантийного обеспечения МСП»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16403" name="Прямоугольник 26"/>
          <p:cNvSpPr>
            <a:spLocks noChangeArrowheads="1"/>
          </p:cNvSpPr>
          <p:nvPr/>
        </p:nvSpPr>
        <p:spPr bwMode="auto">
          <a:xfrm>
            <a:off x="7018852" y="1345989"/>
            <a:ext cx="2133634" cy="21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384" tIns="38192" rIns="76384" bIns="38192">
            <a:spAutoFit/>
          </a:bodyPr>
          <a:lstStyle/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За 2018 год</a:t>
            </a:r>
          </a:p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предоставлено</a:t>
            </a:r>
          </a:p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16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поручительств</a:t>
            </a:r>
          </a:p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 106,6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млн руб.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</a:t>
            </a:r>
          </a:p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 кредитам</a:t>
            </a:r>
          </a:p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сумму </a:t>
            </a:r>
          </a:p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260,6 млн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руб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defTabSz="76397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64% поручительств – </a:t>
            </a:r>
          </a:p>
          <a:p>
            <a:pPr algn="ctr" defTabSz="76397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в реальном секторе экономики</a:t>
            </a:r>
            <a:endParaRPr lang="ru-RU" sz="1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463083" y="4137554"/>
            <a:ext cx="7558935" cy="4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384" tIns="38192" rIns="76384" bIns="38192">
            <a:spAutoFit/>
          </a:bodyPr>
          <a:lstStyle/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Давыдова Виктория Александровна,</a:t>
            </a:r>
          </a:p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</a:rPr>
              <a:t>АНО «Центр гарантийного обеспечения малого и среднего предпринимательства»</a:t>
            </a:r>
          </a:p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Череповец,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б-р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Доменщиков, 32, тел. (8202) 20-19-29,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e-mail: ak@agr-city.ru</a:t>
            </a: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463083" y="4618263"/>
            <a:ext cx="7558935" cy="4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384" tIns="38192" rIns="76384" bIns="38192" anchor="ctr">
            <a:spAutoFit/>
          </a:bodyPr>
          <a:lstStyle/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Лодыгина Ирина Сергеевна,</a:t>
            </a:r>
          </a:p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заместитель директора АУ ВО «Бизнес-инкубатор»</a:t>
            </a:r>
          </a:p>
          <a:p>
            <a:pPr defTabSz="7639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Машиностроительная, 19,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. 322,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(8172) 57-83-50,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e-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i.Lodygina@smb35.ru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8" name="Picture 8" descr="Z:\Общие документы\Презентации\2017_01_16_Промышленность_ОАК\work\garant.jpg"/>
          <p:cNvPicPr>
            <a:picLocks noChangeAspect="1" noChangeArrowheads="1"/>
          </p:cNvPicPr>
          <p:nvPr/>
        </p:nvPicPr>
        <p:blipFill>
          <a:blip r:embed="rId3" cstate="print"/>
          <a:srcRect l="7507" t="22942" r="9953" b="19669"/>
          <a:stretch>
            <a:fillRect/>
          </a:stretch>
        </p:blipFill>
        <p:spPr bwMode="auto">
          <a:xfrm>
            <a:off x="65" y="4112694"/>
            <a:ext cx="1341101" cy="51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04" y="4568484"/>
            <a:ext cx="639663" cy="538921"/>
          </a:xfrm>
          <a:prstGeom prst="rect">
            <a:avLst/>
          </a:prstGeom>
        </p:spPr>
      </p:pic>
      <p:sp>
        <p:nvSpPr>
          <p:cNvPr id="26" name="Прямоугольник 43"/>
          <p:cNvSpPr>
            <a:spLocks noChangeArrowheads="1"/>
          </p:cNvSpPr>
          <p:nvPr/>
        </p:nvSpPr>
        <p:spPr bwMode="auto">
          <a:xfrm>
            <a:off x="6811479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384" tIns="38192" rIns="76384" bIns="38192">
            <a:spAutoFit/>
          </a:bodyPr>
          <a:lstStyle/>
          <a:p>
            <a:pPr algn="ctr" defTabSz="763975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5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9" descr="Z:\Общие документы\Презентации\2017_01_16_Промышленность_ОАК\work\dermtechintl-1.jpg"/>
          <p:cNvPicPr>
            <a:picLocks noChangeAspect="1" noChangeArrowheads="1"/>
          </p:cNvPicPr>
          <p:nvPr/>
        </p:nvPicPr>
        <p:blipFill>
          <a:blip r:embed="rId2" cstate="print"/>
          <a:srcRect l="26009" r="33296"/>
          <a:stretch>
            <a:fillRect/>
          </a:stretch>
        </p:blipFill>
        <p:spPr bwMode="auto">
          <a:xfrm>
            <a:off x="0" y="817752"/>
            <a:ext cx="2011842" cy="31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1097915" y="247438"/>
            <a:ext cx="8046022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lIns="76464" tIns="38232" rIns="76464" bIns="38232" anchor="ctr">
            <a:spAutoFit/>
          </a:bodyPr>
          <a:lstStyle/>
          <a:p>
            <a:pPr defTabSz="764767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ПРОГРАММА СТИМУЛИРОВАНИЯ КРЕДИТОВАНИЯ 8,5%</a:t>
            </a:r>
          </a:p>
          <a:p>
            <a:pPr defTabSz="764767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1764 от 30.12.2018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1386" y="788134"/>
            <a:ext cx="4998021" cy="3146658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64" tIns="38232" rIns="76464" bIns="38232" anchor="ctr"/>
          <a:lstStyle/>
          <a:p>
            <a:pPr algn="ctr" defTabSz="76476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61635" y="816347"/>
            <a:ext cx="2116666" cy="3146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64" tIns="38232" rIns="76464" bIns="38232" anchor="ctr"/>
          <a:lstStyle/>
          <a:p>
            <a:pPr algn="ctr" defTabSz="76476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11842" y="861770"/>
            <a:ext cx="0" cy="33267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Прямоугольник 41"/>
          <p:cNvSpPr>
            <a:spLocks noChangeArrowheads="1"/>
          </p:cNvSpPr>
          <p:nvPr/>
        </p:nvSpPr>
        <p:spPr bwMode="auto">
          <a:xfrm>
            <a:off x="2218825" y="938125"/>
            <a:ext cx="4730582" cy="61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464" tIns="38232" rIns="76464" bIns="38232">
            <a:spAutoFit/>
          </a:bodyPr>
          <a:lstStyle/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Кредит не более </a:t>
            </a:r>
            <a:r>
              <a:rPr lang="ru-RU" sz="27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8,5</a:t>
            </a:r>
            <a:r>
              <a:rPr lang="ru-RU" altLang="ru-RU" sz="2700" b="1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%</a:t>
            </a:r>
            <a:r>
              <a:rPr lang="ru-RU" altLang="ru-RU" sz="27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altLang="ru-RU" sz="17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годовых субъектам малого и среднего бизнеса</a:t>
            </a:r>
            <a:endParaRPr lang="ru-RU" sz="17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Прямоугольник 43"/>
          <p:cNvSpPr>
            <a:spLocks noChangeArrowheads="1"/>
          </p:cNvSpPr>
          <p:nvPr/>
        </p:nvSpPr>
        <p:spPr bwMode="auto">
          <a:xfrm>
            <a:off x="2261332" y="2484823"/>
            <a:ext cx="1601485" cy="81587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464" tIns="38232" rIns="76464" bIns="38232">
            <a:spAutoFit/>
          </a:bodyPr>
          <a:lstStyle/>
          <a:p>
            <a:pPr algn="ctr" defTabSz="7647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Сумма кредита на инвестиционные цели </a:t>
            </a:r>
          </a:p>
          <a:p>
            <a:pPr algn="ctr" defTabSz="7647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  <a:latin typeface="Calibri" pitchFamily="34" charset="0"/>
              </a:rPr>
              <a:t>на 10 лет 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14348" name="Прямоугольник 41"/>
          <p:cNvSpPr>
            <a:spLocks noChangeArrowheads="1"/>
          </p:cNvSpPr>
          <p:nvPr/>
        </p:nvSpPr>
        <p:spPr bwMode="auto">
          <a:xfrm>
            <a:off x="3901451" y="2484872"/>
            <a:ext cx="3230836" cy="44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464" tIns="38232" rIns="76464" bIns="38232">
            <a:spAutoFit/>
          </a:bodyPr>
          <a:lstStyle/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</a:t>
            </a:r>
            <a:r>
              <a:rPr lang="ru-RU" sz="3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 </a:t>
            </a:r>
            <a:r>
              <a:rPr lang="ru-RU" sz="1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млн. </a:t>
            </a:r>
            <a:r>
              <a:rPr lang="ru-RU" sz="3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1000 </a:t>
            </a:r>
            <a:r>
              <a:rPr lang="ru-RU" sz="1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млн. руб.</a:t>
            </a:r>
            <a:endParaRPr lang="ru-RU" sz="27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57301" y="3389361"/>
            <a:ext cx="853387" cy="19050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64" tIns="38232" rIns="76464" bIns="38232" anchor="ctr"/>
          <a:lstStyle/>
          <a:p>
            <a:pPr algn="ctr" defTabSz="7647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Уровень</a:t>
            </a:r>
          </a:p>
        </p:txBody>
      </p:sp>
      <p:sp>
        <p:nvSpPr>
          <p:cNvPr id="14353" name="Прямоугольник 24"/>
          <p:cNvSpPr>
            <a:spLocks noChangeArrowheads="1"/>
          </p:cNvSpPr>
          <p:nvPr/>
        </p:nvSpPr>
        <p:spPr bwMode="auto">
          <a:xfrm>
            <a:off x="3995936" y="3091970"/>
            <a:ext cx="2016224" cy="2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464" tIns="38232" rIns="76464" bIns="38232">
            <a:spAutoFit/>
          </a:bodyPr>
          <a:lstStyle/>
          <a:p>
            <a:pPr defTabSz="764767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63947" y="3655839"/>
            <a:ext cx="1370794" cy="21212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64" tIns="38232" rIns="76464" bIns="38232" anchor="ctr"/>
          <a:lstStyle/>
          <a:p>
            <a:pPr algn="ctr" defTabSz="7647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4355" name="Прямоугольник 26"/>
          <p:cNvSpPr>
            <a:spLocks noChangeArrowheads="1"/>
          </p:cNvSpPr>
          <p:nvPr/>
        </p:nvSpPr>
        <p:spPr bwMode="auto">
          <a:xfrm>
            <a:off x="3745566" y="3518063"/>
            <a:ext cx="2898825" cy="27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464" tIns="38232" rIns="76464" bIns="38232">
            <a:spAutoFit/>
          </a:bodyPr>
          <a:lstStyle/>
          <a:p>
            <a:pPr defTabSz="7647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</a:rPr>
              <a:t>МИНЭКОНОМРАЗВИТИЯ РОССИИ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4357" name="Прямоугольник 24"/>
          <p:cNvSpPr>
            <a:spLocks noChangeArrowheads="1"/>
          </p:cNvSpPr>
          <p:nvPr/>
        </p:nvSpPr>
        <p:spPr bwMode="auto">
          <a:xfrm>
            <a:off x="7071682" y="998652"/>
            <a:ext cx="2011842" cy="30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464" tIns="38232" rIns="76464" bIns="38232">
            <a:spAutoFit/>
          </a:bodyPr>
          <a:lstStyle/>
          <a:p>
            <a:pPr algn="ctr"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Действует </a:t>
            </a:r>
          </a:p>
          <a:p>
            <a:pPr algn="ctr"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с 2019 года</a:t>
            </a:r>
          </a:p>
          <a:p>
            <a:pPr algn="ctr"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постановление Правительства РФ от 30.12.2018 №1764 </a:t>
            </a:r>
          </a:p>
          <a:p>
            <a:pPr algn="ctr"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Минэкономразвития России образует комиссию по вопросам предоставления субсидий, которая определяет уполномоченные банки на реализацию программы</a:t>
            </a:r>
          </a:p>
          <a:p>
            <a:pPr algn="ctr"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359" name="Picture 8" descr="Z:\Общие документы\Презентации\2017_01_16_Промышленность_ОАК\work\garant.jpg"/>
          <p:cNvPicPr>
            <a:picLocks noChangeAspect="1" noChangeArrowheads="1"/>
          </p:cNvPicPr>
          <p:nvPr/>
        </p:nvPicPr>
        <p:blipFill>
          <a:blip r:embed="rId3" cstate="print"/>
          <a:srcRect l="7507" t="22942" r="9953" b="19669"/>
          <a:stretch>
            <a:fillRect/>
          </a:stretch>
        </p:blipFill>
        <p:spPr bwMode="auto">
          <a:xfrm>
            <a:off x="65" y="4052186"/>
            <a:ext cx="1341101" cy="51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Rectangle 2"/>
          <p:cNvSpPr>
            <a:spLocks noChangeArrowheads="1"/>
          </p:cNvSpPr>
          <p:nvPr/>
        </p:nvSpPr>
        <p:spPr bwMode="auto">
          <a:xfrm>
            <a:off x="1463083" y="4084389"/>
            <a:ext cx="7558935" cy="4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464" tIns="38232" rIns="76464" bIns="38232">
            <a:spAutoFit/>
          </a:bodyPr>
          <a:lstStyle/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Кропачева Анна Леонидовна, </a:t>
            </a:r>
          </a:p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</a:rPr>
              <a:t>АНО «Центр гарантийного обеспечения малого и среднего предпринимательства» </a:t>
            </a:r>
          </a:p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Череповец,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б-р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Доменщиков, 32, тел. (8202) 20-19-29,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e-mail: ak@agr-city.ru</a:t>
            </a: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463083" y="4558260"/>
            <a:ext cx="7558935" cy="4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464" tIns="38232" rIns="76464" bIns="38232" anchor="ctr">
            <a:spAutoFit/>
          </a:bodyPr>
          <a:lstStyle/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0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Лодыгина Ирина Сергеевна,</a:t>
            </a:r>
          </a:p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заместитель директора АУ ВО «Бизнес-инкубатор»</a:t>
            </a:r>
          </a:p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г. Вологда, ул. Машиностроительная, 19, 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каб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. 322,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 (8172) 57-83-50, 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e-</a:t>
            </a:r>
            <a:r>
              <a:rPr lang="ru-RU" sz="1200" dirty="0" err="1">
                <a:solidFill>
                  <a:srgbClr val="000000"/>
                </a:solidFill>
                <a:latin typeface="Calibri" pitchFamily="34" charset="0"/>
              </a:rPr>
              <a:t>mail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i.Lodygina@smb35.ru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2248604" y="1543172"/>
            <a:ext cx="1601485" cy="8166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464" tIns="38232" rIns="76464" bIns="38232">
            <a:spAutoFit/>
          </a:bodyPr>
          <a:lstStyle/>
          <a:p>
            <a:pPr algn="ctr" defTabSz="7647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Calibri" pitchFamily="34" charset="0"/>
              </a:rPr>
              <a:t>Сумма кредита на пополнение оборотных средств</a:t>
            </a:r>
          </a:p>
          <a:p>
            <a:pPr algn="ctr" defTabSz="7647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  <a:latin typeface="Calibri" pitchFamily="34" charset="0"/>
              </a:rPr>
              <a:t> на 3 года 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31" name="Прямоугольник 41"/>
          <p:cNvSpPr>
            <a:spLocks noChangeArrowheads="1"/>
          </p:cNvSpPr>
          <p:nvPr/>
        </p:nvSpPr>
        <p:spPr bwMode="auto">
          <a:xfrm>
            <a:off x="3901522" y="1637807"/>
            <a:ext cx="3108413" cy="44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464" tIns="38232" rIns="76464" bIns="38232">
            <a:spAutoFit/>
          </a:bodyPr>
          <a:lstStyle/>
          <a:p>
            <a:pPr defTabSz="76476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</a:t>
            </a:r>
            <a:r>
              <a:rPr lang="ru-RU" sz="3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 </a:t>
            </a:r>
            <a:r>
              <a:rPr lang="ru-RU" sz="1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млн. </a:t>
            </a:r>
            <a:r>
              <a:rPr lang="ru-RU" sz="3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100 </a:t>
            </a:r>
            <a:r>
              <a:rPr lang="ru-RU" sz="17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млн. руб.</a:t>
            </a:r>
            <a:endParaRPr lang="ru-RU" sz="27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04" y="4568476"/>
            <a:ext cx="639663" cy="538921"/>
          </a:xfrm>
          <a:prstGeom prst="rect">
            <a:avLst/>
          </a:prstGeom>
        </p:spPr>
      </p:pic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6827561" y="0"/>
            <a:ext cx="2332195" cy="4472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464" tIns="38232" rIns="76464" bIns="38232">
            <a:spAutoFit/>
          </a:bodyPr>
          <a:lstStyle/>
          <a:p>
            <a:pPr algn="ctr" defTabSz="764767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Специальные </a:t>
            </a:r>
            <a:r>
              <a:rPr lang="ru-RU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меры поддержки МСП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1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2309</Words>
  <Application>Microsoft Office PowerPoint</Application>
  <PresentationFormat>Экран (16:9)</PresentationFormat>
  <Paragraphs>418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Тема Office</vt:lpstr>
      <vt:lpstr>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2_Оформление по умолчанию</vt:lpstr>
      <vt:lpstr>1_Оформление по умолчанию</vt:lpstr>
      <vt:lpstr>3_Оформление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Озеров</dc:creator>
  <cp:lastModifiedBy>Пользователь</cp:lastModifiedBy>
  <cp:revision>49</cp:revision>
  <cp:lastPrinted>2017-03-21T10:57:38Z</cp:lastPrinted>
  <dcterms:created xsi:type="dcterms:W3CDTF">2017-03-15T18:17:46Z</dcterms:created>
  <dcterms:modified xsi:type="dcterms:W3CDTF">2019-02-25T18:29:51Z</dcterms:modified>
</cp:coreProperties>
</file>