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65" r:id="rId2"/>
    <p:sldId id="668" r:id="rId3"/>
    <p:sldId id="631" r:id="rId4"/>
    <p:sldId id="651" r:id="rId5"/>
    <p:sldId id="664" r:id="rId6"/>
    <p:sldId id="663" r:id="rId7"/>
    <p:sldId id="607" r:id="rId8"/>
    <p:sldId id="626" r:id="rId9"/>
    <p:sldId id="683" r:id="rId10"/>
    <p:sldId id="684" r:id="rId11"/>
    <p:sldId id="677" r:id="rId12"/>
    <p:sldId id="671" r:id="rId13"/>
    <p:sldId id="673" r:id="rId14"/>
    <p:sldId id="678" r:id="rId15"/>
    <p:sldId id="675" r:id="rId16"/>
    <p:sldId id="679" r:id="rId17"/>
  </p:sldIdLst>
  <p:sldSz cx="10801350" cy="6121400"/>
  <p:notesSz cx="9928225" cy="6797675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7BB9"/>
    <a:srgbClr val="CC0000"/>
    <a:srgbClr val="FF0000"/>
    <a:srgbClr val="5E94CA"/>
    <a:srgbClr val="FE958A"/>
    <a:srgbClr val="FFD1D1"/>
    <a:srgbClr val="FFFFFF"/>
    <a:srgbClr val="185AC6"/>
    <a:srgbClr val="000000"/>
    <a:srgbClr val="FFB9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84058" autoAdjust="0"/>
  </p:normalViewPr>
  <p:slideViewPr>
    <p:cSldViewPr>
      <p:cViewPr>
        <p:scale>
          <a:sx n="70" d="100"/>
          <a:sy n="70" d="100"/>
        </p:scale>
        <p:origin x="-1446" y="-312"/>
      </p:cViewPr>
      <p:guideLst>
        <p:guide orient="horz" pos="1883"/>
        <p:guide pos="66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636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10" y="-756"/>
      </p:cViewPr>
      <p:guideLst>
        <p:guide orient="horz" pos="2142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559"/>
          </a:xfrm>
          <a:prstGeom prst="rect">
            <a:avLst/>
          </a:prstGeom>
        </p:spPr>
        <p:txBody>
          <a:bodyPr vert="horz" lIns="91142" tIns="45572" rIns="91142" bIns="455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559"/>
          </a:xfrm>
          <a:prstGeom prst="rect">
            <a:avLst/>
          </a:prstGeom>
        </p:spPr>
        <p:txBody>
          <a:bodyPr vert="horz" lIns="91142" tIns="45572" rIns="91142" bIns="45572" rtlCol="0"/>
          <a:lstStyle>
            <a:lvl1pPr algn="r">
              <a:defRPr sz="1200"/>
            </a:lvl1pPr>
          </a:lstStyle>
          <a:p>
            <a:fld id="{7CA9E053-DEDE-45CB-A88F-4DC770CE149C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033"/>
            <a:ext cx="4302231" cy="339559"/>
          </a:xfrm>
          <a:prstGeom prst="rect">
            <a:avLst/>
          </a:prstGeom>
        </p:spPr>
        <p:txBody>
          <a:bodyPr vert="horz" lIns="91142" tIns="45572" rIns="91142" bIns="455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7033"/>
            <a:ext cx="4302231" cy="339559"/>
          </a:xfrm>
          <a:prstGeom prst="rect">
            <a:avLst/>
          </a:prstGeom>
        </p:spPr>
        <p:txBody>
          <a:bodyPr vert="horz" lIns="91142" tIns="45572" rIns="91142" bIns="45572" rtlCol="0" anchor="b"/>
          <a:lstStyle>
            <a:lvl1pPr algn="r">
              <a:defRPr sz="1200"/>
            </a:lvl1pPr>
          </a:lstStyle>
          <a:p>
            <a:fld id="{E3962C4E-7DA3-4C22-B539-2368BA68D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594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4302231" cy="3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1" tIns="45835" rIns="91671" bIns="45835" numCol="1" anchor="t" anchorCtr="0" compatLnSpc="1">
            <a:prstTxWarp prst="textNoShape">
              <a:avLst/>
            </a:prstTxWarp>
          </a:bodyPr>
          <a:lstStyle>
            <a:lvl1pPr defTabSz="91723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3697" y="0"/>
            <a:ext cx="4302231" cy="3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1" tIns="45835" rIns="91671" bIns="45835" numCol="1" anchor="t" anchorCtr="0" compatLnSpc="1">
            <a:prstTxWarp prst="textNoShape">
              <a:avLst/>
            </a:prstTxWarp>
          </a:bodyPr>
          <a:lstStyle>
            <a:lvl1pPr algn="r" defTabSz="917235">
              <a:defRPr sz="1200">
                <a:latin typeface="Arial" charset="0"/>
              </a:defRPr>
            </a:lvl1pPr>
          </a:lstStyle>
          <a:p>
            <a:pPr>
              <a:defRPr/>
            </a:pPr>
            <a:fld id="{214E3236-2120-4E65-9DFB-0A11D8B8CCB7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511175"/>
            <a:ext cx="449262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9" tIns="44175" rIns="88349" bIns="4417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2823" y="3228516"/>
            <a:ext cx="7942580" cy="305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1" tIns="45835" rIns="91671" bIns="45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6455949"/>
            <a:ext cx="4302231" cy="34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1" tIns="45835" rIns="91671" bIns="45835" numCol="1" anchor="b" anchorCtr="0" compatLnSpc="1">
            <a:prstTxWarp prst="textNoShape">
              <a:avLst/>
            </a:prstTxWarp>
          </a:bodyPr>
          <a:lstStyle>
            <a:lvl1pPr defTabSz="91723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3697" y="6455949"/>
            <a:ext cx="4302231" cy="34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1" tIns="45835" rIns="91671" bIns="45835" numCol="1" anchor="b" anchorCtr="0" compatLnSpc="1">
            <a:prstTxWarp prst="textNoShape">
              <a:avLst/>
            </a:prstTxWarp>
          </a:bodyPr>
          <a:lstStyle>
            <a:lvl1pPr algn="r" defTabSz="917235">
              <a:defRPr sz="1200">
                <a:latin typeface="Arial" charset="0"/>
              </a:defRPr>
            </a:lvl1pPr>
          </a:lstStyle>
          <a:p>
            <a:pPr>
              <a:defRPr/>
            </a:pPr>
            <a:fld id="{42648362-6108-43EB-9E20-1CF8C1183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015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197975&amp;dst=101269&amp;fld=13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ru-RU" b="1" dirty="0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5623696" y="6455950"/>
            <a:ext cx="4302231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9" tIns="45758" rIns="91519" bIns="45758" anchor="b"/>
          <a:lstStyle/>
          <a:p>
            <a:pPr algn="r" defTabSz="914614"/>
            <a:fld id="{A3673F71-5F5F-4ED1-B5B5-99C9924998C6}" type="slidenum">
              <a:rPr lang="ru-RU" altLang="ru-RU" sz="1200"/>
              <a:pPr algn="r" defTabSz="914614"/>
              <a:t>1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одним механизмом поддержки бизнеса является проект «Синергия роста». Основная цель − развивать малый и средний бизнес, доращивать его до потребностей крупного бизнеса. Основным результатом кооперационного взаимодействия является количество заключенных «живых» контрактов. За пять лет эта цифра составила 76,5 млрд рублей. </a:t>
            </a:r>
          </a:p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проекта приглашаем:</a:t>
            </a:r>
          </a:p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−участвовать в Советах по кооперации при Департаменте экономического развития области на площадках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АНО «Мой бизнес»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городе Вологде и Агентства Городского Развития в городе Череповце.</a:t>
            </a:r>
          </a:p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−участвовать в программе «Выращивание» (которая направлена на развитие субъектов МСП области в качестве поставщиков (исполнителей, подрядчиков) при осуществлении закупок товаров, работ, услуг заказчиками).</a:t>
            </a:r>
          </a:p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−участвовать в «Электронной бизнес-кооперации» (проект АНО «Агентство Городского Развития», который включает в себя информацию об актуальных и перспективных заказах компаний, перечень имущества (неликвидное имущество, подержанное оборудование), перечень земельных участков на территории крупных предприятий, перечень производственных и офисных помещений, предоставляемых в аренду малому бизнесу).</a:t>
            </a:r>
          </a:p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прошлого года утвержден порядок, который предполагает заключение протокола о намерениях по вопросам развития бизнес-кооперации на территории области и реализации проекта «Синергия роста» между Департаментом экономического развития области и заинтересованной организацией. </a:t>
            </a:r>
          </a:p>
          <a:p>
            <a:pPr indent="450000" algn="just"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6E40B-6D50-4A2E-8271-43A10725EB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касается инвестиционной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политики, то в настоящее время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территории области действует следующая форма региональной поддержки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рассмотрение масштабных инвестиционных проектов в целях получения  инвесторами земельного  участка  в аренду без проведения торгов.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Предоставление земельного участка в аренду без проведения торгов юридическим лицам для реализации масштабных инвестиционных проектов осуществляется, если инвестиционные проекты соответствуют следующим критериям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установлены законом области от 4 октября 2018 года № 4408-ОЗ «Об установлении критериев, которым должны соответствовать объекты социально-культурного и коммунально-бытового назначения, масштабные инвестиционные проекты, для размещения (реализации) которых на территории Вологодской области допускается предоставление земельного участка, находящегося в государственной или муниципальной собственности, юридическим лицам в аренду без проведения торгов»):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Проекты предполагают строительство новых объектов на территории области;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Суммарный объем капитальных вложений - более 100 миллионов рублей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 обязательным документарным подтверждением финансового обеспечения реализации масштабного инвестиционного проекта) и (или) создание рабочих мест - более 100 мест с размером среднемесячной заработной платы работников не ниже размера среднемесячной заработной платы работников по соответствующему виду экономической деятельности в области за последний утвержденный Федеральной службой государственной статистики год;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Соответствие стратегически важному для развития области виду экономической деятельности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утверждены постановлением Правительства области от 7 ноября 2013 года № 1141 «Об утверждении стратегически важных для развития области и муниципальных районов области видов экономической деятельности»).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2A2E-1C88-4227-A035-B44B7C31FE0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62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Земельный кодекс Российской Федерации предусматривает норму, согласно которой регионы могут предоставлять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на получение юридическими лицами участков в аренду без проведения торгов для размещения объектов социально-культурного и коммунально-бытового назначения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реализации масштабных инвестиционных проектов при условии, что они соответствуют определенным критериям, установленным субъектом Российской Федерации.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Инвесторы получили право по получение участков без торгов в целях создания таких объектов как: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объекты здравоохранения (санатории (профилактории), оздоровительные центры, клинические лаборатории, диагностические центры);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культуры (музеи, выставочные залы, художественные галереи, дома культуры, библиотеки, кинотеатры, театры, филармонии, планетарии, зверинцы, зоопарки, океанариумы);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объекты физической культуры и спорта (бассейны, конюшни, теннисные корты, спортивные клубы, спортивные залы, физкультурно-оздоровительные комплексы, аквапарки);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объекты образования (детские ясли, детские сады, школы);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объекты социального обслуживания (дома престарелых);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объекты туристического обслуживания (детские лагеря, пансионаты, дома отдыха).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Законодательством Вологодской области определены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критерии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указанных масштабных инвестиционных проектов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области от 4 октября 2018 года № 4408-ОЗ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«Об установлении критериев, которым должны соответствовать объекты социально-культурного и коммунально-бытового назначения, масштабные инвестиционные проекты, для размещения (реализации) которых на территории Вологодской области допускается предоставление земельного участка, находящегося в государственной или муниципальной собственности, юридическим лицам в аренду без проведения торгов»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Объем средств для создания объекта должен составлять: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менее 20 млн. рублей – в Вологде и Череповце;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менее 10 млн. рублей – в муниципальных районах.  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как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минимум 50%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собственные средства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юридического лица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 обязательным документарным подтверждением финансового обеспечения создания объекта социально-культурного назначения).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в течение первого года после размещения объекта должно быть создано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менее 5 рабочих мест.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к критериям относится: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 социально-культурного назначения должен  соответствовать целям и задачам, определенным в государственных программах области и (или) в муниципальных программах;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размещение объекта социально-культурного назначения планируется с учетом нормативов градостроительного проектирования;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размещение объекта предусматривает предоставление услуг, в том числе на льготной основе, категориям граждан, указанным в статье 7 Федерального закона от 17 июля 1999 года № 178-ФЗ «О государственной социальной помощи»;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ведение деятельности на размещенном объекте повлечет увеличение в течение первого года после размещения объекта и сохранение в последующие два года ведения деятельности на размещенном объекте количества имеющихся рабочих мест (основное место работы) в муниципальном образовании области, на территории которого он будет размещен, не менее чем на пять рабочих мест, созданных юридическим лицом, осуществляющим размещение объекта социально-культурного назначения;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размещение объекта повлечет увеличение налоговых поступлений от юридического лица, осуществляющего размещение объекта, в консолидированный бюджет области в году, следующем за годом введения в эксплуатацию объекта социально-культурного назначения, по сравнению с годом, предшествующим году подачи документов на рассмотрение Инвестиционного совета при Губернаторе области.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2A2E-1C88-4227-A035-B44B7C31FE0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62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инвестиционным и налоговым законодательством вновь созданным организациям, реализующим приоритетные инвестиционные проекты с объемом инвестиций более 50 млн. рублей, предоставляются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налоговые льготы по налогу на имущество, налогу на прибыль и транспортному налогу.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Налоговые льготы предоставляются на срок от 3 до 5 лет после ввода в эксплуатацию объекта (срок льготы зависит от объема инвестиций).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Объем инвестиций от 50 до 500 млн. рублей - льготы предоставляются на 3 года, объем инвестиций от 500 млн. руб. до 1 млрд. руб.  – 4 года, объем инвестиций свыше 1 млрд. рублей – 5 лет.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Установленные  льготы по налогу на прибыль действуют до 1 января 2023 года.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новая организация может применять инвестиционный налоговый вычет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(вместо льготы по налогу на прибыль).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вычета позволит инвестору уменьшать налог на прибыль, зачисляемый в бюджет области, на сумму 50% расходов на приобретение, строительство (модернизацию) основных средств, предусмотренных инвестиционным соглашением, в течение 5 последовательных лет. При этом он будет обязан уплатить налог на прибыль в бюджет области по ставке 5%.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деятельности для включения инвестиционных проектов в перечень приоритетных инвестиционных проектов утверждены постановлением Правительства области от 29.10.2018 № 972.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8760-D986-49CC-A041-5786C8C5885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811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Действующим организациям (кроме филиалов), реализующим инвестиционные проекты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меньше 100 млн. рублей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предоставляются налоговые льготы по налогу на имущество (освобождение от налога на имущество в отношении новых или реконструируемых основных средств) на срок от 3 до 6 лет в зависимости от объема инвестиций и места реализации проекта («зональный подход»).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Вложения инвестиций должны быть осуществлены в течение не более 2 календарных лет подряд с момента ввода в эксплуатацию одного из основных средств. 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Доля дохода от реализации по соответствующему виду деятельности за год (предшествующий году подачи заявки о включении в перечень), должна составлять не менее 50% в общем доходе от реализации товаров (работ, услуг).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3-4 года – г. Вологда и Череповец, Вологодский, Череповецкий и Шекснинский;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4-5 лет – муниципальные районы (кроме «восточных», Вологодского, Череповецкого и Шекснинского районов);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5-6 лет – «восточные районы» (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Бабушкинский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Великоустюгский,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Кичменгско-Городецкий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Никольский,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Тарногский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Тотемский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Нюксенский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Минимальный объем инвестиций и виды деятельности, по которым предоставляются льготы, утверждены постановлением Правительства области от 29 октября 2018 года № 972.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Сельское хозяйство и рыбоводство (ОКВЭД 01, 03.2) (от 15 млн. рублей);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Производство пищевых продуктов (ОКВЭД 10) (от 10 млн. руб.);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Обработка древесины  (ОКВЭД 16) (от 20 млн. рублей);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Машиностроение (ОКВЭД 26,27,28) производство компьютеров, электронных и оптических изделий (от 15 млн. рублей),  производство электрического оборудования (от 30 млн. рублей), производство машин и оборудования, не включенных в другие группировки (от 25 млн. рублей).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Организациям (включая филиалы), реализующим проекты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100 млн. рублей,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предоставляются налоговые льготы по налогу на имущество (освобождение или снижение ставки по налогу на имущество) на срок от 5 до 8 лет в зависимости от объема инвестиций и места реализации проекта («зональный подход»).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Освобождение от уплаты налога на имущество или снижение ставки по налогу на имущество определяется в зависимости от коэффициента инвестиционных вложений. 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5-6 лет – г. Вологда и Череповец, Вологодский, Череповецкий и Шекснинский районы;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6-7 лет – муниципальные районы (кроме «восточных», Вологодского, Череповецкого и Шекснинского районов);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7-8 лет – «восточные районы»  («Восточные районы»: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Бабушкинский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Великоустюгский,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Кичменгско-Городецкий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Никольский,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Тарногский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Тотемский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Нюксенский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случае, если коэффициент  инвестиционных вложений более 0,9 – освобождении от налога на имущество, коэффициент  инвестиционных вложений  от 0,6 до 0,9 – снижение ставки налога на имущество до 1%, коэффициент  инвестиционных вложений  от 0,3 до 0,6 – снижение ставки налога на имущество до 1,5%.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деятельности, по которым предоставляются льготы, утверждены постановлением Правительства области от 29 октября 2018 года № 972.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сельское хозяйство и рыбоводство (ОКВЭД 01, 03.2),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обрабатывающие производства (Раздел С) за исключением  12 производство табачных изделий, 15 производство кожи и изделий из кожи, 18 деятельность полиграфическая и копирование носителей информации, 19 производство кокса и нефтепродуктов, 20 производство химических веществ и химических  продуктов, 24 производство металлургическое, 25.14 Производство оружия и боеприпасов.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Организациям (включая филиалы), реализующим проекты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свыше 30 млрд. рублей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предоставляются налоговые льготы по налогу на имущество (освобождение или снижение ставки по налогу на имущество) и налогу на прибыль на срок 5 лет.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строительстве производственных объектов стоимостью свыше 30 млрд. рублей - снижение ставки налога на прибыль до 13,5 % (12,5% в 2018-2020 годы)  на 5 лет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строительстве производственных объектов стоимостью свыше 7 млрд. рублей - снижение ставки налога на прибыль до 16 % (на 1 %) на 2018-2020 годы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Установленные льготы по налогу на прибыль действуют до 1 января 2023 года (условия, сроки и размеры льгот по налогу на прибыль не меняются в связи с изменениями в НК РФ, согласно которым регионы не имеют права вносить изменения в льготы по налогу на прибыль после 1 января 2018 года).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18760-D986-49CC-A041-5786C8C5885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8811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000">
              <a:spcBef>
                <a:spcPts val="0"/>
              </a:spcBef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один важный механизм поддержки для реализации инвестиционных проектов на территории области это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территория опережающего социально-экономического развития города Череповца.</a:t>
            </a:r>
          </a:p>
          <a:p>
            <a:pPr indent="450000">
              <a:spcBef>
                <a:spcPts val="0"/>
              </a:spcBef>
            </a:pP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Резиденты ТОСЭР имеют преференции в виде освобождения от уплаты налога имущество и земельного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налога сроком на 10 лет, а также от уплаты налога на прибыль на 5 лет. Кроме того, ставка взносов во внебюджетные фонды для них 7,6%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деятельности, при осуществлении которых на территории опережающего развития действует особый правовой режим, утверждены постановлением Правительства РФ от 07.08.2017 № 939.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18760-D986-49CC-A041-5786C8C588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483141" y="3201711"/>
            <a:ext cx="9068425" cy="3510118"/>
          </a:xfrm>
          <a:ln/>
          <a:extLst/>
        </p:spPr>
        <p:txBody>
          <a:bodyPr>
            <a:normAutofit fontScale="92500" lnSpcReduction="10000"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Вологодской области малый и средний бизнес является крупнейшим работодателем. По состоянию на 10 ноября 2019 года в нем занято 156,9 тыс. человек, что составляет около 28% от общей численности занятых в экономике области, а это каждый третий работающий.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данным единого реестра субъектов малого и среднего предпринимательства по состоянию на 10 ноября 2019 года, всего с учетом индивидуальных предпринимателей количество малых и средних предприятий составляет 51 221 субъект МСП (в том числе ИП – 26 860). По этому показателю Вологодская область занимает 4 место в СЗФО после г.Санкт-Петербурга, Калининградской и Ленинградской областей.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Наибольшую отдачу обществу и бюджету приносит сегодня предприятия с современными технологиями, с числом работающих свыше 15-20 человек. Наша задача на ближайшие годы создавать условия для перехода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микробизнеса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малый, а малого - в средний. 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2018 году мы осуществляли поддержку действующего бизнеса, содействовали встраиванию малых и средних предприятий в цепочки поставщиков крупного бизнеса, а также координировали деятельность организаций инфраструктуры поддержки с целью повышения качества и доступности услуг таких организаций для предпринимателей. В 2018 году общее количество услуг государственной поддержки составило 4 529.</a:t>
            </a:r>
          </a:p>
          <a:p>
            <a:pPr marL="0" marR="0" indent="450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ru-RU" sz="1400" dirty="0" smtClean="0">
              <a:cs typeface="Times New Roman" pitchFamily="18" charset="0"/>
            </a:endParaRPr>
          </a:p>
          <a:p>
            <a:pPr indent="457200" algn="just" eaLnBrk="1" hangingPunct="1">
              <a:spcBef>
                <a:spcPct val="0"/>
              </a:spcBef>
              <a:defRPr/>
            </a:pPr>
            <a:endParaRPr lang="ru-RU" sz="1400" dirty="0" smtClean="0">
              <a:cs typeface="Times New Roman" pitchFamily="18" charset="0"/>
            </a:endParaRPr>
          </a:p>
          <a:p>
            <a:pPr indent="457200"/>
            <a:endParaRPr lang="ru-RU" sz="1400" dirty="0" smtClean="0">
              <a:cs typeface="Times New Roman" pitchFamily="18" charset="0"/>
            </a:endParaRPr>
          </a:p>
          <a:p>
            <a:pPr indent="457749" algn="just">
              <a:defRPr/>
            </a:pP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9341780" y="6625985"/>
            <a:ext cx="584855" cy="17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0" tIns="46035" rIns="92070" bIns="46035" anchor="b"/>
          <a:lstStyle/>
          <a:p>
            <a:pPr algn="r" defTabSz="925034"/>
            <a:fld id="{200BC18F-8D7C-4C26-BFA6-C82C2C2858E9}" type="slidenum">
              <a:rPr lang="ru-RU" altLang="ru-RU" sz="1200"/>
              <a:pPr algn="r" defTabSz="925034"/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малого и среднего предпринимательства  является одним из приоритетных направлений социально-экономического развития страны. Перед нами стоят амбициозные задачи, постановленные Президентом Российской Федерации Владимиром Владимировичем Путиным, в рамках реализации Указа о национальных целях и стратегических задачах развития Российской Федерации до 2024 года.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решению поставленных задач привлекаются не только представители экспертного и предпринимательского сообществ, но и институты развития, инфраструктура поддержки субъектов малого и среднего предпринимательства. Усилия Правительства области сфокусированы на интеграции всей инфраструктуры поддержки предпринимательства. На каждом из этапов развития бизнес получает те инструменты и те имеющиеся сервисы, которые ему необходимы для того, чтобы стать более конкурентоспособным, наращивать объем производимой продукции, работать с клиентами и увеличивать прибыль.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Предприниматели, желающие начать и расширить свой бизнес, могут обратиться за консультационной и информационной поддержкой в созданную нами в июне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2019 года единую точку входа АНО «Мой бизнес»: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лично по адресу г. Вологда, ул. Маршал Конева, д. 15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по телефону: 8 (8172) 50-01-12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через сайт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</a:rPr>
              <a:t>https://mb35.ru/onlayn-priemnaya/</a:t>
            </a:r>
            <a:r>
              <a:rPr lang="ru-RU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(вкладка горячая линия), где можно задать вопрос или</a:t>
            </a:r>
            <a:r>
              <a:rPr lang="ru-RU" baseline="0" dirty="0" smtClean="0">
                <a:solidFill>
                  <a:schemeClr val="bg1"/>
                </a:solidFill>
                <a:latin typeface="Calibri" pitchFamily="34" charset="0"/>
              </a:rPr>
              <a:t> оставить заявку, чтобы Вам перезвонили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Нами проделана большая работа по анализу действующей инфраструктуры. Создана новая, объединившая в себе все организации.</a:t>
            </a:r>
            <a:r>
              <a:rPr lang="ru-RU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 «Мой бизнес» оказывает предпринимателям информационные, консультационные, маркетинговые, образовательные и прочие услуги. 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 «Мой бизнес» включает в себя Центр поддержки предпринимательства, Центр кластерного развития, Центр координации поддержки экспортно-ориентированных субъектов малого и среднего предпринимательства, Региональный центр инжиниринга, Центр координации поддержки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экспортноориентированных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субъектов МСП.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 оказывает консультационные услуги по вопросам финансового планирования, маркетингового сопровождения, правового обеспечения, патентно-лицензионного сопровождения деятельности субъектов малого и среднего предпринимательства,  проводит образовательные мероприятия, оказывает содействие в сертификации товаров, работ, услуг, оказывает содействие выходу субъектов малого и среднего предпринимательства на международные и межрегиональные рынки товаров, услуг и технологий, оказывает содействие повышению конкурентоспособности и эффективности деятельности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экспортоориентированных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субъектов малого и среднего предпринимательства.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42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начинающие предприниматели могут воспользоваться имущественной поддержкой.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 «Бизнес-инкубатор»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предоставляет на льготной основе субъектам МСП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имущественную поддержку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посредством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передачи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аренду помещения на льготной основе.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исполнение требований Федерального закона № 209-ФЗ от 24.07.2007 «О развитии малого и среднего предпринимательства в Российской Федерации» Департаментом имущественных отношений Вологодской области утвержден перечень имущества области, предназначенного для  передачи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предпринимательства. 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Субъектам малого и среднего предпринимательства (далее – субъекты МСП), осуществляющим приоритетные направления деятельности, установленные областной государственной программой по поддержке и развитию малого и среднего предпринимательства, в соответствии с Положением о порядке и условиях предоставления в аренду имущества области, включенного в перечень имущества области, предназначенного для передачи во владение и (или) пользование субъектам МСП и организациям, образующим инфраструктуру поддержки субъектов МСП утвержденного постановлением Правительства Вологодской области от 23.03.2009 № 506 (далее – Положение)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предоставляется льгота по арендной плате за использование имущества области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включенного в Перечень имущества, в форме уменьшения на 25% размера рыночной арендной платы.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59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spcBef>
                <a:spcPts val="0"/>
              </a:spcBef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Субъектам МСП, в том числе и п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рошедшим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обучение, образовательные программы, мы предлагаем  воспользоваться мерами финансовой поддержки.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предоставления финансовой поддержки субъектам малого и среднего предпринимательства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микрокредитная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компания Вологодской области «Фонд ресурсной поддержки малого и среднего предпринимательства» предоставляет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микрозаймы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возвратной основе от 100 тыс. руб. до 5 млн. рублей на срок от 3 до 60 месяцев, процентная ставка от 8% до 16% годовых.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8982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2019 года Минэкономразвития России реализует программу льготного кредитования субъектов малого и среднего предпринимательства по ставке 8,5% (постановление Правительства РФ от 30.12.2018 года №1764). 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Кредиты выдаются заемщику от 500 тыс. руб., осуществляющему деятельность в одной или нескольких приоритетных отраслях (видах деятельности) на:</a:t>
            </a:r>
          </a:p>
          <a:p>
            <a:pPr lvl="0"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инвестиционные цели – до 10 лет</a:t>
            </a:r>
          </a:p>
          <a:p>
            <a:pPr lvl="0"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пополнение оборотных средств  - до 3 лет.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 приоритетных отраслей (видов деятельности субъекта МСП)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Сельское хозяйство, включая производство сельскохозяйственной продукции, а также предоставление услуг в сельском хозяйстве, в том числе в целях обеспечения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импортозамещения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развития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несырьевого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экспорта.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импортозамещения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развития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несырьевого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экспорта.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Производство и распределение электроэнергии, газа и воды.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Строительство.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Туристская деятельность и деятельность в области туристской индустрии в целях развития внутреннего и въездного туризма.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Деятельность в области информации и связи.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Транспортировка и хранение.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Деятельность в области здравоохранения.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Деятельность в области образования.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Водоснабжение, водоотведение, организация сбора, обработки и утилизации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сырье, деятельность по ликвидации загрязнений.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Деятельность гостиниц и предприятий общественного питания (за исключением ресторанов).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Деятельность в области культуры, спорта.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Деятельность профессиональная, научная и техническая.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 Деятельность в сфере бытовых услуг.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 Деятельность в сфере  розничной торговли при условии, что субъект малого или среднего предпринимательства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территории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монопрофильного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муниципального образования, включенного в </a:t>
            </a:r>
            <a:r>
              <a:rPr lang="ru-RU" sz="120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перечень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монопрофильных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муниципальных образований Российской Федерации (моногородов), утвержденный распоряжением Правительства Российской Федерации от 29 июля 2014 г. N 1398-р,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16. Деятельность в сфере розничной и (или) оптовой торговли при условии, что с субъектом малого или среднего предпринимательства заключается кредитный договор (соглашение) на инвестиционные цели.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indent="450000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 Деятельность в сфере  розничной и (или) оптовой торговли при условии, что субъект малого или среднего предпринимательства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территориях субъектов Российской Федерации, входящих в состав Дальневосточного федерального округа,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Северо-Кавказского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федерального округа, Республики Крым или г. Севастополя, и доля доходов от ее осуществления по итогам предыдущего календарного года составляет не менее 70 процентов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 уполномоченных банков присутствующих в регионе по реализации данной программы: </a:t>
            </a:r>
          </a:p>
          <a:p>
            <a:pPr indent="450000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1.ПАО «Сбербанк», 2.АО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Россельхозбанк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3.Банк ВТБ (ПАО), 4.ПАО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Промсвязьбанк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5.АО «Банк «Вологжанин», 6. АО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Газпромбанк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7. ПАО «Открытие».</a:t>
            </a:r>
          </a:p>
          <a:p>
            <a:pPr indent="450000">
              <a:spcBef>
                <a:spcPts val="0"/>
              </a:spcBef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>
              <a:spcBef>
                <a:spcPts val="0"/>
              </a:spcBef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итогам января-сентября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2019 года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активным спросом данная Программа пользуется у субъектов малого предпринимательства (77% от общего количества субъектов МСП, с которыми заключены кредитные договоры) и 23% - средние предприятия. На инвестиционные цели предприятиям выдано кредитных средств порядка 68% от общего объема заключенных кредитных договоров, 32% - на пополнение оборотных средств.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41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реализации государственной программы «Поддержка и развитие малого и среднего предпринимательства в Вологодской области на 2013-2020 годы» предоставляются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ПОРУЧИТЕЛЬСТВА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получения банковских кредитов (использование кредитных ресурсов при недостаточности залогового обеспечения). </a:t>
            </a:r>
          </a:p>
          <a:p>
            <a:pPr marL="0" marR="0" indent="45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Субъекты малого и среднего предпринимательства, взявшие на себя кредитные обязательства, могут обратиться в АНО «Центр гарантийного обеспечения малого и среднего предпринимательства» за поручительством на обеспечение исполнения обязательств по кредитному договору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25 млн.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не более 70% от суммы кредита. Кредитный договор должен быть заключен на срок от 1 года до 5 лет (для кредитов на инвестиционные цели сроком до 10 лет) и в сумме более 1 млн. рублей.  </a:t>
            </a:r>
            <a:endParaRPr lang="ru-RU" dirty="0" smtClean="0"/>
          </a:p>
          <a:p>
            <a:pPr marL="0" marR="0" indent="45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Фокус деятельности РГО направлен на применение «поточных» технологий и предоставление гарантий и поручительств в массовом сегменте рынка.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АО «Корпорация «МСП» фокусирует свои усилия на предоставлении гарантий субъектам МСП в рамках реализации средних и крупных проектов, целевых программ.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2019 года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АО «Корпорация «МСП» оказывает гарантийную поддержку в рамках Национальной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гарантийной системы в сегменте свыше 25 млн. рублей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от 5 млн. до 25 млн. рублей в случаях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отказа РГО от предоставления гарантийной поддержки или при условии выполнения РГО плановых показателей по объемам выдачи поручительств в текущем году в объеме до 25% от планового годового объема выдачи гарантий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АО «Корпорация «МСП» 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292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повышения доступности лизинговых услуг для субъектов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малого предпринимательства (МП)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лизинговыми компаниями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реализуется Программа льготного лизинга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предусматривающая предоставление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субъектам МП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льготного лизингового финансирования сроком до 7 лет в размере от 5 млн. до 200 млн. рублей на приобретение оборудования по ставкам в размере 6% годовых для оборудования российского производства и 8% годовых для оборудования зарубежного производства. Авансовый платеж по договорам лизинга в рамках Программы установлен в размере не менее 10-15% от стоимости предмета лизинга. 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Также</a:t>
            </a:r>
            <a:r>
              <a:rPr lang="ru-RU" baseline="0" dirty="0" smtClean="0"/>
              <a:t> реализуется </a:t>
            </a:r>
            <a:r>
              <a:rPr lang="ru-RU" b="1" baseline="0" dirty="0" smtClean="0"/>
              <a:t>программа коммерческого лизинга, </a:t>
            </a:r>
            <a:r>
              <a:rPr lang="ru-RU" b="0" baseline="0" dirty="0" smtClean="0"/>
              <a:t>которая</a:t>
            </a:r>
            <a:r>
              <a:rPr lang="ru-RU" b="1" baseline="0" dirty="0" smtClean="0"/>
              <a:t> </a:t>
            </a:r>
            <a:r>
              <a:rPr lang="ru-RU" baseline="0" dirty="0" smtClean="0"/>
              <a:t> подходит для среднего бизнеса. Однако процентная ставка по данной программе составит от 13% и выше процентов.</a:t>
            </a:r>
            <a:endParaRPr lang="ru-RU" dirty="0" smtClean="0"/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Субъекты малого предпринимательства могут воспользоваться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новой мерой поддержки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реализации Программы льготного лизинга оборудования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«Лизинг без аванса».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Региональная лизинговая компания Ярославской области предлагает новый продукт - приобретение в лизинг оборудования на сумму от 5 до 50 млн. рублей и сроком лизинга от 13 до 60 месяцев по ставкам 6% годовых (приобретение отечественного оборудования) или 8% годовых (приобретение иностранного оборудования)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поручительство региональной гарантийной организации 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АНО Центр гарантийного обеспечения МСП, обеспечивающее исполнение лизингополучателем обязательств по договору лизинга в размере не менее 30% от стоимости предмета лизинга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8184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 из мер поддержки промышленных предприятий, действующая на территории области – это предоставление займов по льготной ставке на реализацию проектов, направленных на внедрение передовых технологий, создание новых продуктов или организацию импортозамещающих производств.</a:t>
            </a:r>
          </a:p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Предоставление льготных займов осуществляет Фонд развития промышленности Вологодской области, действующий на базе АУ ВО «Бизнес-инкубатор».</a:t>
            </a:r>
          </a:p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мера поддержки решает проблемы:</a:t>
            </a:r>
          </a:p>
          <a:p>
            <a:pPr indent="450000" algn="just">
              <a:spcBef>
                <a:spcPts val="0"/>
              </a:spcBef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недостаток доступного инвестиционного кредитования;</a:t>
            </a:r>
          </a:p>
          <a:p>
            <a:pPr indent="450000" algn="just">
              <a:spcBef>
                <a:spcPts val="0"/>
              </a:spcBef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высокие затраты на создание новых производств и их развитие;</a:t>
            </a:r>
          </a:p>
          <a:p>
            <a:pPr indent="450000" algn="just">
              <a:spcBef>
                <a:spcPts val="0"/>
              </a:spcBef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необходимость модернизации производства для выпуска конкурентоспособной продукции;</a:t>
            </a:r>
          </a:p>
          <a:p>
            <a:pPr indent="450000" algn="just">
              <a:spcBef>
                <a:spcPts val="0"/>
              </a:spcBef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необходимость проведения НИОКР, внедрения новых технологий, освоение высокотехнологичной продукции.</a:t>
            </a:r>
          </a:p>
          <a:p>
            <a:pPr indent="450000" algn="just">
              <a:spcBef>
                <a:spcPts val="0"/>
              </a:spcBef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Фонде действует ряд программ финансирования, которые позволяют получить заемные средства на реализацию различных проектов. Основные программы предполагают финансирование проектов совместно из средств регионального и федерального бюджетов. Это программы «Проекты развития» и «Комплектующие изделия»,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которым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предприятия могут получить займы от 10 до 100 млн руб. под ставку 5 % годовых на срок до 5 лет.</a:t>
            </a:r>
          </a:p>
          <a:p>
            <a:pPr indent="450000" algn="just">
              <a:spcBef>
                <a:spcPts val="0"/>
              </a:spcBef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Общий  объем финансирования – 60 млн рублей.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450000" algn="just">
              <a:spcBef>
                <a:spcPts val="0"/>
              </a:spcBef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2018 году были выданы первые Региональные займы, поддержку получили предприятия Вологды, Вологодского района, Череповца. (ООО «Череповецкий завод сварочных материалов», ООО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Логартхаус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ООО Производственная компания «Русский грузовик») За счет полученных средств организации провели модернизацию производственного оборудования.  </a:t>
            </a:r>
          </a:p>
          <a:p>
            <a:pPr indent="450000" algn="just"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6E40B-6D50-4A2E-8271-43A10725EB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625" y="1901825"/>
            <a:ext cx="9182100" cy="1311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838" y="3468688"/>
            <a:ext cx="7559675" cy="15636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E7E2-2F80-44D8-BB2D-0B1F70894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293D-8A36-4E32-B01F-C1A2AA74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8" y="244475"/>
            <a:ext cx="2430462" cy="5224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244475"/>
            <a:ext cx="7138988" cy="5224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34C8-A855-4706-BFC8-799516D5A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801350" cy="6121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36968" y="621170"/>
            <a:ext cx="9316164" cy="48393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36968" y="1350682"/>
            <a:ext cx="9316164" cy="7584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06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2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1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24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30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36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42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48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742594" y="2345637"/>
            <a:ext cx="4535857" cy="250814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406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2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1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24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30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36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42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48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5542797" y="2345637"/>
            <a:ext cx="4510334" cy="250814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406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2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18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24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30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36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42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48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46214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40649" y="5797004"/>
            <a:ext cx="3060701" cy="3243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3856-35ED-46CF-B372-9C50D3B8F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488" y="3933825"/>
            <a:ext cx="9182100" cy="1216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488" y="2593975"/>
            <a:ext cx="9182100" cy="1339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8550-FA01-4FBE-97D9-B8CB0F4B2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428750"/>
            <a:ext cx="4784725" cy="404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6875" y="1428750"/>
            <a:ext cx="4784725" cy="404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3EEB-BC1D-4A6B-8868-C8144F08A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370013"/>
            <a:ext cx="4772025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750" y="1941513"/>
            <a:ext cx="4772025" cy="3527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400" y="1370013"/>
            <a:ext cx="4775200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400" y="1941513"/>
            <a:ext cx="4775200" cy="3527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A30C-A336-4BBF-BA84-811341C9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0A7A-A219-40C7-85B0-7E9D5A1AE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391A-7B93-4C46-B257-4C49B3C62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44475"/>
            <a:ext cx="3554413" cy="10366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2750" y="244475"/>
            <a:ext cx="6038850" cy="5224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281113"/>
            <a:ext cx="3554413" cy="4187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DDB7-2F5A-4AE6-88A5-6C7BCEFD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4284663"/>
            <a:ext cx="6480175" cy="506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725" y="547688"/>
            <a:ext cx="6480175" cy="3671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725" y="4791075"/>
            <a:ext cx="6480175" cy="717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373C-A45E-4FC3-81D8-B2ACC6483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44475"/>
            <a:ext cx="97218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28750"/>
            <a:ext cx="97218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5573713"/>
            <a:ext cx="25209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5573713"/>
            <a:ext cx="3419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49" y="5573713"/>
            <a:ext cx="2916609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35362F2-9ABB-4628-BCE0-AEF144BBA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4392563" y="828452"/>
            <a:ext cx="5905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dirty="0" smtClean="0">
                <a:latin typeface="Calibri" pitchFamily="34" charset="0"/>
              </a:rPr>
              <a:t>Меры государственной поддержки бизнеса на территории Вологодской области, инвестиционная политика в области</a:t>
            </a:r>
            <a:endParaRPr lang="ru-RU" sz="3600" b="1" dirty="0">
              <a:latin typeface="Calibri" pitchFamily="34" charset="0"/>
            </a:endParaRPr>
          </a:p>
        </p:txBody>
      </p:sp>
      <p:pic>
        <p:nvPicPr>
          <p:cNvPr id="4101" name="Picture 10" descr="Z:\Общие документы\Презентации\2017_01_16_Промышленность_ОАК\work\buildings33.jpg"/>
          <p:cNvPicPr>
            <a:picLocks noChangeAspect="1" noChangeArrowheads="1"/>
          </p:cNvPicPr>
          <p:nvPr/>
        </p:nvPicPr>
        <p:blipFill>
          <a:blip r:embed="rId3" cstate="print"/>
          <a:srcRect l="62767"/>
          <a:stretch>
            <a:fillRect/>
          </a:stretch>
        </p:blipFill>
        <p:spPr bwMode="auto">
          <a:xfrm>
            <a:off x="0" y="0"/>
            <a:ext cx="30749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Oval 3"/>
          <p:cNvSpPr>
            <a:spLocks noChangeArrowheads="1"/>
          </p:cNvSpPr>
          <p:nvPr/>
        </p:nvSpPr>
        <p:spPr bwMode="auto">
          <a:xfrm>
            <a:off x="1741488" y="1730375"/>
            <a:ext cx="2651125" cy="2651125"/>
          </a:xfrm>
          <a:prstGeom prst="ellipse">
            <a:avLst/>
          </a:prstGeom>
          <a:solidFill>
            <a:srgbClr val="EAEAEA">
              <a:alpha val="59999"/>
            </a:srgb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4"/>
          <p:cNvSpPr>
            <a:spLocks noChangeArrowheads="1"/>
          </p:cNvSpPr>
          <p:nvPr/>
        </p:nvSpPr>
        <p:spPr bwMode="auto">
          <a:xfrm>
            <a:off x="2111375" y="2100263"/>
            <a:ext cx="1911350" cy="1911350"/>
          </a:xfrm>
          <a:prstGeom prst="ellipse">
            <a:avLst/>
          </a:prstGeom>
          <a:solidFill>
            <a:srgbClr val="FFFFFF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5" descr="bi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2975" y="2214563"/>
            <a:ext cx="1676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C\dt\!!! портал\Лого ДЭР\DER_logo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6459" y="5220940"/>
            <a:ext cx="914400" cy="473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76739" y="4788892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Начальник Департамента экономического развития Вологодской области</a:t>
            </a:r>
          </a:p>
          <a:p>
            <a:endParaRPr lang="ru-RU" sz="1400" dirty="0" smtClean="0"/>
          </a:p>
          <a:p>
            <a:r>
              <a:rPr lang="ru-RU" sz="1400" dirty="0" smtClean="0"/>
              <a:t>Меньшиков Евгений Валерьевич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060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5976739" y="756444"/>
            <a:ext cx="4824611" cy="2134965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6098" y="180380"/>
            <a:ext cx="892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РАЗВИТИЕ БИЗНЕС-КООПЕРАЦИИ</a:t>
            </a:r>
          </a:p>
        </p:txBody>
      </p:sp>
      <p:grpSp>
        <p:nvGrpSpPr>
          <p:cNvPr id="3" name="Группа 2"/>
          <p:cNvGrpSpPr/>
          <p:nvPr/>
        </p:nvGrpSpPr>
        <p:grpSpPr>
          <a:xfrm flipH="1">
            <a:off x="565253" y="756444"/>
            <a:ext cx="4680520" cy="1792609"/>
            <a:chOff x="1064568" y="1046444"/>
            <a:chExt cx="8136904" cy="3102636"/>
          </a:xfrm>
        </p:grpSpPr>
        <p:pic>
          <p:nvPicPr>
            <p:cNvPr id="4" name="Picture 2" descr="http://nuvisonetworks.net/wp-content/uploads/2016/08/NewBanner_Dots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9283" r="10022"/>
            <a:stretch>
              <a:fillRect/>
            </a:stretch>
          </p:blipFill>
          <p:spPr bwMode="auto">
            <a:xfrm>
              <a:off x="1064568" y="1046444"/>
              <a:ext cx="8136904" cy="3102636"/>
            </a:xfrm>
            <a:prstGeom prst="rect">
              <a:avLst/>
            </a:prstGeom>
            <a:noFill/>
          </p:spPr>
        </p:pic>
        <p:pic>
          <p:nvPicPr>
            <p:cNvPr id="5" name="Picture 6" descr="https://static.vecteezy.com/system/resources/previews/000/090/027/large_2x/vector-factory-silhouette-icon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68461" b="60576"/>
            <a:stretch>
              <a:fillRect/>
            </a:stretch>
          </p:blipFill>
          <p:spPr bwMode="auto">
            <a:xfrm>
              <a:off x="4595411" y="2780928"/>
              <a:ext cx="576064" cy="504056"/>
            </a:xfrm>
            <a:prstGeom prst="rect">
              <a:avLst/>
            </a:prstGeom>
            <a:noFill/>
          </p:spPr>
        </p:pic>
        <p:pic>
          <p:nvPicPr>
            <p:cNvPr id="6" name="Picture 6" descr="https://static.vecteezy.com/system/resources/previews/000/090/027/large_2x/vector-factory-silhouette-icon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68991" t="45056" b="12705"/>
            <a:stretch>
              <a:fillRect/>
            </a:stretch>
          </p:blipFill>
          <p:spPr bwMode="auto">
            <a:xfrm>
              <a:off x="8241305" y="1331025"/>
              <a:ext cx="679655" cy="648072"/>
            </a:xfrm>
            <a:prstGeom prst="rect">
              <a:avLst/>
            </a:prstGeom>
            <a:noFill/>
          </p:spPr>
        </p:pic>
        <p:pic>
          <p:nvPicPr>
            <p:cNvPr id="7" name="Picture 6" descr="https://static.vecteezy.com/system/resources/previews/000/090/027/large_2x/vector-factory-silhouette-icon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50687" r="67315" b="9889"/>
            <a:stretch>
              <a:fillRect/>
            </a:stretch>
          </p:blipFill>
          <p:spPr bwMode="auto">
            <a:xfrm>
              <a:off x="1983081" y="1157982"/>
              <a:ext cx="689943" cy="582530"/>
            </a:xfrm>
            <a:prstGeom prst="rect">
              <a:avLst/>
            </a:prstGeom>
            <a:noFill/>
          </p:spPr>
        </p:pic>
        <p:pic>
          <p:nvPicPr>
            <p:cNvPr id="8" name="Picture 6" descr="https://static.vecteezy.com/system/resources/previews/000/090/027/large_2x/vector-factory-silhouette-icon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5481" t="45055" r="36922" b="12705"/>
            <a:stretch>
              <a:fillRect/>
            </a:stretch>
          </p:blipFill>
          <p:spPr bwMode="auto">
            <a:xfrm>
              <a:off x="4307379" y="1145318"/>
              <a:ext cx="720080" cy="771514"/>
            </a:xfrm>
            <a:prstGeom prst="rect">
              <a:avLst/>
            </a:prstGeom>
            <a:noFill/>
          </p:spPr>
        </p:pic>
        <p:pic>
          <p:nvPicPr>
            <p:cNvPr id="9" name="Picture 6" descr="https://static.vecteezy.com/system/resources/previews/000/090/027/large_2x/vector-factory-silhouette-icon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66791" b="60904"/>
            <a:stretch>
              <a:fillRect/>
            </a:stretch>
          </p:blipFill>
          <p:spPr bwMode="auto">
            <a:xfrm>
              <a:off x="2579187" y="2276872"/>
              <a:ext cx="786424" cy="648072"/>
            </a:xfrm>
            <a:prstGeom prst="rect">
              <a:avLst/>
            </a:prstGeom>
            <a:noFill/>
          </p:spPr>
        </p:pic>
        <p:pic>
          <p:nvPicPr>
            <p:cNvPr id="10" name="Picture 6" descr="https://static.vecteezy.com/system/resources/previews/000/090/027/large_2x/vector-factory-silhouette-icon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68461" b="60576"/>
            <a:stretch>
              <a:fillRect/>
            </a:stretch>
          </p:blipFill>
          <p:spPr bwMode="auto">
            <a:xfrm>
              <a:off x="1889482" y="3199169"/>
              <a:ext cx="658359" cy="576063"/>
            </a:xfrm>
            <a:prstGeom prst="rect">
              <a:avLst/>
            </a:prstGeom>
            <a:noFill/>
          </p:spPr>
        </p:pic>
        <p:pic>
          <p:nvPicPr>
            <p:cNvPr id="11" name="Picture 6" descr="https://static.vecteezy.com/system/resources/previews/000/090/027/large_2x/vector-factory-silhouette-icons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68461" b="60576"/>
            <a:stretch>
              <a:fillRect/>
            </a:stretch>
          </p:blipFill>
          <p:spPr bwMode="auto">
            <a:xfrm>
              <a:off x="8601083" y="2868146"/>
              <a:ext cx="576064" cy="504056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6192763" y="900460"/>
            <a:ext cx="439248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Общее количество субъектов МСП области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,  сотрудничающих с крупными компаниями 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в 1 </a:t>
            </a:r>
            <a:r>
              <a:rPr lang="ru-RU" sz="1600" dirty="0" err="1" smtClean="0">
                <a:solidFill>
                  <a:schemeClr val="bg1"/>
                </a:solidFill>
                <a:cs typeface="Times New Roman" pitchFamily="18" charset="0"/>
              </a:rPr>
              <a:t>пг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 2019 года – 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1225 единиц</a:t>
            </a:r>
          </a:p>
          <a:p>
            <a:pPr algn="ctr">
              <a:lnSpc>
                <a:spcPct val="80000"/>
              </a:lnSpc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Общий объем закупок ТМЦ </a:t>
            </a:r>
            <a:r>
              <a:rPr lang="ru-RU" sz="1600" dirty="0" smtClean="0">
                <a:solidFill>
                  <a:schemeClr val="bg1"/>
                </a:solidFill>
              </a:rPr>
              <a:t>крупных компаний-участников у предприятий МСП области за 2014 – 1 </a:t>
            </a:r>
            <a:r>
              <a:rPr lang="ru-RU" sz="1600" dirty="0" err="1" smtClean="0">
                <a:solidFill>
                  <a:schemeClr val="bg1"/>
                </a:solidFill>
              </a:rPr>
              <a:t>пг</a:t>
            </a:r>
            <a:r>
              <a:rPr lang="ru-RU" sz="1600" dirty="0" smtClean="0">
                <a:solidFill>
                  <a:schemeClr val="bg1"/>
                </a:solidFill>
              </a:rPr>
              <a:t> 2019 годы – </a:t>
            </a:r>
            <a:r>
              <a:rPr lang="ru-RU" sz="1600" b="1" dirty="0" smtClean="0">
                <a:solidFill>
                  <a:schemeClr val="bg1"/>
                </a:solidFill>
              </a:rPr>
              <a:t>76,5 млрд рублей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endParaRPr lang="ru-RU" sz="12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22890" y="3531600"/>
            <a:ext cx="231220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Рассмотрение заявки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на участие в проекте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649499" y="3531600"/>
            <a:ext cx="273630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Заключение Протокола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о намерениях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54" r="75522" b="83937"/>
          <a:stretch/>
        </p:blipFill>
        <p:spPr>
          <a:xfrm>
            <a:off x="798855" y="2945148"/>
            <a:ext cx="829043" cy="650094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/>
        </p:nvCxnSpPr>
        <p:spPr>
          <a:xfrm flipV="1">
            <a:off x="4069847" y="3291112"/>
            <a:ext cx="1699584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828279" y="2945148"/>
            <a:ext cx="86831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D7BB9"/>
                </a:solidFill>
                <a:cs typeface="Times New Roman" panose="02020603050405020304" pitchFamily="18" charset="0"/>
              </a:rPr>
              <a:t>5 дней</a:t>
            </a:r>
            <a:endParaRPr lang="ru-RU" sz="1200" b="1" dirty="0">
              <a:solidFill>
                <a:srgbClr val="3D7BB9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10704" y="3531600"/>
            <a:ext cx="285684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Проведение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квалификационной оценки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01225" y="2945148"/>
            <a:ext cx="89166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D7BB9"/>
                </a:solidFill>
                <a:cs typeface="Times New Roman" panose="02020603050405020304" pitchFamily="18" charset="0"/>
              </a:rPr>
              <a:t>10 дней</a:t>
            </a:r>
            <a:endParaRPr lang="ru-RU" sz="1200" b="1" dirty="0">
              <a:solidFill>
                <a:srgbClr val="3D7BB9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4741" y="3531600"/>
            <a:ext cx="223224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Заявка от предприятий области в </a:t>
            </a:r>
            <a:r>
              <a:rPr lang="ru-RU" sz="1200" dirty="0">
                <a:cs typeface="Times New Roman" panose="02020603050405020304" pitchFamily="18" charset="0"/>
              </a:rPr>
              <a:t>адрес </a:t>
            </a:r>
            <a:r>
              <a:rPr lang="ru-RU" sz="1200" dirty="0" smtClean="0">
                <a:cs typeface="Times New Roman" panose="02020603050405020304" pitchFamily="18" charset="0"/>
              </a:rPr>
              <a:t>ДЭР ВО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20355" y="3924796"/>
            <a:ext cx="2195283" cy="36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Решение Совета по кооперации о включении организации в проект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57397" y="3907218"/>
            <a:ext cx="312476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Составление Квалификационной</a:t>
            </a:r>
          </a:p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оценки участника проекта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322117" y="3907218"/>
            <a:ext cx="3346028" cy="36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Протокол о намерениях, совместная реализация основных задач Совета по кооперации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181545" y="2945148"/>
            <a:ext cx="89166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D7BB9"/>
                </a:solidFill>
                <a:cs typeface="Times New Roman" panose="02020603050405020304" pitchFamily="18" charset="0"/>
              </a:rPr>
              <a:t>10 дней</a:t>
            </a:r>
            <a:endParaRPr lang="ru-RU" sz="1200" b="1" dirty="0">
              <a:solidFill>
                <a:srgbClr val="3D7BB9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63287" y="3066244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931246" y="3069286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799192" y="3069286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6556997" y="3297685"/>
            <a:ext cx="2086261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91081" y="1763156"/>
            <a:ext cx="1573290" cy="8118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76,5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млрд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руб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586812" y="3294303"/>
            <a:ext cx="173333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2162850" y="5087312"/>
            <a:ext cx="2312204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err="1" smtClean="0">
                <a:cs typeface="Times New Roman" panose="02020603050405020304" pitchFamily="18" charset="0"/>
              </a:rPr>
              <a:t>Предквалифи</a:t>
            </a:r>
            <a:r>
              <a:rPr lang="ru-RU" sz="1200" dirty="0" smtClean="0">
                <a:cs typeface="Times New Roman" panose="02020603050405020304" pitchFamily="18" charset="0"/>
              </a:rPr>
              <a:t>-</a:t>
            </a:r>
          </a:p>
          <a:p>
            <a:pPr algn="ctr">
              <a:lnSpc>
                <a:spcPct val="80000"/>
              </a:lnSpc>
            </a:pPr>
            <a:r>
              <a:rPr lang="ru-RU" sz="1200" dirty="0" err="1" smtClean="0">
                <a:cs typeface="Times New Roman" panose="02020603050405020304" pitchFamily="18" charset="0"/>
              </a:rPr>
              <a:t>кационный</a:t>
            </a:r>
            <a:r>
              <a:rPr lang="ru-RU" sz="1200" dirty="0" smtClean="0">
                <a:cs typeface="Times New Roman" panose="02020603050405020304" pitchFamily="18" charset="0"/>
              </a:rPr>
              <a:t> отбор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408787" y="5087312"/>
            <a:ext cx="2736304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«Выращивание»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субъекта МСП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54" r="75522" b="83937"/>
          <a:stretch/>
        </p:blipFill>
        <p:spPr>
          <a:xfrm>
            <a:off x="798855" y="4500860"/>
            <a:ext cx="829043" cy="650094"/>
          </a:xfrm>
          <a:prstGeom prst="rect">
            <a:avLst/>
          </a:prstGeom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3668486" y="4846824"/>
            <a:ext cx="162197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3468239" y="4500860"/>
            <a:ext cx="86831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D7BB9"/>
                </a:solidFill>
                <a:cs typeface="Times New Roman" panose="02020603050405020304" pitchFamily="18" charset="0"/>
              </a:rPr>
              <a:t>10 дней</a:t>
            </a:r>
            <a:endParaRPr lang="ru-RU" sz="1200" b="1" dirty="0">
              <a:solidFill>
                <a:srgbClr val="3D7BB9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925253" y="5087312"/>
            <a:ext cx="341963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Проведение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квалификационной оценки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797169" y="4500860"/>
            <a:ext cx="89166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D7BB9"/>
                </a:solidFill>
                <a:cs typeface="Times New Roman" panose="02020603050405020304" pitchFamily="18" charset="0"/>
              </a:rPr>
              <a:t>45 дней</a:t>
            </a:r>
            <a:endParaRPr lang="ru-RU" sz="1200" b="1" dirty="0">
              <a:solidFill>
                <a:srgbClr val="3D7BB9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8107" y="5087312"/>
            <a:ext cx="1800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Заявка в адрес АНО «Мой бизнес» (оператор)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156121" y="5462930"/>
            <a:ext cx="2195283" cy="637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Решение Региональной квалификационной комиссии о включении предприятия в «выращивание» 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390607" y="5462930"/>
            <a:ext cx="245022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- Отчет о проведении квалификационной оценки</a:t>
            </a:r>
          </a:p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- Разработка индивидуальной карты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524339" y="5462930"/>
            <a:ext cx="2460160" cy="637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Достижение</a:t>
            </a:r>
          </a:p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показателей согласно индивидуальной</a:t>
            </a:r>
          </a:p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карте развития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940833" y="4500860"/>
            <a:ext cx="89166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D7BB9"/>
                </a:solidFill>
                <a:cs typeface="Times New Roman" panose="02020603050405020304" pitchFamily="18" charset="0"/>
              </a:rPr>
              <a:t>18 мес.</a:t>
            </a:r>
            <a:endParaRPr lang="ru-RU" sz="1200" b="1" dirty="0">
              <a:solidFill>
                <a:srgbClr val="3D7BB9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3103247" y="4621956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5427190" y="4624998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7558480" y="4624998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6030686" y="4853397"/>
            <a:ext cx="13716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586812" y="4850015"/>
            <a:ext cx="135233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8652340" y="5086800"/>
            <a:ext cx="214901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cs typeface="Times New Roman" panose="02020603050405020304" pitchFamily="18" charset="0"/>
              </a:rPr>
              <a:t>Вывод на закупочные процедуры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8641035" y="5462930"/>
            <a:ext cx="212658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Помощь в подготовке документов для закупочных процедур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9890739" y="4500860"/>
            <a:ext cx="89166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D7BB9"/>
                </a:solidFill>
                <a:cs typeface="Times New Roman" panose="02020603050405020304" pitchFamily="18" charset="0"/>
              </a:rPr>
              <a:t>12 мес.</a:t>
            </a:r>
            <a:endParaRPr lang="ru-RU" sz="1200" b="1" dirty="0">
              <a:solidFill>
                <a:srgbClr val="3D7BB9"/>
              </a:solidFill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9508386" y="4624998"/>
            <a:ext cx="432048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8136979" y="4850014"/>
            <a:ext cx="122473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43"/>
          <p:cNvSpPr>
            <a:spLocks noChangeArrowheads="1"/>
          </p:cNvSpPr>
          <p:nvPr/>
        </p:nvSpPr>
        <p:spPr bwMode="auto">
          <a:xfrm>
            <a:off x="10206686" y="0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F463892-8C5A-45AD-8439-7E6F3C6F80F2}"/>
              </a:ext>
            </a:extLst>
          </p:cNvPr>
          <p:cNvSpPr/>
          <p:nvPr/>
        </p:nvSpPr>
        <p:spPr>
          <a:xfrm>
            <a:off x="0" y="0"/>
            <a:ext cx="10784473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26" tIns="40613" rIns="81226" bIns="40613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00475" y="1404516"/>
            <a:ext cx="6624736" cy="4536504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26" tIns="40613" rIns="81226" bIns="40613" rtlCol="0" anchor="ctr"/>
          <a:lstStyle/>
          <a:p>
            <a:pPr algn="ctr"/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2483" y="1666068"/>
            <a:ext cx="3171383" cy="525217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ОБЪЕМ  КАПИТАЛЬНЫХ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ВЛОЖЕНИЙ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84851" y="1620540"/>
            <a:ext cx="3384376" cy="525217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СОЗДАНИЕ ПОСТОЯННЫХ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РАБОЧИХ МЕСТ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72483" y="2484636"/>
            <a:ext cx="2211545" cy="377485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>
                <a:solidFill>
                  <a:schemeClr val="bg1"/>
                </a:solidFill>
                <a:cs typeface="Arial" panose="020B0604020202020204" pitchFamily="34" charset="0"/>
              </a:rPr>
              <a:t>≥ 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100</a:t>
            </a:r>
            <a:r>
              <a:rPr lang="ru-RU" sz="21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млн </a:t>
            </a:r>
            <a:r>
              <a:rPr lang="ru-RU" sz="1400" dirty="0" err="1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endParaRPr lang="ru-RU" sz="2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744491" y="2340620"/>
            <a:ext cx="308897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28867" y="2340620"/>
            <a:ext cx="3049942" cy="968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920955" y="2484636"/>
            <a:ext cx="1360625" cy="377485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solidFill>
                  <a:schemeClr val="bg1"/>
                </a:solidFill>
                <a:cs typeface="Arial" panose="020B0604020202020204" pitchFamily="34" charset="0"/>
              </a:rPr>
              <a:t>≥ </a:t>
            </a:r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72482" y="3750583"/>
            <a:ext cx="6408713" cy="525217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СООТВЕТСТВИЕ ВИДАМ ЭКОНОМИЧЕСКОЙ 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ДЕЯТЕЛЬНОСТИ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744491" y="4428852"/>
            <a:ext cx="678201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72483" y="4644876"/>
            <a:ext cx="6920426" cy="475973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указаны в  постановлении Правительства Вологодской области </a:t>
            </a:r>
            <a:endParaRPr lang="ru-RU" sz="1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07.11.2013 № 1141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0115" y="684436"/>
            <a:ext cx="9937104" cy="697572"/>
          </a:xfrm>
          <a:prstGeom prst="rect">
            <a:avLst/>
          </a:prstGeom>
          <a:noFill/>
        </p:spPr>
        <p:txBody>
          <a:bodyPr wrap="square" lIns="81226" tIns="40613" rIns="81226" bIns="40613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МАСШТАБНЫЙ ИНВЕСТИЦИОННЫЙ ПРОЕКТ - </a:t>
            </a:r>
            <a:endParaRPr lang="ru-RU" sz="2000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 smtClean="0">
                <a:cs typeface="Arial" panose="020B0604020202020204" pitchFamily="34" charset="0"/>
              </a:rPr>
              <a:t>предоставление </a:t>
            </a:r>
            <a:r>
              <a:rPr lang="ru-RU" sz="2000" i="1" dirty="0">
                <a:cs typeface="Arial" panose="020B0604020202020204" pitchFamily="34" charset="0"/>
              </a:rPr>
              <a:t>земельных участков в аренду </a:t>
            </a:r>
            <a:r>
              <a:rPr lang="ru-RU" sz="2000" i="1" dirty="0">
                <a:solidFill>
                  <a:srgbClr val="C00000"/>
                </a:solidFill>
                <a:cs typeface="Arial" panose="020B0604020202020204" pitchFamily="34" charset="0"/>
              </a:rPr>
              <a:t>без </a:t>
            </a:r>
            <a:r>
              <a:rPr lang="ru-RU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проведения торгов</a:t>
            </a:r>
            <a:r>
              <a:rPr lang="ru-RU" sz="2000" i="1" dirty="0"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123" y="180380"/>
            <a:ext cx="9649072" cy="728350"/>
          </a:xfrm>
          <a:prstGeom prst="rect">
            <a:avLst/>
          </a:prstGeom>
          <a:noFill/>
        </p:spPr>
        <p:txBody>
          <a:bodyPr wrap="square" lIns="81226" tIns="40613" rIns="81226" bIns="40613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ИНВЕСТИЦИОННАЯ ПОЛИТИКА В ВОЛОГОДСКОЙ ОБЛАСТИ</a:t>
            </a:r>
          </a:p>
          <a:p>
            <a:pPr algn="ctr"/>
            <a:endParaRPr lang="ru-RU" b="1" dirty="0" smtClean="0">
              <a:latin typeface="Calibri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72483" y="2988692"/>
            <a:ext cx="6464518" cy="574462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СТРОИТЕЛЬСТВО НОВЫХ ОБЪЕКТОВ НА ТЕРРИТОРИИ ОБЛАСТИ 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744491" y="3708772"/>
            <a:ext cx="677384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Марина\Desktop\L1GX8JgzCO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4" r="49479" b="17801"/>
          <a:stretch/>
        </p:blipFill>
        <p:spPr bwMode="auto">
          <a:xfrm>
            <a:off x="288107" y="1404516"/>
            <a:ext cx="3094054" cy="449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3"/>
          <p:cNvSpPr>
            <a:spLocks noChangeArrowheads="1"/>
          </p:cNvSpPr>
          <p:nvPr/>
        </p:nvSpPr>
        <p:spPr bwMode="auto">
          <a:xfrm>
            <a:off x="10206686" y="0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4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F463892-8C5A-45AD-8439-7E6F3C6F80F2}"/>
              </a:ext>
            </a:extLst>
          </p:cNvPr>
          <p:cNvSpPr/>
          <p:nvPr/>
        </p:nvSpPr>
        <p:spPr>
          <a:xfrm>
            <a:off x="0" y="0"/>
            <a:ext cx="10784473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26" tIns="40613" rIns="81226" bIns="40613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45344" y="1332508"/>
            <a:ext cx="7039907" cy="4623976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26" tIns="40613" rIns="81226" bIns="40613"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8467" y="1625860"/>
            <a:ext cx="3917703" cy="426729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ОБЪЕМ  КАПИТАЛЬНЫХ </a:t>
            </a: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ВЛОЖЕНИЙ В МУНИЦИПАЛЬНЫХ РАЙОНАХ </a:t>
            </a:r>
            <a:endParaRPr 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97949" y="1620540"/>
            <a:ext cx="3603401" cy="434056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ОБЪЕМ  КАПИТАЛЬНЫХ ВЛОЖЕНИЙ В Г. ВОЛОГДЕ И Г.ЧЕРЕПОВЦЕ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28933" y="2510933"/>
            <a:ext cx="2211545" cy="377485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>
                <a:solidFill>
                  <a:schemeClr val="bg1"/>
                </a:solidFill>
                <a:cs typeface="Arial" panose="020B0604020202020204" pitchFamily="34" charset="0"/>
              </a:rPr>
              <a:t>≥ </a:t>
            </a: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r>
              <a:rPr lang="ru-RU" sz="21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млн </a:t>
            </a:r>
            <a:r>
              <a:rPr lang="ru-RU" sz="1400" dirty="0" err="1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endParaRPr lang="ru-RU" sz="2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28467" y="2340620"/>
            <a:ext cx="33770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272883" y="2340620"/>
            <a:ext cx="3312368" cy="968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776939" y="2484636"/>
            <a:ext cx="2079248" cy="377485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solidFill>
                  <a:schemeClr val="bg1"/>
                </a:solidFill>
                <a:cs typeface="Arial" panose="020B0604020202020204" pitchFamily="34" charset="0"/>
              </a:rPr>
              <a:t>≥ </a:t>
            </a: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млн </a:t>
            </a:r>
            <a:r>
              <a:rPr lang="ru-RU" sz="1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руб</a:t>
            </a:r>
            <a:endParaRPr lang="ru-RU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552775" y="5500068"/>
            <a:ext cx="7032476" cy="890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8107" y="828452"/>
            <a:ext cx="10153128" cy="389796"/>
          </a:xfrm>
          <a:prstGeom prst="rect">
            <a:avLst/>
          </a:prstGeom>
          <a:noFill/>
        </p:spPr>
        <p:txBody>
          <a:bodyPr wrap="square" lIns="81226" tIns="40613" rIns="81226" bIns="40613" rtlCol="0">
            <a:spAutoFit/>
          </a:bodyPr>
          <a:lstStyle/>
          <a:p>
            <a:pPr algn="just"/>
            <a:r>
              <a:rPr lang="ru-RU" sz="2000" i="1" dirty="0">
                <a:cs typeface="Arial" panose="020B0604020202020204" pitchFamily="34" charset="0"/>
              </a:rPr>
              <a:t>Предоставление земельных участков в аренду </a:t>
            </a:r>
            <a:r>
              <a:rPr lang="ru-RU" sz="2000" i="1" dirty="0">
                <a:solidFill>
                  <a:srgbClr val="C00000"/>
                </a:solidFill>
                <a:cs typeface="Arial" panose="020B0604020202020204" pitchFamily="34" charset="0"/>
              </a:rPr>
              <a:t>без </a:t>
            </a:r>
            <a:r>
              <a:rPr lang="ru-RU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проведения торгов</a:t>
            </a:r>
            <a:endParaRPr lang="ru-RU" sz="2000" i="1" dirty="0"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123" y="324396"/>
            <a:ext cx="9008676" cy="451351"/>
          </a:xfrm>
          <a:prstGeom prst="rect">
            <a:avLst/>
          </a:prstGeom>
          <a:noFill/>
        </p:spPr>
        <p:txBody>
          <a:bodyPr wrap="square" lIns="81226" tIns="40613" rIns="81226" bIns="40613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ea typeface="Calibri" pitchFamily="34" charset="0"/>
                <a:cs typeface="Arial" panose="020B0604020202020204" pitchFamily="34" charset="0"/>
              </a:rPr>
              <a:t>ОБЪЕКТЫ СОЦИАЛЬНО-КУЛЬТУРНОГО НАЗНАЧЕНИЯ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85694" y="5076924"/>
            <a:ext cx="7215656" cy="297463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ПРЕДОСТАВЛЕНИЕ УСЛУГ НА ЛЬГОТНОЙ ОСНОВЕ  ГРАЖДАНАМ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614070" y="4459568"/>
            <a:ext cx="6971181" cy="4129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Марина\Desktop\L1GX8JgzCO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4" r="49479" b="17801"/>
          <a:stretch/>
        </p:blipFill>
        <p:spPr bwMode="auto">
          <a:xfrm>
            <a:off x="216099" y="1332508"/>
            <a:ext cx="3094054" cy="45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600475" y="3636764"/>
            <a:ext cx="7481263" cy="297463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СООТВЕТСТВИЕ ЦЕЛЯМ  И ЗАДАЧАМ, ОПРЕДЕЛЕННЫМ В ГОС ПРОГРАММАХ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627350" y="3964501"/>
            <a:ext cx="6970368" cy="2277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00475" y="4572868"/>
            <a:ext cx="7200875" cy="300641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СООТВЕТСТВИЕ НОРМАТИВАМ ГРАДОСТРОИТЕЛЬНОГО ПРОЕКТИРОВАНИЯ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 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0475" y="5508972"/>
            <a:ext cx="6984776" cy="426729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указаны в 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статье 7 Федерального закона от 17 июля 1999 года № 178-ФЗ «О государственной социальной помощи»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44491" y="2988692"/>
            <a:ext cx="2946326" cy="426729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СОЗДАНИЕ ПОСТОЯННЫХ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РАБОЧИХ МЕСТ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3473394" y="3420740"/>
            <a:ext cx="6967841" cy="2563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056291" y="3044015"/>
            <a:ext cx="3745059" cy="377485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solidFill>
                  <a:schemeClr val="bg1"/>
                </a:solidFill>
                <a:cs typeface="Arial" panose="020B0604020202020204" pitchFamily="34" charset="0"/>
              </a:rPr>
              <a:t>≥ </a:t>
            </a: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 </a:t>
            </a: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в первый год после размещения объекта</a:t>
            </a:r>
            <a:endParaRPr 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27349" y="4981391"/>
            <a:ext cx="6957902" cy="235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600475" y="4068812"/>
            <a:ext cx="7200875" cy="297463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УВЕЛИЧЕНИЕ НАЛОГОВЫХ ПОСТУПЛЕНИЙ ОТ ОРГАНИЗАЦИИ</a:t>
            </a:r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 </a:t>
            </a:r>
          </a:p>
        </p:txBody>
      </p:sp>
      <p:sp>
        <p:nvSpPr>
          <p:cNvPr id="27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12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4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048" y="146954"/>
            <a:ext cx="10330903" cy="636017"/>
          </a:xfrm>
          <a:prstGeom prst="rect">
            <a:avLst/>
          </a:prstGeom>
          <a:noFill/>
        </p:spPr>
        <p:txBody>
          <a:bodyPr wrap="square" lIns="81226" tIns="40613" rIns="81226" bIns="40613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Calibri" pitchFamily="34" charset="0"/>
              </a:rPr>
              <a:t>ПРЕДОСТАВЛЕНИЕ НАЛОГОВЫХ ЛЬГОТ НОВЫМ ОРГАНИЗАЦИЯМ </a:t>
            </a:r>
          </a:p>
          <a:p>
            <a:pPr>
              <a:lnSpc>
                <a:spcPct val="80000"/>
              </a:lnSpc>
              <a:defRPr/>
            </a:pPr>
            <a:r>
              <a:rPr lang="ru-RU" sz="2100" dirty="0">
                <a:latin typeface="Calibri" pitchFamily="34" charset="0"/>
              </a:rPr>
              <a:t>по проектам </a:t>
            </a:r>
            <a:r>
              <a:rPr lang="ru-RU" sz="2100" dirty="0" smtClean="0">
                <a:latin typeface="Calibri" pitchFamily="34" charset="0"/>
              </a:rPr>
              <a:t>с </a:t>
            </a:r>
            <a:r>
              <a:rPr lang="ru-RU" sz="2100" dirty="0">
                <a:latin typeface="Calibri" pitchFamily="34" charset="0"/>
              </a:rPr>
              <a:t>объемом инвестиций от 50 </a:t>
            </a:r>
            <a:r>
              <a:rPr lang="ru-RU" sz="2100" dirty="0" smtClean="0">
                <a:latin typeface="Calibri" pitchFamily="34" charset="0"/>
              </a:rPr>
              <a:t>млн. </a:t>
            </a:r>
            <a:r>
              <a:rPr lang="ru-RU" sz="2100" dirty="0">
                <a:latin typeface="Calibri" pitchFamily="34" charset="0"/>
              </a:rPr>
              <a:t>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048" y="918240"/>
            <a:ext cx="10330903" cy="857616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СОЗДАНИЕ НОВОГО ПРОИЗВОДСТВА </a:t>
            </a:r>
            <a:r>
              <a:rPr lang="ru-RU" sz="1400" dirty="0">
                <a:latin typeface="Calibri" pitchFamily="34" charset="0"/>
              </a:rPr>
              <a:t>(организации, зарегистрированные на территории области не более чем за 3 года, предшествовавших году включения в Перечень приоритетных инвестиционных проектов  или незарегистрированные и имеющие на территории области единственное обособленное </a:t>
            </a:r>
            <a:r>
              <a:rPr lang="ru-RU" sz="1400" dirty="0" smtClean="0">
                <a:latin typeface="Calibri" pitchFamily="34" charset="0"/>
              </a:rPr>
              <a:t>подразделение, сведения </a:t>
            </a:r>
            <a:r>
              <a:rPr lang="ru-RU" sz="1400" dirty="0">
                <a:latin typeface="Calibri" pitchFamily="34" charset="0"/>
              </a:rPr>
              <a:t>о котором внесены в ЕГРЮЛ не более чем за 3 года, предшествовавших году включения в Перечень приоритетных инвестиционных проектов)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7897794"/>
              </p:ext>
            </p:extLst>
          </p:nvPr>
        </p:nvGraphicFramePr>
        <p:xfrm>
          <a:off x="212052" y="1968100"/>
          <a:ext cx="10330900" cy="390241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013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2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9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2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2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9595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Объем инвестиций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50-100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млн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руб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100-500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млн </a:t>
                      </a:r>
                      <a:r>
                        <a:rPr lang="ru-RU" sz="1400" b="0" i="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руб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500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–</a:t>
                      </a:r>
                      <a:endParaRPr lang="ru-RU" sz="1400" b="0" i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млрд руб.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Более 1 млрд руб.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01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Налог на прибыль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(за исключением организаций, применяющих вычет)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</a:rPr>
                        <a:t>13,5%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</a:rPr>
                        <a:t>13,5%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</a:rPr>
                        <a:t>13,5%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731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Налог на имущество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освобождение</a:t>
                      </a: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освобождение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100%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освобождение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 (1-3 год)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50%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освобождение  </a:t>
                      </a:r>
                      <a:r>
                        <a:rPr lang="ru-RU" sz="12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(4 год)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100%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освобождение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 (1-3 год)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50%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освобождение </a:t>
                      </a:r>
                      <a:r>
                        <a:rPr lang="ru-RU" sz="12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(4 -5 год)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87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Транспортный налог</a:t>
                      </a: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освобождение</a:t>
                      </a: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освобождение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освобождение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освобождение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87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Срок предоставления</a:t>
                      </a: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 года</a:t>
                      </a: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 года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 года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 лет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873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Инвестиционный налоговый</a:t>
                      </a:r>
                      <a:r>
                        <a:rPr lang="ru-RU" sz="1400" b="0" i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вычет </a:t>
                      </a:r>
                      <a:r>
                        <a:rPr lang="ru-RU" sz="1200" dirty="0">
                          <a:latin typeface="Calibri" pitchFamily="34" charset="0"/>
                        </a:rPr>
                        <a:t>(за исключением организаций, применяющих пониженную ставку налога на прибыль)</a:t>
                      </a: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Размер вычета – 50% расходов на приобретение, строительство (модернизацию) основных средств.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Срок – 5 лет.  Размер ставки налога на прибыль (для определения предельного размера вычета) – 5%</a:t>
                      </a: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13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9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099" y="0"/>
            <a:ext cx="11017223" cy="384859"/>
          </a:xfrm>
          <a:prstGeom prst="rect">
            <a:avLst/>
          </a:prstGeom>
          <a:noFill/>
        </p:spPr>
        <p:txBody>
          <a:bodyPr wrap="square" lIns="81226" tIns="40613" rIns="81226" bIns="40613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latin typeface="Calibri" pitchFamily="34" charset="0"/>
              </a:rPr>
              <a:t>ПРЕДОСТАВЛЕНИЕ НАЛОГОВЫХ ЛЬГОТ </a:t>
            </a:r>
            <a:r>
              <a:rPr lang="ru-RU" sz="2400" b="1" dirty="0" smtClean="0">
                <a:latin typeface="Calibri" pitchFamily="34" charset="0"/>
              </a:rPr>
              <a:t>ДЕЙСТВУЮЩИМ ОРГАНИЗАЦИЯМ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6179" y="252388"/>
            <a:ext cx="10330903" cy="275918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b="1" dirty="0">
                <a:solidFill>
                  <a:srgbClr val="C00000"/>
                </a:solidFill>
                <a:latin typeface="Calibri" pitchFamily="34" charset="0"/>
              </a:rPr>
              <a:t>СОЗДАНИЕ 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 НОВОГО ПРОИЗВОДСТВА ИЛИ РЕКОНСТРУКЦИЯ ДЕЙСТВУЮЩЕГО ПРОИЗВОДСТВА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7897794"/>
              </p:ext>
            </p:extLst>
          </p:nvPr>
        </p:nvGraphicFramePr>
        <p:xfrm>
          <a:off x="144091" y="540420"/>
          <a:ext cx="10412226" cy="525216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127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073"/>
                <a:gridCol w="942905"/>
                <a:gridCol w="91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45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8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16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44947"/>
              </a:tblGrid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Объем инвестиций 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до</a:t>
                      </a:r>
                      <a:r>
                        <a:rPr lang="ru-RU" sz="1400" b="0" i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30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млн</a:t>
                      </a:r>
                      <a:r>
                        <a:rPr lang="ru-RU" sz="1400" b="0" i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руб. *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млн</a:t>
                      </a:r>
                      <a:r>
                        <a:rPr lang="ru-RU" sz="1400" b="0" i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руб. 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  <a:r>
                        <a:rPr lang="en-US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-100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млн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руб. 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100-500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млн 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руб.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500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–</a:t>
                      </a:r>
                      <a:endParaRPr lang="ru-RU" sz="1400" b="0" i="0" baseline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млрд руб.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Более 1 млрд руб.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Более 30 </a:t>
                      </a:r>
                      <a:r>
                        <a:rPr lang="ru-RU" sz="1400" b="0" i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млрд</a:t>
                      </a:r>
                      <a:r>
                        <a:rPr lang="ru-RU" sz="14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руб.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026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Налог на имущество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освобождение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освобождение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/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освобождение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100% </a:t>
                      </a:r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освобождение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или снижение ставки (в зависимости от % обновления)</a:t>
                      </a:r>
                      <a:endParaRPr lang="ru-RU" sz="11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100% </a:t>
                      </a:r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освобождение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или снижение ставки (в зависимости от % обновления)</a:t>
                      </a:r>
                      <a:endParaRPr lang="ru-RU" sz="11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100% </a:t>
                      </a:r>
                      <a:r>
                        <a:rPr lang="ru-RU" sz="11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освобождение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или снижение ставки (в зависимости от % обновления)</a:t>
                      </a:r>
                      <a:endParaRPr lang="ru-RU" sz="11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100% </a:t>
                      </a:r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освобождение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100" b="0" i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ли </a:t>
                      </a:r>
                      <a:r>
                        <a:rPr lang="ru-RU" sz="1100" b="0" i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снижение ставки (в зависимости от % обновления)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7993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Срок предоставления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3 -5 лет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3,5 – 5,5 лет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4-6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лет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5 -7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5,5 – 7,5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6-8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лет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 лет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 Вологда и г. Череповец, Вологодский, Череповецкий, Шекснинский районы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3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3,5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5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5,5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544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Муниципальные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районы (кроме «восточных», Вологодского,  Череповецкого , Шекснинского районов)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4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4,5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 лет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6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6,5 года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 лет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</a:tr>
              <a:tr h="89053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«Восточные»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районы (Бабушкинский, Великоустюгский,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Кичменгско-Городецкий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Никольский, Тарногский,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Тотемский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Нюксенский)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5 лет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5 ,5 лет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лет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7 лет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7 ,5 лет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 лет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1010" marR="81010" marT="48200" marB="48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</a:tr>
              <a:tr h="89598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Налог на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прибыль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до 13,5 % (12,5% в  2018-2020 годы) </a:t>
                      </a: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(объем инвестиций  более 30 млрд. рублей)  на 5 лет</a:t>
                      </a: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7B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854715"/>
            <a:ext cx="10442781" cy="266685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* Минимальный объем инвестиций по видам деятельности установлен постановлением Правительства области от 29 октября 2018 года № 972 </a:t>
            </a:r>
            <a:endParaRPr lang="ru-RU" sz="1200" dirty="0" smtClean="0">
              <a:solidFill>
                <a:srgbClr val="4A7EBB"/>
              </a:solidFill>
              <a:latin typeface="Calibri" pitchFamily="34" charset="0"/>
            </a:endParaRPr>
          </a:p>
        </p:txBody>
      </p:sp>
      <p:sp>
        <p:nvSpPr>
          <p:cNvPr id="9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9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hotos.wikimapia.org/p/00/00/73/89/75_big.jpg"/>
          <p:cNvPicPr>
            <a:picLocks noChangeAspect="1" noChangeArrowheads="1"/>
          </p:cNvPicPr>
          <p:nvPr/>
        </p:nvPicPr>
        <p:blipFill>
          <a:blip r:embed="rId3" cstate="print"/>
          <a:srcRect l="22646" t="1179" r="30701" b="1"/>
          <a:stretch>
            <a:fillRect/>
          </a:stretch>
        </p:blipFill>
        <p:spPr bwMode="auto">
          <a:xfrm>
            <a:off x="0" y="1"/>
            <a:ext cx="3104070" cy="439425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" y="4349501"/>
            <a:ext cx="10801350" cy="1800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26" tIns="40613" rIns="81226" bIns="40613" rtlCol="0" anchor="ctr"/>
          <a:lstStyle/>
          <a:p>
            <a:pPr algn="ctr"/>
            <a:endParaRPr lang="ru-RU" sz="21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627605" y="1175335"/>
          <a:ext cx="6876638" cy="289347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134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5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6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833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Вид налога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Стандартная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ставка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Ставка для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резидентов ТОСЭР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159">
                <a:tc rowSpan="2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Налог на прибыль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20%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в течении 5 лет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10%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в последующие до  2027 года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833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Налог на имущество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(региональный бюджет)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2,2%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до 2027 года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159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Земельный налог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(местный бюджет)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1,5%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до 2027 года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159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Отчисления во внебюджетные фонды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30%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7,6%</a:t>
                      </a:r>
                      <a:r>
                        <a:rPr lang="ru-RU" sz="1400" b="1" i="0" baseline="300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до 2027 года </a:t>
                      </a:r>
                      <a:endParaRPr lang="ru-RU" sz="1400" b="0" i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85050" marR="85050" marT="85689" marB="8568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94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1726" y="4512146"/>
            <a:ext cx="2553838" cy="431026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latin typeface="Calibri" pitchFamily="34" charset="0"/>
              </a:rPr>
              <a:t>ОБЪЕМ  КАПИТАЛЬНЫХ 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latin typeface="Calibri" pitchFamily="34" charset="0"/>
              </a:rPr>
              <a:t>ВЛОЖЕНИЙ РЕЗИДЕНТА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78246" y="4538405"/>
            <a:ext cx="1732497" cy="431026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latin typeface="Calibri" pitchFamily="34" charset="0"/>
              </a:rPr>
              <a:t>СОЗДАНИЕ ПОСТ.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latin typeface="Calibri" pitchFamily="34" charset="0"/>
              </a:rPr>
              <a:t>РАБОЧИХ МЕСТ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72636" y="4507720"/>
            <a:ext cx="2735002" cy="431026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latin typeface="Calibri" pitchFamily="34" charset="0"/>
              </a:rPr>
              <a:t>ПРИВЛЕЧЕНИЕ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latin typeface="Calibri" pitchFamily="34" charset="0"/>
              </a:rPr>
              <a:t>ИНОСТРАННОЙ РАБОЧЕЙ СИЛЫ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7110" y="5083692"/>
            <a:ext cx="1400491" cy="660639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>
                <a:latin typeface="Calibri" pitchFamily="34" charset="0"/>
              </a:rPr>
              <a:t>≥ </a:t>
            </a:r>
            <a:r>
              <a:rPr lang="ru-RU" sz="2100" b="1" dirty="0">
                <a:latin typeface="Calibri" pitchFamily="34" charset="0"/>
              </a:rPr>
              <a:t>5</a:t>
            </a:r>
            <a:r>
              <a:rPr lang="ru-RU" sz="21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млн руб.</a:t>
            </a:r>
            <a:endParaRPr lang="ru-RU" sz="21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300" dirty="0">
                <a:latin typeface="Calibri" pitchFamily="34" charset="0"/>
              </a:rPr>
              <a:t>в течение </a:t>
            </a:r>
          </a:p>
          <a:p>
            <a:pPr>
              <a:lnSpc>
                <a:spcPct val="80000"/>
              </a:lnSpc>
            </a:pPr>
            <a:r>
              <a:rPr lang="ru-RU" sz="1300" dirty="0">
                <a:latin typeface="Calibri" pitchFamily="34" charset="0"/>
              </a:rPr>
              <a:t>первого года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79491" y="5035471"/>
            <a:ext cx="30889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660214" y="5107095"/>
            <a:ext cx="2014552" cy="660639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latin typeface="Calibri" pitchFamily="34" charset="0"/>
              </a:rPr>
              <a:t>≥ </a:t>
            </a:r>
            <a:r>
              <a:rPr lang="ru-RU" sz="2100" b="1" dirty="0">
                <a:latin typeface="Calibri" pitchFamily="34" charset="0"/>
              </a:rPr>
              <a:t>20</a:t>
            </a:r>
            <a:r>
              <a:rPr lang="ru-RU" sz="21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млн руб.  </a:t>
            </a:r>
          </a:p>
          <a:p>
            <a:pPr>
              <a:lnSpc>
                <a:spcPct val="80000"/>
              </a:lnSpc>
            </a:pPr>
            <a:r>
              <a:rPr lang="ru-RU" sz="1300" dirty="0">
                <a:latin typeface="Calibri" pitchFamily="34" charset="0"/>
              </a:rPr>
              <a:t>за весь период реализации проекта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17281" y="5035700"/>
            <a:ext cx="152869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30379" y="5031763"/>
            <a:ext cx="251249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501346" y="5083251"/>
            <a:ext cx="1647637" cy="660639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latin typeface="Calibri" pitchFamily="34" charset="0"/>
              </a:rPr>
              <a:t>≤ </a:t>
            </a:r>
            <a:r>
              <a:rPr lang="ru-RU" sz="2100" b="1" dirty="0">
                <a:latin typeface="Calibri" pitchFamily="34" charset="0"/>
              </a:rPr>
              <a:t>25</a:t>
            </a:r>
            <a:r>
              <a:rPr lang="ru-RU" sz="2100" dirty="0">
                <a:latin typeface="Calibri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300" dirty="0">
                <a:latin typeface="Calibri" pitchFamily="34" charset="0"/>
              </a:rPr>
              <a:t>от общего числа работников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74766" y="5092301"/>
            <a:ext cx="1360625" cy="660639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latin typeface="Calibri" pitchFamily="34" charset="0"/>
              </a:rPr>
              <a:t>≥ </a:t>
            </a:r>
            <a:r>
              <a:rPr lang="ru-RU" sz="2100" b="1" dirty="0">
                <a:latin typeface="Calibri" pitchFamily="34" charset="0"/>
              </a:rPr>
              <a:t>20</a:t>
            </a:r>
          </a:p>
          <a:p>
            <a:pPr>
              <a:lnSpc>
                <a:spcPct val="80000"/>
              </a:lnSpc>
            </a:pPr>
            <a:r>
              <a:rPr lang="ru-RU" sz="1300" dirty="0">
                <a:latin typeface="Calibri" pitchFamily="34" charset="0"/>
              </a:rPr>
              <a:t>в течение первого года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08444" y="4515134"/>
            <a:ext cx="2380858" cy="438406"/>
          </a:xfrm>
          <a:prstGeom prst="rect">
            <a:avLst/>
          </a:prstGeom>
        </p:spPr>
        <p:txBody>
          <a:bodyPr wrap="square" lIns="81226" tIns="40613" rIns="81226" bIns="40613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latin typeface="Calibri" pitchFamily="34" charset="0"/>
              </a:rPr>
              <a:t>СООТВЕТСТВИЕ ВИДАМ ЭКОНОМИЧЕСКОЙ ДЕЯТ-ТИ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258017" y="5031763"/>
            <a:ext cx="233128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292698" y="5227449"/>
            <a:ext cx="2326409" cy="406082"/>
          </a:xfrm>
          <a:prstGeom prst="rect">
            <a:avLst/>
          </a:prstGeom>
        </p:spPr>
        <p:txBody>
          <a:bodyPr wrap="square" lIns="81226" tIns="40613" rIns="81226" bIns="40613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dirty="0">
                <a:latin typeface="Calibri" pitchFamily="34" charset="0"/>
              </a:rPr>
              <a:t>указаны в ПП РФ</a:t>
            </a:r>
          </a:p>
          <a:p>
            <a:pPr>
              <a:lnSpc>
                <a:spcPct val="80000"/>
              </a:lnSpc>
            </a:pPr>
            <a:r>
              <a:rPr lang="ru-RU" sz="1300" dirty="0">
                <a:latin typeface="Calibri" pitchFamily="34" charset="0"/>
              </a:rPr>
              <a:t>от 07.08.2017 № 939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614427" y="781011"/>
            <a:ext cx="6123373" cy="3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lIns="81226" tIns="40613" rIns="81226" bIns="40613" anchor="ctr">
            <a:spAutoFit/>
          </a:bodyPr>
          <a:lstStyle/>
          <a:p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939 от 07.08.2017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614428" y="232654"/>
            <a:ext cx="6379458" cy="512906"/>
          </a:xfrm>
          <a:prstGeom prst="rect">
            <a:avLst/>
          </a:prstGeom>
          <a:noFill/>
        </p:spPr>
        <p:txBody>
          <a:bodyPr wrap="square" lIns="81226" tIns="40613" rIns="81226" bIns="40613" rtlCol="0">
            <a:spAutoFit/>
          </a:bodyPr>
          <a:lstStyle/>
          <a:p>
            <a:r>
              <a:rPr lang="ru-RU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ГОРОД ЧЕРЕПОВЕЦ −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ТОСЭР</a:t>
            </a:r>
          </a:p>
        </p:txBody>
      </p:sp>
      <p:sp>
        <p:nvSpPr>
          <p:cNvPr id="27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4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23" y="1836564"/>
            <a:ext cx="9793088" cy="4839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solidFill>
                  <a:schemeClr val="bg1"/>
                </a:solidFill>
                <a:latin typeface="Calibri" pitchFamily="34" charset="0"/>
              </a:rPr>
              <a:t>16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1"/>
          <p:cNvSpPr>
            <a:spLocks noChangeArrowheads="1"/>
          </p:cNvSpPr>
          <p:nvPr/>
        </p:nvSpPr>
        <p:spPr bwMode="auto">
          <a:xfrm>
            <a:off x="75" y="35644"/>
            <a:ext cx="6985000" cy="6121400"/>
          </a:xfrm>
          <a:prstGeom prst="rect">
            <a:avLst/>
          </a:prstGeom>
          <a:gradFill rotWithShape="1">
            <a:gsLst>
              <a:gs pos="0">
                <a:srgbClr val="6196CB"/>
              </a:gs>
              <a:gs pos="100000">
                <a:srgbClr val="4A729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dirty="0"/>
          </a:p>
        </p:txBody>
      </p:sp>
      <p:sp>
        <p:nvSpPr>
          <p:cNvPr id="71687" name="Rectangle 7">
            <a:extLst/>
          </p:cNvPr>
          <p:cNvSpPr>
            <a:spLocks noChangeArrowheads="1"/>
          </p:cNvSpPr>
          <p:nvPr/>
        </p:nvSpPr>
        <p:spPr bwMode="auto">
          <a:xfrm>
            <a:off x="282575" y="180975"/>
            <a:ext cx="4097338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/>
              <a:t>ЗНАЧЕНИЕ МАЛОГО БИЗНЕСА</a:t>
            </a:r>
          </a:p>
        </p:txBody>
      </p:sp>
      <p:sp>
        <p:nvSpPr>
          <p:cNvPr id="4100" name="Rectangle 36"/>
          <p:cNvSpPr>
            <a:spLocks noChangeArrowheads="1"/>
          </p:cNvSpPr>
          <p:nvPr/>
        </p:nvSpPr>
        <p:spPr bwMode="auto">
          <a:xfrm>
            <a:off x="504131" y="1924521"/>
            <a:ext cx="2659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ЗАНЯТО В СФЕРЕ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>
                <a:solidFill>
                  <a:schemeClr val="bg1"/>
                </a:solidFill>
                <a:latin typeface="Calibri" pitchFamily="34" charset="0"/>
              </a:rPr>
              <a:t>МАЛОГО БИЗНЕСА</a:t>
            </a:r>
          </a:p>
        </p:txBody>
      </p:sp>
      <p:sp>
        <p:nvSpPr>
          <p:cNvPr id="71718" name="Rectangle 38">
            <a:extLst/>
          </p:cNvPr>
          <p:cNvSpPr>
            <a:spLocks noChangeArrowheads="1"/>
          </p:cNvSpPr>
          <p:nvPr/>
        </p:nvSpPr>
        <p:spPr bwMode="auto">
          <a:xfrm>
            <a:off x="4062462" y="2162294"/>
            <a:ext cx="2346325" cy="261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>
                <a:solidFill>
                  <a:schemeClr val="bg1"/>
                </a:solidFill>
                <a:latin typeface="Calibri" pitchFamily="34" charset="0"/>
              </a:rPr>
              <a:t>малых предприятий</a:t>
            </a:r>
          </a:p>
        </p:txBody>
      </p:sp>
      <p:sp>
        <p:nvSpPr>
          <p:cNvPr id="4102" name="Rectangle 39"/>
          <p:cNvSpPr>
            <a:spLocks noChangeArrowheads="1"/>
          </p:cNvSpPr>
          <p:nvPr/>
        </p:nvSpPr>
        <p:spPr bwMode="auto">
          <a:xfrm>
            <a:off x="2999223" y="2087604"/>
            <a:ext cx="96212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altLang="ru-RU" sz="2200" dirty="0" smtClean="0">
                <a:solidFill>
                  <a:schemeClr val="bg1"/>
                </a:solidFill>
                <a:latin typeface="Calibri" pitchFamily="34" charset="0"/>
              </a:rPr>
              <a:t>24 249</a:t>
            </a:r>
            <a:endParaRPr lang="ru-RU" altLang="ru-RU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20" name="Rectangle 40">
            <a:extLst/>
          </p:cNvPr>
          <p:cNvSpPr>
            <a:spLocks noChangeArrowheads="1"/>
          </p:cNvSpPr>
          <p:nvPr/>
        </p:nvSpPr>
        <p:spPr bwMode="auto">
          <a:xfrm>
            <a:off x="4032523" y="1764556"/>
            <a:ext cx="2346325" cy="2619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>
                <a:solidFill>
                  <a:schemeClr val="bg1"/>
                </a:solidFill>
                <a:latin typeface="Calibri" pitchFamily="34" charset="0"/>
              </a:rPr>
              <a:t>средних предприятий</a:t>
            </a:r>
          </a:p>
        </p:txBody>
      </p:sp>
      <p:sp>
        <p:nvSpPr>
          <p:cNvPr id="4104" name="Rectangle 41"/>
          <p:cNvSpPr>
            <a:spLocks noChangeArrowheads="1"/>
          </p:cNvSpPr>
          <p:nvPr/>
        </p:nvSpPr>
        <p:spPr bwMode="auto">
          <a:xfrm>
            <a:off x="3024411" y="1621701"/>
            <a:ext cx="6126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ru-RU" altLang="ru-RU" sz="2200" dirty="0" smtClean="0">
                <a:solidFill>
                  <a:schemeClr val="bg1"/>
                </a:solidFill>
                <a:latin typeface="Calibri" pitchFamily="34" charset="0"/>
              </a:rPr>
              <a:t>112</a:t>
            </a:r>
            <a:endParaRPr lang="ru-RU" altLang="ru-RU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22" name="Rectangle 42">
            <a:extLst/>
          </p:cNvPr>
          <p:cNvSpPr>
            <a:spLocks noChangeArrowheads="1"/>
          </p:cNvSpPr>
          <p:nvPr/>
        </p:nvSpPr>
        <p:spPr bwMode="auto">
          <a:xfrm>
            <a:off x="4017813" y="1280904"/>
            <a:ext cx="2967038" cy="261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>
                <a:solidFill>
                  <a:schemeClr val="bg1"/>
                </a:solidFill>
                <a:latin typeface="Calibri" pitchFamily="34" charset="0"/>
              </a:rPr>
              <a:t>индивид. предпринимателей</a:t>
            </a:r>
          </a:p>
        </p:txBody>
      </p:sp>
      <p:sp>
        <p:nvSpPr>
          <p:cNvPr id="4106" name="Rectangle 43"/>
          <p:cNvSpPr>
            <a:spLocks noChangeArrowheads="1"/>
          </p:cNvSpPr>
          <p:nvPr/>
        </p:nvSpPr>
        <p:spPr bwMode="auto">
          <a:xfrm>
            <a:off x="3024411" y="1188492"/>
            <a:ext cx="9621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ru-RU" altLang="ru-RU" sz="2200" dirty="0" smtClean="0">
                <a:solidFill>
                  <a:schemeClr val="bg1"/>
                </a:solidFill>
                <a:latin typeface="Calibri" pitchFamily="34" charset="0"/>
              </a:rPr>
              <a:t>26 860</a:t>
            </a:r>
            <a:endParaRPr lang="ru-RU" altLang="ru-RU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3" name="Rectangle 58"/>
          <p:cNvSpPr>
            <a:spLocks noChangeArrowheads="1"/>
          </p:cNvSpPr>
          <p:nvPr/>
        </p:nvSpPr>
        <p:spPr bwMode="auto">
          <a:xfrm>
            <a:off x="1123256" y="1179984"/>
            <a:ext cx="1516063" cy="688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3000" dirty="0" smtClean="0">
                <a:solidFill>
                  <a:schemeClr val="bg1"/>
                </a:solidFill>
                <a:latin typeface="Calibri" pitchFamily="34" charset="0"/>
              </a:rPr>
              <a:t>156,9</a:t>
            </a:r>
            <a:endParaRPr lang="ru-RU" altLang="ru-RU" sz="30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тыс. чел.</a:t>
            </a:r>
          </a:p>
        </p:txBody>
      </p:sp>
      <p:sp>
        <p:nvSpPr>
          <p:cNvPr id="4114" name="Rectangle 12"/>
          <p:cNvSpPr>
            <a:spLocks noChangeArrowheads="1"/>
          </p:cNvSpPr>
          <p:nvPr/>
        </p:nvSpPr>
        <p:spPr bwMode="auto">
          <a:xfrm>
            <a:off x="3348961" y="3357868"/>
            <a:ext cx="345638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КОЛИЧЕСТВО СУБЪЕКТОВ </a:t>
            </a:r>
            <a:endParaRPr lang="ru-RU" altLang="ru-RU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</a:rPr>
              <a:t>МАЛОГО </a:t>
            </a:r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И СРЕДНЕГО </a:t>
            </a:r>
            <a:r>
              <a:rPr lang="ru-RU" altLang="ru-RU" sz="1600" b="1" dirty="0" smtClean="0">
                <a:solidFill>
                  <a:schemeClr val="bg1"/>
                </a:solidFill>
                <a:latin typeface="Calibri" pitchFamily="34" charset="0"/>
              </a:rPr>
              <a:t>ПРЕДПРИНИМАТЕЛЬСТВА</a:t>
            </a:r>
            <a:endParaRPr lang="ru-RU" alt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5" name="Oval 56"/>
          <p:cNvSpPr>
            <a:spLocks noChangeArrowheads="1"/>
          </p:cNvSpPr>
          <p:nvPr/>
        </p:nvSpPr>
        <p:spPr bwMode="auto">
          <a:xfrm>
            <a:off x="510481" y="1116484"/>
            <a:ext cx="795338" cy="7953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4116" name="Picture 86" descr="icons_management"/>
          <p:cNvPicPr>
            <a:picLocks noChangeAspect="1" noChangeArrowheads="1"/>
          </p:cNvPicPr>
          <p:nvPr/>
        </p:nvPicPr>
        <p:blipFill>
          <a:blip r:embed="rId3" cstate="print"/>
          <a:srcRect t="13408" b="9259"/>
          <a:stretch>
            <a:fillRect/>
          </a:stretch>
        </p:blipFill>
        <p:spPr bwMode="auto">
          <a:xfrm>
            <a:off x="623194" y="1278409"/>
            <a:ext cx="5857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Line 30"/>
          <p:cNvSpPr>
            <a:spLocks noChangeShapeType="1"/>
          </p:cNvSpPr>
          <p:nvPr/>
        </p:nvSpPr>
        <p:spPr bwMode="auto">
          <a:xfrm>
            <a:off x="2591694" y="1205384"/>
            <a:ext cx="0" cy="12239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Rectangle 110">
            <a:extLst/>
          </p:cNvPr>
          <p:cNvSpPr>
            <a:spLocks noChangeArrowheads="1"/>
          </p:cNvSpPr>
          <p:nvPr/>
        </p:nvSpPr>
        <p:spPr bwMode="auto">
          <a:xfrm>
            <a:off x="7200900" y="180975"/>
            <a:ext cx="3527425" cy="754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1600" dirty="0">
                <a:solidFill>
                  <a:srgbClr val="336699"/>
                </a:solidFill>
                <a:latin typeface="Calibri" pitchFamily="34" charset="0"/>
              </a:rPr>
              <a:t>Распределение числа малых предприятий по основным видам экономической деятельности, %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4160" y="900814"/>
            <a:ext cx="2868750" cy="5096251"/>
          </a:xfrm>
          <a:prstGeom prst="rect">
            <a:avLst/>
          </a:prstGeom>
          <a:noFill/>
        </p:spPr>
      </p:pic>
      <p:sp>
        <p:nvSpPr>
          <p:cNvPr id="42" name="Rectangle 97"/>
          <p:cNvSpPr>
            <a:spLocks noChangeArrowheads="1"/>
          </p:cNvSpPr>
          <p:nvPr/>
        </p:nvSpPr>
        <p:spPr bwMode="auto">
          <a:xfrm>
            <a:off x="8134350" y="971550"/>
            <a:ext cx="2297113" cy="387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200" dirty="0">
                <a:latin typeface="Calibri" pitchFamily="34" charset="0"/>
              </a:rPr>
              <a:t>Сельское хозяйство, охота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200" dirty="0">
                <a:latin typeface="Calibri" pitchFamily="34" charset="0"/>
              </a:rPr>
              <a:t>и лесное хозяйство</a:t>
            </a:r>
          </a:p>
        </p:txBody>
      </p:sp>
      <p:sp>
        <p:nvSpPr>
          <p:cNvPr id="43" name="Rectangle 99"/>
          <p:cNvSpPr>
            <a:spLocks noChangeArrowheads="1"/>
          </p:cNvSpPr>
          <p:nvPr/>
        </p:nvSpPr>
        <p:spPr bwMode="auto">
          <a:xfrm>
            <a:off x="8134350" y="1674813"/>
            <a:ext cx="2247900" cy="3635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100" dirty="0">
                <a:latin typeface="Calibri" pitchFamily="34" charset="0"/>
              </a:rPr>
              <a:t>Операции с недвижимым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100" dirty="0">
                <a:latin typeface="Calibri" pitchFamily="34" charset="0"/>
              </a:rPr>
              <a:t>имуществом</a:t>
            </a:r>
          </a:p>
        </p:txBody>
      </p:sp>
      <p:sp>
        <p:nvSpPr>
          <p:cNvPr id="44" name="Rectangle 101"/>
          <p:cNvSpPr>
            <a:spLocks noChangeArrowheads="1"/>
          </p:cNvSpPr>
          <p:nvPr/>
        </p:nvSpPr>
        <p:spPr bwMode="auto">
          <a:xfrm>
            <a:off x="8128000" y="2493963"/>
            <a:ext cx="2125663" cy="241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200" dirty="0">
                <a:latin typeface="Calibri" pitchFamily="34" charset="0"/>
              </a:rPr>
              <a:t>Транспортировка и хранение</a:t>
            </a:r>
          </a:p>
        </p:txBody>
      </p:sp>
      <p:sp>
        <p:nvSpPr>
          <p:cNvPr id="45" name="Rectangle 103"/>
          <p:cNvSpPr>
            <a:spLocks noChangeArrowheads="1"/>
          </p:cNvSpPr>
          <p:nvPr/>
        </p:nvSpPr>
        <p:spPr bwMode="auto">
          <a:xfrm>
            <a:off x="8115300" y="3121025"/>
            <a:ext cx="2344738" cy="5032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100" b="1" dirty="0">
                <a:latin typeface="Calibri" pitchFamily="34" charset="0"/>
              </a:rPr>
              <a:t>Оптовая и розничная торговля, ремонт автотранспортных средств, мотоциклов</a:t>
            </a:r>
          </a:p>
        </p:txBody>
      </p:sp>
      <p:sp>
        <p:nvSpPr>
          <p:cNvPr id="46" name="Rectangle 105"/>
          <p:cNvSpPr>
            <a:spLocks noChangeArrowheads="1"/>
          </p:cNvSpPr>
          <p:nvPr/>
        </p:nvSpPr>
        <p:spPr bwMode="auto">
          <a:xfrm>
            <a:off x="8143875" y="3971925"/>
            <a:ext cx="1135063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200" dirty="0">
                <a:latin typeface="Calibri" pitchFamily="34" charset="0"/>
              </a:rPr>
              <a:t>Строительство</a:t>
            </a:r>
          </a:p>
        </p:txBody>
      </p:sp>
      <p:sp>
        <p:nvSpPr>
          <p:cNvPr id="47" name="Rectangle 107"/>
          <p:cNvSpPr>
            <a:spLocks noChangeArrowheads="1"/>
          </p:cNvSpPr>
          <p:nvPr/>
        </p:nvSpPr>
        <p:spPr bwMode="auto">
          <a:xfrm>
            <a:off x="8132763" y="4652963"/>
            <a:ext cx="2254250" cy="3889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fontAlgn="b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rgbClr val="C00000"/>
                </a:solidFill>
                <a:latin typeface="Calibri" pitchFamily="34" charset="0"/>
              </a:rPr>
              <a:t>Обрабатывающие производства</a:t>
            </a:r>
            <a:endParaRPr lang="ru-RU" altLang="ru-RU" sz="1200" dirty="0">
              <a:latin typeface="Calibri" pitchFamily="34" charset="0"/>
            </a:endParaRPr>
          </a:p>
        </p:txBody>
      </p:sp>
      <p:sp>
        <p:nvSpPr>
          <p:cNvPr id="48" name="Rectangle 109"/>
          <p:cNvSpPr>
            <a:spLocks noChangeArrowheads="1"/>
          </p:cNvSpPr>
          <p:nvPr/>
        </p:nvSpPr>
        <p:spPr bwMode="auto">
          <a:xfrm>
            <a:off x="8145463" y="5426075"/>
            <a:ext cx="674687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200" dirty="0">
                <a:latin typeface="Calibri" pitchFamily="34" charset="0"/>
              </a:rPr>
              <a:t>Прочие</a:t>
            </a:r>
          </a:p>
        </p:txBody>
      </p:sp>
      <p:sp>
        <p:nvSpPr>
          <p:cNvPr id="4129" name="Прямоугольник 4"/>
          <p:cNvSpPr>
            <a:spLocks noChangeArrowheads="1"/>
          </p:cNvSpPr>
          <p:nvPr/>
        </p:nvSpPr>
        <p:spPr bwMode="auto">
          <a:xfrm>
            <a:off x="7551738" y="1184275"/>
            <a:ext cx="6415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103254"/>
                </a:solidFill>
                <a:latin typeface="Calibri" pitchFamily="34" charset="0"/>
              </a:rPr>
              <a:t>2,9% </a:t>
            </a:r>
            <a:endParaRPr lang="ru-RU" altLang="ru-RU" sz="1600" b="1" dirty="0">
              <a:solidFill>
                <a:srgbClr val="103254"/>
              </a:solidFill>
            </a:endParaRPr>
          </a:p>
        </p:txBody>
      </p:sp>
      <p:sp>
        <p:nvSpPr>
          <p:cNvPr id="4130" name="Прямоугольник 5"/>
          <p:cNvSpPr>
            <a:spLocks noChangeArrowheads="1"/>
          </p:cNvSpPr>
          <p:nvPr/>
        </p:nvSpPr>
        <p:spPr bwMode="auto">
          <a:xfrm>
            <a:off x="7505700" y="1930400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103254"/>
                </a:solidFill>
                <a:latin typeface="Calibri" pitchFamily="34" charset="0"/>
              </a:rPr>
              <a:t>6,9%</a:t>
            </a:r>
            <a:endParaRPr lang="ru-RU" altLang="ru-RU" sz="1600" b="1" dirty="0">
              <a:solidFill>
                <a:srgbClr val="103254"/>
              </a:solidFill>
            </a:endParaRPr>
          </a:p>
        </p:txBody>
      </p:sp>
      <p:sp>
        <p:nvSpPr>
          <p:cNvPr id="4131" name="Прямоугольник 6"/>
          <p:cNvSpPr>
            <a:spLocks noChangeArrowheads="1"/>
          </p:cNvSpPr>
          <p:nvPr/>
        </p:nvSpPr>
        <p:spPr bwMode="auto">
          <a:xfrm>
            <a:off x="7532688" y="2654300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103254"/>
                </a:solidFill>
                <a:latin typeface="Calibri" pitchFamily="34" charset="0"/>
              </a:rPr>
              <a:t>9,9%</a:t>
            </a:r>
            <a:endParaRPr lang="ru-RU" altLang="ru-RU" sz="1600" b="1" dirty="0">
              <a:solidFill>
                <a:srgbClr val="103254"/>
              </a:solidFill>
            </a:endParaRPr>
          </a:p>
        </p:txBody>
      </p:sp>
      <p:sp>
        <p:nvSpPr>
          <p:cNvPr id="4132" name="Прямоугольник 7"/>
          <p:cNvSpPr>
            <a:spLocks noChangeArrowheads="1"/>
          </p:cNvSpPr>
          <p:nvPr/>
        </p:nvSpPr>
        <p:spPr bwMode="auto">
          <a:xfrm>
            <a:off x="7519988" y="3413125"/>
            <a:ext cx="699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103254"/>
                </a:solidFill>
                <a:latin typeface="Calibri" pitchFamily="34" charset="0"/>
              </a:rPr>
              <a:t>32,7%</a:t>
            </a:r>
            <a:endParaRPr lang="ru-RU" altLang="ru-RU" sz="1600" b="1" dirty="0">
              <a:solidFill>
                <a:srgbClr val="103254"/>
              </a:solidFill>
            </a:endParaRPr>
          </a:p>
        </p:txBody>
      </p:sp>
      <p:sp>
        <p:nvSpPr>
          <p:cNvPr id="4133" name="Прямоугольник 62"/>
          <p:cNvSpPr>
            <a:spLocks noChangeArrowheads="1"/>
          </p:cNvSpPr>
          <p:nvPr/>
        </p:nvSpPr>
        <p:spPr bwMode="auto">
          <a:xfrm>
            <a:off x="7512050" y="4154488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103254"/>
                </a:solidFill>
                <a:latin typeface="Calibri" pitchFamily="34" charset="0"/>
              </a:rPr>
              <a:t>17% </a:t>
            </a:r>
            <a:endParaRPr lang="ru-RU" altLang="ru-RU" sz="1600" b="1" dirty="0">
              <a:solidFill>
                <a:srgbClr val="103254"/>
              </a:solidFill>
            </a:endParaRPr>
          </a:p>
        </p:txBody>
      </p:sp>
      <p:sp>
        <p:nvSpPr>
          <p:cNvPr id="4134" name="Прямоугольник 63"/>
          <p:cNvSpPr>
            <a:spLocks noChangeArrowheads="1"/>
          </p:cNvSpPr>
          <p:nvPr/>
        </p:nvSpPr>
        <p:spPr bwMode="auto">
          <a:xfrm>
            <a:off x="7534275" y="4865688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103254"/>
                </a:solidFill>
                <a:latin typeface="Calibri" pitchFamily="34" charset="0"/>
              </a:rPr>
              <a:t>8,2%</a:t>
            </a:r>
            <a:endParaRPr lang="ru-RU" altLang="ru-RU" sz="1600" b="1" dirty="0">
              <a:solidFill>
                <a:srgbClr val="103254"/>
              </a:solidFill>
            </a:endParaRPr>
          </a:p>
        </p:txBody>
      </p:sp>
      <p:sp>
        <p:nvSpPr>
          <p:cNvPr id="4135" name="Прямоугольник 64"/>
          <p:cNvSpPr>
            <a:spLocks noChangeArrowheads="1"/>
          </p:cNvSpPr>
          <p:nvPr/>
        </p:nvSpPr>
        <p:spPr bwMode="auto">
          <a:xfrm>
            <a:off x="7534275" y="5599113"/>
            <a:ext cx="7457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rgbClr val="103254"/>
                </a:solidFill>
                <a:latin typeface="Calibri" pitchFamily="34" charset="0"/>
              </a:rPr>
              <a:t>22,4% </a:t>
            </a:r>
            <a:endParaRPr lang="ru-RU" altLang="ru-RU" sz="1600" b="1" dirty="0">
              <a:solidFill>
                <a:srgbClr val="103254"/>
              </a:solidFill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4325466" y="180380"/>
            <a:ext cx="24433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anchor="ctr">
            <a:spAutoFit/>
          </a:bodyPr>
          <a:lstStyle/>
          <a:p>
            <a:pPr algn="r" eaLnBrk="1" hangingPunct="1"/>
            <a:r>
              <a:rPr lang="ru-RU" altLang="ru-RU" sz="2200" b="1" u="sng" dirty="0" smtClean="0">
                <a:latin typeface="Calibri" pitchFamily="34" charset="0"/>
              </a:rPr>
              <a:t>на 10.11.2019 года</a:t>
            </a:r>
            <a:endParaRPr lang="ru-RU" altLang="ru-RU" sz="2200" b="1" u="sng" dirty="0">
              <a:latin typeface="Calibri" pitchFamily="34" charset="0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4100636" y="4744017"/>
            <a:ext cx="1516063" cy="533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3500" dirty="0" smtClean="0">
                <a:solidFill>
                  <a:schemeClr val="bg1"/>
                </a:solidFill>
                <a:latin typeface="Calibri" pitchFamily="34" charset="0"/>
              </a:rPr>
              <a:t>51 221</a:t>
            </a:r>
          </a:p>
        </p:txBody>
      </p:sp>
      <p:pic>
        <p:nvPicPr>
          <p:cNvPr id="1026" name="Picture 2" descr="http://www.sfrp.ru/images/news/2019/05/07-05-2019/news-07-05-2019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59" y="3298123"/>
            <a:ext cx="30675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992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3317979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288107" y="396404"/>
            <a:ext cx="9720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anchor="ctr">
            <a:spAutoFit/>
          </a:bodyPr>
          <a:lstStyle/>
          <a:p>
            <a:pPr marL="3175"/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КОНСУЛЬТАЦИОННАЯ И ИНФОРМАЦИОННАЯ ПОДДЕРЖКА</a:t>
            </a:r>
            <a:endParaRPr lang="ru-RU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6"/>
          <p:cNvSpPr>
            <a:spLocks noChangeArrowheads="1"/>
          </p:cNvSpPr>
          <p:nvPr/>
        </p:nvSpPr>
        <p:spPr bwMode="auto">
          <a:xfrm>
            <a:off x="8280995" y="1692548"/>
            <a:ext cx="252035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За 9 месяцев 2019 года</a:t>
            </a:r>
          </a:p>
          <a:p>
            <a:pPr algn="ctr">
              <a:lnSpc>
                <a:spcPct val="70000"/>
              </a:lnSpc>
            </a:pPr>
            <a:endParaRPr lang="ru-RU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оказано  </a:t>
            </a:r>
          </a:p>
          <a:p>
            <a:pPr algn="ctr">
              <a:lnSpc>
                <a:spcPct val="70000"/>
              </a:lnSpc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5 887 услуг</a:t>
            </a:r>
          </a:p>
          <a:p>
            <a:pPr algn="ctr">
              <a:lnSpc>
                <a:spcPct val="70000"/>
              </a:lnSpc>
            </a:pPr>
            <a:endParaRPr lang="ru-RU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 рамках консультационной и информационной поддержки</a:t>
            </a: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2016299" y="5076924"/>
            <a:ext cx="93916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</a:t>
            </a:r>
            <a:r>
              <a:rPr lang="ru-RU" altLang="ru-RU" sz="1400" b="1" dirty="0" smtClean="0">
                <a:solidFill>
                  <a:srgbClr val="3D7BB9"/>
                </a:solidFill>
                <a:latin typeface="Calibri" pitchFamily="34" charset="0"/>
              </a:rPr>
              <a:t>консультаций</a:t>
            </a:r>
            <a:endParaRPr lang="ru-RU" altLang="ru-RU" sz="1200" b="1" dirty="0">
              <a:solidFill>
                <a:srgbClr val="3D7BB9"/>
              </a:solidFill>
              <a:latin typeface="Calibri" pitchFamily="34" charset="0"/>
            </a:endParaRPr>
          </a:p>
          <a:p>
            <a:r>
              <a:rPr lang="ru-RU" sz="1400" dirty="0" smtClean="0"/>
              <a:t>горячая </a:t>
            </a:r>
            <a:r>
              <a:rPr lang="ru-RU" sz="1400" dirty="0"/>
              <a:t>линия АНО «Мой Бизнес» , тел. 8172- 500-112 </a:t>
            </a:r>
            <a:r>
              <a:rPr lang="ru-RU" sz="1400" dirty="0" smtClean="0"/>
              <a:t>(г. Вологда</a:t>
            </a:r>
            <a:r>
              <a:rPr lang="ru-RU" sz="1400" dirty="0"/>
              <a:t>, ул. Конева, 15).</a:t>
            </a:r>
          </a:p>
          <a:p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Прямоугольник 8"/>
          <p:cNvSpPr>
            <a:spLocks noChangeArrowheads="1"/>
          </p:cNvSpPr>
          <p:nvPr/>
        </p:nvSpPr>
        <p:spPr bwMode="auto">
          <a:xfrm>
            <a:off x="2520355" y="1116484"/>
            <a:ext cx="5760640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Единая точка входа  - АНО  «Мой бизнес»:</a:t>
            </a:r>
          </a:p>
          <a:p>
            <a:pPr algn="ctr"/>
            <a:endParaRPr lang="ru-RU" sz="105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лично по адресу: г. Вологда, ул. Маршала Конева, д. 15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по телефону: 8 (8172) 50-01-12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через сайт </a:t>
            </a:r>
            <a:r>
              <a:rPr lang="en-US" u="sng" dirty="0" smtClean="0">
                <a:solidFill>
                  <a:schemeClr val="bg1"/>
                </a:solidFill>
                <a:latin typeface="Calibri" pitchFamily="34" charset="0"/>
              </a:rPr>
              <a:t>https://mb35.ru/onlayn-priemnaya/</a:t>
            </a:r>
            <a:r>
              <a:rPr lang="ru-RU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(вкладка горячая линия)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Прямоугольник 30"/>
          <p:cNvSpPr>
            <a:spLocks noChangeArrowheads="1"/>
          </p:cNvSpPr>
          <p:nvPr/>
        </p:nvSpPr>
        <p:spPr bwMode="auto">
          <a:xfrm>
            <a:off x="2806700" y="3500984"/>
            <a:ext cx="4999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Проведение бесплатных обучающих семинаров и тренингов для субъектов МСП в Вологде, Череповце и районах области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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Оказание бесплатных консультаций по правовым, финансовым и прочим вопросам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63825" y="3132708"/>
            <a:ext cx="5329138" cy="14401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39" name="Прямоугольник 32"/>
          <p:cNvSpPr>
            <a:spLocks noChangeArrowheads="1"/>
          </p:cNvSpPr>
          <p:nvPr/>
        </p:nvSpPr>
        <p:spPr bwMode="auto">
          <a:xfrm>
            <a:off x="2808387" y="2988692"/>
            <a:ext cx="1348446" cy="338554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Особенности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https://mb35.ru/upload/iblock/dfe/dfe17954bd727c15fb8b6cd68a3fcb1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107" y="5004916"/>
            <a:ext cx="17281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40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8"/>
          <p:cNvSpPr>
            <a:spLocks noChangeArrowheads="1"/>
          </p:cNvSpPr>
          <p:nvPr/>
        </p:nvSpPr>
        <p:spPr bwMode="auto">
          <a:xfrm>
            <a:off x="648147" y="396404"/>
            <a:ext cx="9648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anchor="ctr">
            <a:spAutoFit/>
          </a:bodyPr>
          <a:lstStyle/>
          <a:p>
            <a:pPr marL="3175"/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ИМУЩЕСТВЕННАЯ ПОДДЕРЖКА АУ ВО «БИЗНЕС-ИНКУБАТОР»</a:t>
            </a:r>
            <a:endParaRPr lang="ru-RU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44575"/>
            <a:ext cx="0" cy="3960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6"/>
          <p:cNvSpPr>
            <a:spLocks noChangeArrowheads="1"/>
          </p:cNvSpPr>
          <p:nvPr/>
        </p:nvSpPr>
        <p:spPr bwMode="auto">
          <a:xfrm>
            <a:off x="8280995" y="1620540"/>
            <a:ext cx="25203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Количество получателей поддержки</a:t>
            </a: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 2018 году</a:t>
            </a:r>
          </a:p>
          <a:p>
            <a:pPr algn="ctr">
              <a:lnSpc>
                <a:spcPct val="70000"/>
              </a:lnSpc>
            </a:pPr>
            <a:endParaRPr lang="ru-RU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42 субъекта МСП</a:t>
            </a:r>
          </a:p>
          <a:p>
            <a:pPr algn="ctr">
              <a:lnSpc>
                <a:spcPct val="70000"/>
              </a:lnSpc>
            </a:pPr>
            <a:endParaRPr lang="ru-RU" sz="2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За  9 месяцев 2019 года</a:t>
            </a:r>
          </a:p>
          <a:p>
            <a:pPr algn="ctr">
              <a:lnSpc>
                <a:spcPct val="70000"/>
              </a:lnSpc>
            </a:pPr>
            <a:endParaRPr lang="ru-RU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45 субъектов МСП</a:t>
            </a:r>
          </a:p>
        </p:txBody>
      </p:sp>
      <p:pic>
        <p:nvPicPr>
          <p:cNvPr id="6148" name="Picture 4" descr="https://im2-tub-ru.yandex.net/i?id=790553a2f81f6ee0f600b4f64232ee5c-l&amp;n=13"/>
          <p:cNvPicPr>
            <a:picLocks noChangeAspect="1" noChangeArrowheads="1"/>
          </p:cNvPicPr>
          <p:nvPr/>
        </p:nvPicPr>
        <p:blipFill>
          <a:blip r:embed="rId3" cstate="print"/>
          <a:srcRect l="21309" r="36383"/>
          <a:stretch>
            <a:fillRect/>
          </a:stretch>
        </p:blipFill>
        <p:spPr bwMode="auto">
          <a:xfrm>
            <a:off x="1" y="1116484"/>
            <a:ext cx="2376414" cy="3744416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2592363" y="3904437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27" name="Прямоугольник 24"/>
          <p:cNvSpPr>
            <a:spLocks noChangeArrowheads="1"/>
          </p:cNvSpPr>
          <p:nvPr/>
        </p:nvSpPr>
        <p:spPr bwMode="auto">
          <a:xfrm>
            <a:off x="3602013" y="3874274"/>
            <a:ext cx="1645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РЕГИОНАЛЬНЫЙ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00301" y="4365551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29" name="Прямоугольник 26"/>
          <p:cNvSpPr>
            <a:spLocks noChangeArrowheads="1"/>
          </p:cNvSpPr>
          <p:nvPr/>
        </p:nvSpPr>
        <p:spPr bwMode="auto">
          <a:xfrm>
            <a:off x="4232251" y="4336976"/>
            <a:ext cx="39056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ПРАВИТЕЛЬСТВО ВОЛОГОДСКОЙ ОБЛАСТИ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1"/>
          <p:cNvSpPr>
            <a:spLocks noChangeArrowheads="1"/>
          </p:cNvSpPr>
          <p:nvPr/>
        </p:nvSpPr>
        <p:spPr bwMode="auto">
          <a:xfrm>
            <a:off x="2716511" y="1240638"/>
            <a:ext cx="5564484" cy="106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Предоставление офисных помещений в аренду по </a:t>
            </a:r>
          </a:p>
          <a:p>
            <a:pPr>
              <a:lnSpc>
                <a:spcPct val="80000"/>
              </a:lnSpc>
            </a:pP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льготной цене</a:t>
            </a:r>
            <a:endParaRPr lang="ru-RU" sz="2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92363" y="3348732"/>
            <a:ext cx="5616623" cy="39032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24" name="Прямоугольник 32"/>
          <p:cNvSpPr>
            <a:spLocks noChangeArrowheads="1"/>
          </p:cNvSpPr>
          <p:nvPr/>
        </p:nvSpPr>
        <p:spPr bwMode="auto">
          <a:xfrm>
            <a:off x="2716511" y="3123416"/>
            <a:ext cx="667940" cy="369332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2363" y="3451026"/>
            <a:ext cx="5695282" cy="26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ja-JP" sz="1400" dirty="0" smtClean="0">
                <a:solidFill>
                  <a:schemeClr val="bg1"/>
                </a:solidFill>
                <a:latin typeface="Calibri" pitchFamily="34" charset="0"/>
              </a:rPr>
              <a:t>Помощь начинающим предпринимателям</a:t>
            </a:r>
            <a:endParaRPr lang="ru-RU" sz="1400" dirty="0"/>
          </a:p>
        </p:txBody>
      </p:sp>
      <p:sp>
        <p:nvSpPr>
          <p:cNvPr id="30" name="Прямоугольник 43"/>
          <p:cNvSpPr>
            <a:spLocks noChangeArrowheads="1"/>
          </p:cNvSpPr>
          <p:nvPr/>
        </p:nvSpPr>
        <p:spPr bwMode="auto">
          <a:xfrm>
            <a:off x="2716511" y="2428786"/>
            <a:ext cx="5204444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от 86 до 320 руб. за 1 </a:t>
            </a:r>
            <a:r>
              <a:rPr lang="ru-RU" sz="1400" dirty="0" err="1" smtClean="0">
                <a:solidFill>
                  <a:schemeClr val="bg1"/>
                </a:solidFill>
                <a:latin typeface="Calibri" pitchFamily="34" charset="0"/>
              </a:rPr>
              <a:t>кв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м.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371583" y="5239078"/>
            <a:ext cx="9391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Лодыгина Ирина Сергеевна, </a:t>
            </a:r>
            <a:r>
              <a:rPr lang="ru-RU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директор АУ ВО «Бизнес-инкубатор»</a:t>
            </a:r>
          </a:p>
          <a:p>
            <a:r>
              <a:rPr lang="ru-RU" sz="1400" dirty="0" smtClean="0">
                <a:latin typeface="Calibri" pitchFamily="34" charset="0"/>
              </a:rPr>
              <a:t>г</a:t>
            </a:r>
            <a:r>
              <a:rPr lang="ru-RU" sz="1400" dirty="0">
                <a:latin typeface="Calibri" pitchFamily="34" charset="0"/>
              </a:rPr>
              <a:t>. Вологда, ул. </a:t>
            </a:r>
            <a:r>
              <a:rPr lang="ru-RU" sz="1400" dirty="0" smtClean="0">
                <a:latin typeface="Calibri" pitchFamily="34" charset="0"/>
              </a:rPr>
              <a:t>Машиностроительная, 19, </a:t>
            </a:r>
            <a:r>
              <a:rPr lang="ru-RU" sz="1400" dirty="0" err="1" smtClean="0">
                <a:latin typeface="Calibri" pitchFamily="34" charset="0"/>
              </a:rPr>
              <a:t>каб</a:t>
            </a:r>
            <a:r>
              <a:rPr lang="ru-RU" sz="1400" dirty="0" smtClean="0">
                <a:latin typeface="Calibri" pitchFamily="34" charset="0"/>
              </a:rPr>
              <a:t>. 322,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тел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. (8172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57-83-50, </a:t>
            </a:r>
            <a:r>
              <a:rPr lang="ru-RU" sz="1400" dirty="0">
                <a:latin typeface="Calibri" pitchFamily="34" charset="0"/>
              </a:rPr>
              <a:t>e-</a:t>
            </a:r>
            <a:r>
              <a:rPr lang="ru-RU" sz="1400" dirty="0" err="1">
                <a:latin typeface="Calibri" pitchFamily="34" charset="0"/>
              </a:rPr>
              <a:t>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 smtClean="0">
                <a:latin typeface="Calibri" pitchFamily="34" charset="0"/>
              </a:rPr>
              <a:t>i.Lodygina@smb35.ru</a:t>
            </a:r>
            <a:r>
              <a:rPr lang="ru-RU" sz="1400" dirty="0" smtClean="0">
                <a:latin typeface="Calibri" pitchFamily="34" charset="0"/>
              </a:rPr>
              <a:t> 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19" y="5128809"/>
            <a:ext cx="876210" cy="743758"/>
          </a:xfrm>
          <a:prstGeom prst="rect">
            <a:avLst/>
          </a:prstGeom>
        </p:spPr>
      </p:pic>
      <p:sp>
        <p:nvSpPr>
          <p:cNvPr id="22" name="Прямоугольник 43"/>
          <p:cNvSpPr>
            <a:spLocks noChangeArrowheads="1"/>
          </p:cNvSpPr>
          <p:nvPr/>
        </p:nvSpPr>
        <p:spPr bwMode="auto">
          <a:xfrm>
            <a:off x="10206686" y="0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Z:\Общие документы\Презентации\2017_01_16_Промышленность_ОАК\work\shutterstock_115548781.jpg"/>
          <p:cNvPicPr>
            <a:picLocks noChangeAspect="1" noChangeArrowheads="1"/>
          </p:cNvPicPr>
          <p:nvPr/>
        </p:nvPicPr>
        <p:blipFill>
          <a:blip r:embed="rId3" cstate="print"/>
          <a:srcRect l="27997" r="28003"/>
          <a:stretch>
            <a:fillRect/>
          </a:stretch>
        </p:blipFill>
        <p:spPr bwMode="auto">
          <a:xfrm>
            <a:off x="0" y="1116013"/>
            <a:ext cx="23764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8"/>
          <p:cNvSpPr>
            <a:spLocks noChangeArrowheads="1"/>
          </p:cNvSpPr>
          <p:nvPr/>
        </p:nvSpPr>
        <p:spPr bwMode="auto">
          <a:xfrm>
            <a:off x="720155" y="396404"/>
            <a:ext cx="9504363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latin typeface="Calibri" pitchFamily="34" charset="0"/>
              </a:rPr>
              <a:t>МИКРОФИНАНСИРОВАНИЕ СУБЪЕКТАМ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1116013"/>
            <a:ext cx="5903912" cy="3889375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116013"/>
            <a:ext cx="2500312" cy="3889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12359" y="3742764"/>
            <a:ext cx="1008062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7416" name="Прямоугольник 24"/>
          <p:cNvSpPr>
            <a:spLocks noChangeArrowheads="1"/>
          </p:cNvSpPr>
          <p:nvPr/>
        </p:nvSpPr>
        <p:spPr bwMode="auto">
          <a:xfrm>
            <a:off x="3622009" y="3712601"/>
            <a:ext cx="1644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0296" y="4165039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2619375" y="1304950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Размер займов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420" name="Прямоугольник 41"/>
          <p:cNvSpPr>
            <a:spLocks noChangeArrowheads="1"/>
          </p:cNvSpPr>
          <p:nvPr/>
        </p:nvSpPr>
        <p:spPr bwMode="auto">
          <a:xfrm>
            <a:off x="4762500" y="1260500"/>
            <a:ext cx="4670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100</a:t>
            </a:r>
            <a:r>
              <a:rPr lang="ru-RU" sz="21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тыс. – </a:t>
            </a:r>
            <a:r>
              <a:rPr lang="ru-RU" sz="25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ru-RU" sz="2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1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619375" y="1709508"/>
            <a:ext cx="19891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Срок предоставления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422" name="Прямоугольник 41"/>
          <p:cNvSpPr>
            <a:spLocks noChangeArrowheads="1"/>
          </p:cNvSpPr>
          <p:nvPr/>
        </p:nvSpPr>
        <p:spPr bwMode="auto">
          <a:xfrm>
            <a:off x="4762500" y="1634895"/>
            <a:ext cx="2663825" cy="35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</a:t>
            </a:r>
            <a:r>
              <a:rPr lang="ru-RU" sz="21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мес. – </a:t>
            </a: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лет</a:t>
            </a:r>
            <a:endParaRPr lang="ru-RU" sz="21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25" name="Прямоугольник 30"/>
          <p:cNvSpPr>
            <a:spLocks noChangeArrowheads="1"/>
          </p:cNvSpPr>
          <p:nvPr/>
        </p:nvSpPr>
        <p:spPr bwMode="auto">
          <a:xfrm>
            <a:off x="2925201" y="2859500"/>
            <a:ext cx="499903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200" dirty="0">
                <a:solidFill>
                  <a:schemeClr val="bg1"/>
                </a:solidFill>
                <a:latin typeface="Calibri" pitchFamily="34" charset="0"/>
              </a:rPr>
              <a:t>▪ модернизация и/или приобретение оборудования</a:t>
            </a:r>
          </a:p>
          <a:p>
            <a:pPr>
              <a:lnSpc>
                <a:spcPct val="80000"/>
              </a:lnSpc>
            </a:pPr>
            <a:r>
              <a:rPr lang="ru-RU" altLang="ru-RU" sz="1200" dirty="0">
                <a:solidFill>
                  <a:schemeClr val="bg1"/>
                </a:solidFill>
                <a:latin typeface="Calibri" pitchFamily="34" charset="0"/>
              </a:rPr>
              <a:t>▪ приобретение, </a:t>
            </a:r>
            <a:r>
              <a:rPr lang="ru-RU" altLang="ru-RU" sz="1200" dirty="0" smtClean="0">
                <a:solidFill>
                  <a:schemeClr val="bg1"/>
                </a:solidFill>
                <a:latin typeface="Calibri" pitchFamily="34" charset="0"/>
              </a:rPr>
              <a:t>строительство </a:t>
            </a:r>
            <a:r>
              <a:rPr lang="ru-RU" altLang="ru-RU" sz="1200" dirty="0">
                <a:solidFill>
                  <a:schemeClr val="bg1"/>
                </a:solidFill>
                <a:latin typeface="Calibri" pitchFamily="34" charset="0"/>
              </a:rPr>
              <a:t>и/или реконструкция основных фондов</a:t>
            </a:r>
          </a:p>
          <a:p>
            <a:pPr>
              <a:lnSpc>
                <a:spcPct val="80000"/>
              </a:lnSpc>
            </a:pPr>
            <a:r>
              <a:rPr lang="ru-RU" altLang="ru-RU" sz="1200" dirty="0">
                <a:solidFill>
                  <a:schemeClr val="bg1"/>
                </a:solidFill>
                <a:latin typeface="Calibri" pitchFamily="34" charset="0"/>
              </a:rPr>
              <a:t>▪ открытие нового, расширение или диверсификация производства</a:t>
            </a:r>
          </a:p>
          <a:p>
            <a:pPr>
              <a:lnSpc>
                <a:spcPct val="80000"/>
              </a:lnSpc>
            </a:pPr>
            <a:r>
              <a:rPr lang="ru-RU" altLang="ru-RU" sz="1200" dirty="0">
                <a:solidFill>
                  <a:schemeClr val="bg1"/>
                </a:solidFill>
                <a:latin typeface="Calibri" pitchFamily="34" charset="0"/>
              </a:rPr>
              <a:t>▪ пополнение оборотных средств (только для Займа)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92364" y="2726150"/>
            <a:ext cx="5331876" cy="8953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7427" name="Прямоугольник 32"/>
          <p:cNvSpPr>
            <a:spLocks noChangeArrowheads="1"/>
          </p:cNvSpPr>
          <p:nvPr/>
        </p:nvSpPr>
        <p:spPr bwMode="auto">
          <a:xfrm>
            <a:off x="2925201" y="2540412"/>
            <a:ext cx="1993900" cy="338138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Цели использования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428" name="Прямоугольник 23"/>
          <p:cNvSpPr>
            <a:spLocks noChangeArrowheads="1"/>
          </p:cNvSpPr>
          <p:nvPr/>
        </p:nvSpPr>
        <p:spPr bwMode="auto">
          <a:xfrm>
            <a:off x="8280995" y="1476524"/>
            <a:ext cx="2520355" cy="33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За 2018 год </a:t>
            </a:r>
            <a:endParaRPr lang="ru-RU" sz="1600" dirty="0" smtClean="0"/>
          </a:p>
          <a:p>
            <a:pPr algn="ctr"/>
            <a:r>
              <a:rPr lang="ru-RU" sz="1600" dirty="0" smtClean="0"/>
              <a:t>одобрено </a:t>
            </a:r>
            <a:r>
              <a:rPr lang="ru-RU" sz="1600" b="1" dirty="0" smtClean="0"/>
              <a:t>149 заявок </a:t>
            </a:r>
            <a:r>
              <a:rPr lang="ru-RU" sz="1600" dirty="0"/>
              <a:t>на сумму </a:t>
            </a:r>
            <a:r>
              <a:rPr lang="ru-RU" sz="1600" b="1" dirty="0"/>
              <a:t>284,1 млн</a:t>
            </a:r>
            <a:r>
              <a:rPr lang="ru-RU" sz="1600" dirty="0"/>
              <a:t>. </a:t>
            </a:r>
            <a:r>
              <a:rPr lang="ru-RU" sz="1600" b="1" dirty="0"/>
              <a:t>рублей. </a:t>
            </a:r>
            <a:endParaRPr lang="ru-RU" sz="1600" b="1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cs typeface="Arial" pitchFamily="34" charset="0"/>
              </a:rPr>
              <a:t>За 9 месяцев 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cs typeface="Arial" pitchFamily="34" charset="0"/>
              </a:rPr>
              <a:t>2019 года –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cs typeface="Arial" pitchFamily="34" charset="0"/>
              </a:rPr>
              <a:t>одобрено </a:t>
            </a:r>
            <a:r>
              <a:rPr lang="ru-RU" sz="1600" b="1" dirty="0" smtClean="0">
                <a:cs typeface="Arial" pitchFamily="34" charset="0"/>
              </a:rPr>
              <a:t>140 заявок 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cs typeface="Arial" pitchFamily="34" charset="0"/>
              </a:rPr>
              <a:t>на сумму </a:t>
            </a:r>
            <a:r>
              <a:rPr lang="ru-RU" sz="1600" b="1" dirty="0" smtClean="0">
                <a:cs typeface="Arial" pitchFamily="34" charset="0"/>
              </a:rPr>
              <a:t>304,13 млн. рублей.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6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cs typeface="Arial" pitchFamily="34" charset="0"/>
              </a:rPr>
              <a:t>Свыше 40</a:t>
            </a:r>
            <a:r>
              <a:rPr lang="ru-RU" sz="1400" dirty="0">
                <a:cs typeface="Arial" pitchFamily="34" charset="0"/>
              </a:rPr>
              <a:t>% займов – сфера производства</a:t>
            </a:r>
            <a:r>
              <a:rPr lang="ru-RU" sz="1400" b="1" dirty="0">
                <a:cs typeface="Arial" pitchFamily="34" charset="0"/>
              </a:rPr>
              <a:t> </a:t>
            </a:r>
          </a:p>
        </p:txBody>
      </p:sp>
      <p:sp>
        <p:nvSpPr>
          <p:cNvPr id="17429" name="Rectangle 2"/>
          <p:cNvSpPr>
            <a:spLocks noChangeArrowheads="1"/>
          </p:cNvSpPr>
          <p:nvPr/>
        </p:nvSpPr>
        <p:spPr bwMode="auto">
          <a:xfrm>
            <a:off x="1409700" y="5146745"/>
            <a:ext cx="9104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</a:t>
            </a:r>
            <a:r>
              <a:rPr lang="ru-RU" altLang="ru-RU" sz="1400" b="1" dirty="0" smtClean="0">
                <a:solidFill>
                  <a:srgbClr val="3D7BB9"/>
                </a:solidFill>
                <a:latin typeface="Calibri" pitchFamily="34" charset="0"/>
              </a:rPr>
              <a:t>лицо</a:t>
            </a:r>
            <a:r>
              <a:rPr lang="ru-RU" altLang="ru-RU" sz="1200" b="1" dirty="0" smtClean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altLang="ru-RU" sz="1400" dirty="0" err="1">
                <a:latin typeface="Calibri" pitchFamily="34" charset="0"/>
              </a:rPr>
              <a:t>Селяева</a:t>
            </a:r>
            <a:r>
              <a:rPr lang="ru-RU" altLang="ru-RU" sz="1400" dirty="0">
                <a:latin typeface="Calibri" pitchFamily="34" charset="0"/>
              </a:rPr>
              <a:t> Инга Юрьевна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</a:p>
          <a:p>
            <a:pPr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Исполнительный директор МКК ВО «Фонд ресурсной поддержки малого и среднего предпринимательства»</a:t>
            </a:r>
          </a:p>
          <a:p>
            <a:r>
              <a:rPr lang="ru-RU" sz="1400" dirty="0" smtClean="0">
                <a:latin typeface="Calibri" pitchFamily="34" charset="0"/>
              </a:rPr>
              <a:t>г</a:t>
            </a:r>
            <a:r>
              <a:rPr lang="ru-RU" sz="1400" dirty="0">
                <a:latin typeface="Calibri" pitchFamily="34" charset="0"/>
              </a:rPr>
              <a:t>. Вологда, ул. Конева, 15, тел. (8172) 73-73-14, </a:t>
            </a:r>
            <a:r>
              <a:rPr lang="ru-RU" sz="1400" dirty="0" err="1">
                <a:latin typeface="Calibri" pitchFamily="34" charset="0"/>
              </a:rPr>
              <a:t>e-mail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>
                <a:latin typeface="Calibri" pitchFamily="34" charset="0"/>
              </a:rPr>
              <a:t>novofond@gmail.com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7430" name="Picture 8" descr="Z:\Общие документы\Презентации\2017_01_16_Промышленность_ОАК\work\XJdhfgbMp8MFPWS85e5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5108575"/>
            <a:ext cx="7747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Прямоугольник 26"/>
          <p:cNvSpPr>
            <a:spLocks noChangeArrowheads="1"/>
          </p:cNvSpPr>
          <p:nvPr/>
        </p:nvSpPr>
        <p:spPr bwMode="auto">
          <a:xfrm>
            <a:off x="4313957" y="4071376"/>
            <a:ext cx="342423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ОБЛАСТИ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МКК ВО «Фонд ресурсной поддержки малого</a:t>
            </a:r>
            <a:endParaRPr lang="en-US" sz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среднего предпринимательства»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32075" y="2123591"/>
            <a:ext cx="1978025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Ставки по займу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424" name="Прямоугольник 41"/>
          <p:cNvSpPr>
            <a:spLocks noChangeArrowheads="1"/>
          </p:cNvSpPr>
          <p:nvPr/>
        </p:nvSpPr>
        <p:spPr bwMode="auto">
          <a:xfrm>
            <a:off x="4775200" y="2052588"/>
            <a:ext cx="3578225" cy="35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</a:rPr>
              <a:t>8 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lang="ru-RU" sz="2100" b="1" dirty="0" smtClean="0">
                <a:solidFill>
                  <a:schemeClr val="bg1"/>
                </a:solidFill>
                <a:latin typeface="Calibri" pitchFamily="34" charset="0"/>
              </a:rPr>
              <a:t>16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% годовых</a:t>
            </a:r>
            <a:endParaRPr lang="ru-RU" sz="1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0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9" descr="Z:\Общие документы\Презентации\2017_01_16_Промышленность_ОАК\work\dermtechintl-1.jpg"/>
          <p:cNvPicPr>
            <a:picLocks noChangeAspect="1" noChangeArrowheads="1"/>
          </p:cNvPicPr>
          <p:nvPr/>
        </p:nvPicPr>
        <p:blipFill>
          <a:blip r:embed="rId3" cstate="print"/>
          <a:srcRect l="26009" r="33296"/>
          <a:stretch>
            <a:fillRect/>
          </a:stretch>
        </p:blipFill>
        <p:spPr bwMode="auto">
          <a:xfrm>
            <a:off x="0" y="973138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8"/>
          <p:cNvSpPr>
            <a:spLocks noChangeArrowheads="1"/>
          </p:cNvSpPr>
          <p:nvPr/>
        </p:nvSpPr>
        <p:spPr bwMode="auto">
          <a:xfrm>
            <a:off x="504132" y="267871"/>
            <a:ext cx="1029714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ПРОГРАММА </a:t>
            </a:r>
            <a:r>
              <a:rPr lang="ru-RU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ЛЬГОТНОГО КРЕДИТОВАНИЯ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ru-RU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,5%</a:t>
            </a:r>
          </a:p>
          <a:p>
            <a:r>
              <a:rPr lang="ru-RU" sz="14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Постановление Правительства РФ № </a:t>
            </a:r>
            <a:r>
              <a:rPr lang="ru-RU" sz="1400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17</a:t>
            </a:r>
            <a:r>
              <a:rPr lang="en-US" sz="1400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64</a:t>
            </a:r>
            <a:r>
              <a:rPr lang="ru-RU" sz="1400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 </a:t>
            </a:r>
            <a:r>
              <a:rPr lang="ru-RU" sz="1400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30.12.201</a:t>
            </a:r>
            <a:r>
              <a:rPr lang="en-US" sz="1400" dirty="0" smtClean="0">
                <a:solidFill>
                  <a:srgbClr val="3D7BB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ru-RU" sz="1400" dirty="0" smtClean="0">
                <a:latin typeface="Calibri" pitchFamily="34" charset="0"/>
                <a:cs typeface="Arial" pitchFamily="34" charset="0"/>
              </a:rPr>
              <a:t> </a:t>
            </a:r>
            <a:endParaRPr lang="ru-RU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6339" y="971551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41556" y="971551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1025525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Прямоугольник 41"/>
          <p:cNvSpPr>
            <a:spLocks noChangeArrowheads="1"/>
          </p:cNvSpPr>
          <p:nvPr/>
        </p:nvSpPr>
        <p:spPr bwMode="auto">
          <a:xfrm>
            <a:off x="2620987" y="1116484"/>
            <a:ext cx="55880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Кредит не более 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8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,5</a:t>
            </a:r>
            <a:r>
              <a:rPr lang="ru-RU" altLang="ru-RU" sz="3200" b="1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%</a:t>
            </a:r>
            <a:r>
              <a:rPr lang="ru-RU" altLang="ru-RU" sz="32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годовых </a:t>
            </a:r>
            <a:r>
              <a:rPr lang="ru-RU" altLang="ru-RU" sz="20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субъектам малого и среднего </a:t>
            </a:r>
            <a:r>
              <a:rPr lang="ru-RU" altLang="ru-RU" sz="20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бизнеса</a:t>
            </a:r>
            <a:endParaRPr lang="ru-RU" sz="2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Прямоугольник 43"/>
          <p:cNvSpPr>
            <a:spLocks noChangeArrowheads="1"/>
          </p:cNvSpPr>
          <p:nvPr/>
        </p:nvSpPr>
        <p:spPr bwMode="auto">
          <a:xfrm>
            <a:off x="2456557" y="2898100"/>
            <a:ext cx="1891754" cy="73866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Сумма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кредита на инвестиционные цели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на 10 лет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348" name="Прямоугольник 41"/>
          <p:cNvSpPr>
            <a:spLocks noChangeArrowheads="1"/>
          </p:cNvSpPr>
          <p:nvPr/>
        </p:nvSpPr>
        <p:spPr bwMode="auto">
          <a:xfrm>
            <a:off x="4340102" y="2957217"/>
            <a:ext cx="4084910" cy="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500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тыс. </a:t>
            </a:r>
            <a:r>
              <a:rPr lang="ru-RU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5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4475" y="3709988"/>
            <a:ext cx="1008063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4353" name="Прямоугольник 24"/>
          <p:cNvSpPr>
            <a:spLocks noChangeArrowheads="1"/>
          </p:cNvSpPr>
          <p:nvPr/>
        </p:nvSpPr>
        <p:spPr bwMode="auto">
          <a:xfrm>
            <a:off x="3794125" y="3679825"/>
            <a:ext cx="152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92413" y="4192588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4355" name="Прямоугольник 26"/>
          <p:cNvSpPr>
            <a:spLocks noChangeArrowheads="1"/>
          </p:cNvSpPr>
          <p:nvPr/>
        </p:nvSpPr>
        <p:spPr bwMode="auto">
          <a:xfrm>
            <a:off x="4424363" y="4186928"/>
            <a:ext cx="342423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МИНЭКОНОМРАЗВИТИЯ РОССИИ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359" name="Picture 8" descr="Z:\Общие документы\Презентации\2017_01_16_Промышленность_ОАК\work\garant.jpg"/>
          <p:cNvPicPr>
            <a:picLocks noChangeAspect="1" noChangeArrowheads="1"/>
          </p:cNvPicPr>
          <p:nvPr/>
        </p:nvPicPr>
        <p:blipFill>
          <a:blip r:embed="rId4" cstate="print"/>
          <a:srcRect l="7507" t="22942" r="9953" b="19669"/>
          <a:stretch>
            <a:fillRect/>
          </a:stretch>
        </p:blipFill>
        <p:spPr bwMode="auto">
          <a:xfrm>
            <a:off x="75" y="4822602"/>
            <a:ext cx="1584176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Rectangle 2"/>
          <p:cNvSpPr>
            <a:spLocks noChangeArrowheads="1"/>
          </p:cNvSpPr>
          <p:nvPr/>
        </p:nvSpPr>
        <p:spPr bwMode="auto">
          <a:xfrm>
            <a:off x="1728267" y="4860925"/>
            <a:ext cx="89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3D7BB9"/>
                </a:solidFill>
                <a:latin typeface="Calibri" pitchFamily="34" charset="0"/>
              </a:rPr>
              <a:t>Контактное лицо </a:t>
            </a:r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 smtClean="0">
                <a:latin typeface="Calibri" pitchFamily="34" charset="0"/>
              </a:rPr>
              <a:t>Кропачева </a:t>
            </a:r>
            <a:r>
              <a:rPr lang="ru-RU" sz="1400" dirty="0">
                <a:latin typeface="Calibri" pitchFamily="34" charset="0"/>
              </a:rPr>
              <a:t>Анна </a:t>
            </a:r>
            <a:r>
              <a:rPr lang="ru-RU" sz="1400" dirty="0" smtClean="0">
                <a:latin typeface="Calibri" pitchFamily="34" charset="0"/>
              </a:rPr>
              <a:t>Леонидовна, 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latin typeface="Calibri" pitchFamily="34" charset="0"/>
              </a:rPr>
              <a:t>АНО «Центр гарантийного обеспечения малого и среднего предпринимательства»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Calibri" pitchFamily="34" charset="0"/>
              </a:rPr>
              <a:t>г</a:t>
            </a:r>
            <a:r>
              <a:rPr lang="ru-RU" sz="1400" dirty="0">
                <a:latin typeface="Calibri" pitchFamily="34" charset="0"/>
              </a:rPr>
              <a:t>. Череповец, </a:t>
            </a:r>
            <a:r>
              <a:rPr lang="ru-RU" sz="1400" dirty="0" err="1">
                <a:latin typeface="Calibri" pitchFamily="34" charset="0"/>
              </a:rPr>
              <a:t>б-р</a:t>
            </a:r>
            <a:r>
              <a:rPr lang="ru-RU" sz="1400" dirty="0">
                <a:latin typeface="Calibri" pitchFamily="34" charset="0"/>
              </a:rPr>
              <a:t> Доменщиков, 32, тел. (8202) 20-19-29, </a:t>
            </a:r>
            <a:r>
              <a:rPr lang="en-US" sz="1400" dirty="0">
                <a:latin typeface="Calibri" pitchFamily="34" charset="0"/>
              </a:rPr>
              <a:t>e-mail: ak@agr-city.ru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728267" y="5427963"/>
            <a:ext cx="89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Лодыгина Ирина Сергеевна,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Директор АУ ВО «Бизнес-инкубатор»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Calibri" pitchFamily="34" charset="0"/>
              </a:rPr>
              <a:t>г</a:t>
            </a:r>
            <a:r>
              <a:rPr lang="ru-RU" sz="1400" dirty="0">
                <a:latin typeface="Calibri" pitchFamily="34" charset="0"/>
              </a:rPr>
              <a:t>. Вологда, ул. </a:t>
            </a:r>
            <a:r>
              <a:rPr lang="ru-RU" sz="1400" dirty="0" smtClean="0">
                <a:latin typeface="Calibri" pitchFamily="34" charset="0"/>
              </a:rPr>
              <a:t>Машиностроительная, 19, </a:t>
            </a:r>
            <a:r>
              <a:rPr lang="ru-RU" sz="1400" dirty="0" err="1" smtClean="0">
                <a:latin typeface="Calibri" pitchFamily="34" charset="0"/>
              </a:rPr>
              <a:t>каб</a:t>
            </a:r>
            <a:r>
              <a:rPr lang="ru-RU" sz="1400" dirty="0" smtClean="0">
                <a:latin typeface="Calibri" pitchFamily="34" charset="0"/>
              </a:rPr>
              <a:t>. 322,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тел</a:t>
            </a:r>
            <a:r>
              <a:rPr lang="ru-RU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. (8172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 57-83-50, </a:t>
            </a:r>
            <a:r>
              <a:rPr lang="ru-RU" sz="1400" dirty="0">
                <a:latin typeface="Calibri" pitchFamily="34" charset="0"/>
              </a:rPr>
              <a:t>e-</a:t>
            </a:r>
            <a:r>
              <a:rPr lang="ru-RU" sz="1400" dirty="0" err="1">
                <a:latin typeface="Calibri" pitchFamily="34" charset="0"/>
              </a:rPr>
              <a:t>mail</a:t>
            </a:r>
            <a:r>
              <a:rPr lang="ru-RU" sz="1400" dirty="0">
                <a:latin typeface="Calibri" pitchFamily="34" charset="0"/>
              </a:rPr>
              <a:t>: </a:t>
            </a:r>
            <a:r>
              <a:rPr lang="en-US" sz="1400" dirty="0" smtClean="0">
                <a:latin typeface="Calibri" pitchFamily="34" charset="0"/>
              </a:rPr>
              <a:t>i.Lodygina@smb35.ru</a:t>
            </a:r>
            <a:r>
              <a:rPr lang="ru-RU" sz="1400" dirty="0" smtClean="0">
                <a:latin typeface="Calibri" pitchFamily="34" charset="0"/>
              </a:rPr>
              <a:t> 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357" name="Прямоугольник 24"/>
          <p:cNvSpPr>
            <a:spLocks noChangeArrowheads="1"/>
          </p:cNvSpPr>
          <p:nvPr/>
        </p:nvSpPr>
        <p:spPr bwMode="auto">
          <a:xfrm>
            <a:off x="8353425" y="953996"/>
            <a:ext cx="2376488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Calibri" pitchFamily="34" charset="0"/>
              </a:rPr>
              <a:t>Действует 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Calibri" pitchFamily="34" charset="0"/>
              </a:rPr>
              <a:t>с 201</a:t>
            </a:r>
            <a:r>
              <a:rPr lang="en-US" sz="1600" dirty="0" smtClean="0">
                <a:latin typeface="Calibri" pitchFamily="34" charset="0"/>
              </a:rPr>
              <a:t>9</a:t>
            </a:r>
            <a:r>
              <a:rPr lang="ru-RU" sz="1600" dirty="0" smtClean="0">
                <a:latin typeface="Calibri" pitchFamily="34" charset="0"/>
              </a:rPr>
              <a:t> года,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Calibri" pitchFamily="34" charset="0"/>
              </a:rPr>
              <a:t>в 1 полугодии 2019 года </a:t>
            </a:r>
            <a:r>
              <a:rPr lang="ru-RU" sz="1600" dirty="0" smtClean="0">
                <a:latin typeface="Calibri" pitchFamily="34" charset="0"/>
              </a:rPr>
              <a:t>по программе заключено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Calibri" pitchFamily="34" charset="0"/>
              </a:rPr>
              <a:t>кредитных договоров </a:t>
            </a:r>
            <a:r>
              <a:rPr lang="ru-RU" sz="1600" dirty="0" smtClean="0">
                <a:latin typeface="Calibri" pitchFamily="34" charset="0"/>
              </a:rPr>
              <a:t>на сумму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Calibri" pitchFamily="34" charset="0"/>
              </a:rPr>
              <a:t>1 335 млн. руб.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Calibri" pitchFamily="34" charset="0"/>
              </a:rPr>
              <a:t>Постановление Правительства РФ от 30.12.201</a:t>
            </a:r>
            <a:r>
              <a:rPr lang="en-US" sz="1600" b="1" dirty="0" smtClean="0">
                <a:latin typeface="Calibri" pitchFamily="34" charset="0"/>
              </a:rPr>
              <a:t>8</a:t>
            </a:r>
            <a:r>
              <a:rPr lang="ru-RU" sz="1600" b="1" dirty="0" smtClean="0">
                <a:latin typeface="Calibri" pitchFamily="34" charset="0"/>
              </a:rPr>
              <a:t> №17</a:t>
            </a:r>
            <a:r>
              <a:rPr lang="en-US" sz="1600" b="1" dirty="0" smtClean="0">
                <a:latin typeface="Calibri" pitchFamily="34" charset="0"/>
              </a:rPr>
              <a:t>64</a:t>
            </a:r>
            <a:r>
              <a:rPr lang="ru-RU" sz="1600" b="1" dirty="0" smtClean="0">
                <a:latin typeface="Calibri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/>
              <a:t>Минэкономразвития России </a:t>
            </a:r>
            <a:r>
              <a:rPr lang="ru-RU" sz="1400" dirty="0"/>
              <a:t>образует комиссию по вопросам предоставления </a:t>
            </a:r>
            <a:r>
              <a:rPr lang="ru-RU" sz="1400" dirty="0" smtClean="0"/>
              <a:t>субсидий, которая </a:t>
            </a:r>
            <a:r>
              <a:rPr lang="ru-RU" sz="1400" b="1" dirty="0" smtClean="0">
                <a:latin typeface="Calibri" pitchFamily="34" charset="0"/>
              </a:rPr>
              <a:t>определяет </a:t>
            </a:r>
            <a:r>
              <a:rPr lang="ru-RU" sz="1400" dirty="0" smtClean="0"/>
              <a:t> </a:t>
            </a:r>
            <a:r>
              <a:rPr lang="ru-RU" sz="1400" b="1" dirty="0" smtClean="0">
                <a:latin typeface="Calibri" pitchFamily="34" charset="0"/>
              </a:rPr>
              <a:t>уполномоченные банки на реализацию программы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0" name="Прямоугольник 43"/>
          <p:cNvSpPr>
            <a:spLocks noChangeArrowheads="1"/>
          </p:cNvSpPr>
          <p:nvPr/>
        </p:nvSpPr>
        <p:spPr bwMode="auto">
          <a:xfrm>
            <a:off x="2448347" y="1836564"/>
            <a:ext cx="1891754" cy="95410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Сумма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кредита на пополнение оборотных средств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 на 3 года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1"/>
          <p:cNvSpPr>
            <a:spLocks noChangeArrowheads="1"/>
          </p:cNvSpPr>
          <p:nvPr/>
        </p:nvSpPr>
        <p:spPr bwMode="auto">
          <a:xfrm>
            <a:off x="4340102" y="1949105"/>
            <a:ext cx="394029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от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500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тыс. </a:t>
            </a:r>
            <a:r>
              <a:rPr lang="ru-RU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млрд.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руб.</a:t>
            </a:r>
            <a:endParaRPr lang="ru-RU" sz="3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49" y="5436964"/>
            <a:ext cx="755602" cy="641382"/>
          </a:xfrm>
          <a:prstGeom prst="rect">
            <a:avLst/>
          </a:prstGeom>
        </p:spPr>
      </p:pic>
      <p:sp>
        <p:nvSpPr>
          <p:cNvPr id="23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0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Z:\Общие документы\Презентации\2017_01_16_Промышленность_ОАК\work\surety-bonds.jpg"/>
          <p:cNvPicPr>
            <a:picLocks noChangeAspect="1" noChangeArrowheads="1"/>
          </p:cNvPicPr>
          <p:nvPr/>
        </p:nvPicPr>
        <p:blipFill>
          <a:blip r:embed="rId3" cstate="print"/>
          <a:srcRect l="11188" r="46944"/>
          <a:stretch>
            <a:fillRect/>
          </a:stretch>
        </p:blipFill>
        <p:spPr bwMode="auto">
          <a:xfrm>
            <a:off x="0" y="972468"/>
            <a:ext cx="23764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8"/>
          <p:cNvSpPr>
            <a:spLocks noChangeArrowheads="1"/>
          </p:cNvSpPr>
          <p:nvPr/>
        </p:nvSpPr>
        <p:spPr bwMode="auto">
          <a:xfrm>
            <a:off x="576140" y="443181"/>
            <a:ext cx="10225136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latin typeface="Calibri" pitchFamily="34" charset="0"/>
              </a:rPr>
              <a:t>ПОРУЧИТЕЛЬСТВО СУБЪЕКТАМ МСП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6488" y="972468"/>
            <a:ext cx="5903912" cy="3744912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972468"/>
            <a:ext cx="2500312" cy="37449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76488" y="900460"/>
            <a:ext cx="0" cy="3959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808288" y="3163218"/>
            <a:ext cx="1008062" cy="28733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Уровень</a:t>
            </a:r>
          </a:p>
        </p:txBody>
      </p:sp>
      <p:sp>
        <p:nvSpPr>
          <p:cNvPr id="16393" name="Прямоугольник 24"/>
          <p:cNvSpPr>
            <a:spLocks noChangeArrowheads="1"/>
          </p:cNvSpPr>
          <p:nvPr/>
        </p:nvSpPr>
        <p:spPr bwMode="auto">
          <a:xfrm>
            <a:off x="3817938" y="3133055"/>
            <a:ext cx="1644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РЕГИОНАЛЬНЫЙ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6225" y="3645818"/>
            <a:ext cx="1619250" cy="28892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Calibri" pitchFamily="34" charset="0"/>
              </a:rPr>
              <a:t>Автор программы</a:t>
            </a:r>
          </a:p>
        </p:txBody>
      </p:sp>
      <p:sp>
        <p:nvSpPr>
          <p:cNvPr id="16395" name="Прямоугольник 26"/>
          <p:cNvSpPr>
            <a:spLocks noChangeArrowheads="1"/>
          </p:cNvSpPr>
          <p:nvPr/>
        </p:nvSpPr>
        <p:spPr bwMode="auto">
          <a:xfrm>
            <a:off x="4448175" y="3514055"/>
            <a:ext cx="34242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ДЕПАРТАМЕНТ ЭКОНОМИЧЕСКОГО РАЗВИТИЯ ВОЛОГОДСКОЙ ОБЛАСТИ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2619375" y="1261393"/>
            <a:ext cx="24209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Величина поручительства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397" name="Прямоугольник 41"/>
          <p:cNvSpPr>
            <a:spLocks noChangeArrowheads="1"/>
          </p:cNvSpPr>
          <p:nvPr/>
        </p:nvSpPr>
        <p:spPr bwMode="auto">
          <a:xfrm>
            <a:off x="5113338" y="1156618"/>
            <a:ext cx="4670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≤</a:t>
            </a:r>
            <a:r>
              <a:rPr lang="ru-RU" sz="3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%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заемных средств</a:t>
            </a:r>
            <a:endParaRPr lang="ru-RU" sz="3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43"/>
          <p:cNvSpPr>
            <a:spLocks noChangeArrowheads="1"/>
          </p:cNvSpPr>
          <p:nvPr/>
        </p:nvSpPr>
        <p:spPr bwMode="auto">
          <a:xfrm>
            <a:off x="2619375" y="1724943"/>
            <a:ext cx="24209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Размер поручительства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399" name="Прямоугольник 41"/>
          <p:cNvSpPr>
            <a:spLocks noChangeArrowheads="1"/>
          </p:cNvSpPr>
          <p:nvPr/>
        </p:nvSpPr>
        <p:spPr bwMode="auto">
          <a:xfrm>
            <a:off x="5113338" y="1650330"/>
            <a:ext cx="26638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</a:t>
            </a:r>
            <a:r>
              <a:rPr lang="ru-RU" sz="3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25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 руб.</a:t>
            </a:r>
            <a:endParaRPr lang="ru-RU" sz="28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2632075" y="2198018"/>
            <a:ext cx="2408238" cy="3079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Срок заключения договора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401" name="Прямоугольник 41"/>
          <p:cNvSpPr>
            <a:spLocks noChangeArrowheads="1"/>
          </p:cNvSpPr>
          <p:nvPr/>
        </p:nvSpPr>
        <p:spPr bwMode="auto">
          <a:xfrm>
            <a:off x="5126038" y="2142455"/>
            <a:ext cx="2568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1-10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</a:t>
            </a:r>
            <a:endParaRPr lang="ru-RU" sz="28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402" name="Прямоугольник 22"/>
          <p:cNvSpPr>
            <a:spLocks noChangeArrowheads="1"/>
          </p:cNvSpPr>
          <p:nvPr/>
        </p:nvSpPr>
        <p:spPr bwMode="auto">
          <a:xfrm>
            <a:off x="4456113" y="4014118"/>
            <a:ext cx="32305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АНО «Центр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гарантийного обеспечения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МСП»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403" name="Прямоугольник 26"/>
          <p:cNvSpPr>
            <a:spLocks noChangeArrowheads="1"/>
          </p:cNvSpPr>
          <p:nvPr/>
        </p:nvSpPr>
        <p:spPr bwMode="auto">
          <a:xfrm>
            <a:off x="8280995" y="1260500"/>
            <a:ext cx="252035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dirty="0">
                <a:latin typeface="Calibri" pitchFamily="34" charset="0"/>
                <a:cs typeface="Times New Roman" pitchFamily="18" charset="0"/>
              </a:rPr>
              <a:t>За 2018 год</a:t>
            </a:r>
          </a:p>
          <a:p>
            <a:pPr algn="ctr">
              <a:lnSpc>
                <a:spcPct val="80000"/>
              </a:lnSpc>
            </a:pPr>
            <a:r>
              <a:rPr lang="ru-RU" sz="1700" dirty="0" smtClean="0">
                <a:latin typeface="Calibri" pitchFamily="34" charset="0"/>
                <a:cs typeface="Times New Roman" pitchFamily="18" charset="0"/>
              </a:rPr>
              <a:t>предоставлено</a:t>
            </a:r>
            <a:endParaRPr lang="ru-RU" sz="17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700" b="1" dirty="0">
                <a:latin typeface="Calibri" pitchFamily="34" charset="0"/>
                <a:cs typeface="Times New Roman" pitchFamily="18" charset="0"/>
              </a:rPr>
              <a:t>16 поручительств</a:t>
            </a:r>
          </a:p>
          <a:p>
            <a:pPr algn="ctr">
              <a:lnSpc>
                <a:spcPct val="80000"/>
              </a:lnSpc>
            </a:pPr>
            <a:r>
              <a:rPr lang="ru-RU" sz="1700" b="1" dirty="0">
                <a:latin typeface="Calibri" pitchFamily="34" charset="0"/>
                <a:cs typeface="Times New Roman" pitchFamily="18" charset="0"/>
              </a:rPr>
              <a:t>на  106,6 млн руб.</a:t>
            </a:r>
            <a:r>
              <a:rPr lang="ru-RU" sz="1700" dirty="0">
                <a:latin typeface="Calibri" pitchFamily="34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1700" dirty="0">
                <a:latin typeface="Calibri" pitchFamily="34" charset="0"/>
                <a:cs typeface="Times New Roman" pitchFamily="18" charset="0"/>
              </a:rPr>
              <a:t>по кредитам</a:t>
            </a:r>
          </a:p>
          <a:p>
            <a:pPr algn="ctr">
              <a:lnSpc>
                <a:spcPct val="80000"/>
              </a:lnSpc>
            </a:pPr>
            <a:r>
              <a:rPr lang="ru-RU" sz="1700" dirty="0">
                <a:latin typeface="Calibri" pitchFamily="34" charset="0"/>
                <a:cs typeface="Times New Roman" pitchFamily="18" charset="0"/>
              </a:rPr>
              <a:t>на сумму </a:t>
            </a:r>
          </a:p>
          <a:p>
            <a:pPr algn="ctr">
              <a:lnSpc>
                <a:spcPct val="80000"/>
              </a:lnSpc>
            </a:pPr>
            <a:r>
              <a:rPr lang="ru-RU" sz="1700" b="1" dirty="0">
                <a:latin typeface="Calibri" pitchFamily="34" charset="0"/>
                <a:cs typeface="Times New Roman" pitchFamily="18" charset="0"/>
              </a:rPr>
              <a:t>260,6 млн руб</a:t>
            </a:r>
            <a:r>
              <a:rPr lang="ru-RU" sz="1700" b="1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</a:pPr>
            <a:endParaRPr lang="ru-RU" sz="17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700" dirty="0" smtClean="0">
                <a:latin typeface="Calibri" pitchFamily="34" charset="0"/>
                <a:cs typeface="Times New Roman" pitchFamily="18" charset="0"/>
              </a:rPr>
              <a:t>за 9 месяцев</a:t>
            </a:r>
          </a:p>
          <a:p>
            <a:pPr algn="ctr">
              <a:lnSpc>
                <a:spcPct val="80000"/>
              </a:lnSpc>
            </a:pPr>
            <a:r>
              <a:rPr lang="ru-RU" sz="1700" dirty="0" smtClean="0">
                <a:latin typeface="Calibri" pitchFamily="34" charset="0"/>
                <a:cs typeface="Times New Roman" pitchFamily="18" charset="0"/>
              </a:rPr>
              <a:t>2019 года –</a:t>
            </a:r>
          </a:p>
          <a:p>
            <a:pPr algn="ctr">
              <a:lnSpc>
                <a:spcPct val="80000"/>
              </a:lnSpc>
            </a:pPr>
            <a:r>
              <a:rPr lang="ru-RU" sz="1700" b="1" dirty="0" smtClean="0">
                <a:latin typeface="Calibri" pitchFamily="34" charset="0"/>
                <a:cs typeface="Times New Roman" pitchFamily="18" charset="0"/>
              </a:rPr>
              <a:t>19 поручительств </a:t>
            </a:r>
          </a:p>
          <a:p>
            <a:pPr algn="ctr">
              <a:lnSpc>
                <a:spcPct val="80000"/>
              </a:lnSpc>
            </a:pPr>
            <a:r>
              <a:rPr lang="ru-RU" sz="1700" b="1" dirty="0" smtClean="0">
                <a:latin typeface="Calibri" pitchFamily="34" charset="0"/>
                <a:cs typeface="Times New Roman" pitchFamily="18" charset="0"/>
              </a:rPr>
              <a:t>на 193,4 млн руб., </a:t>
            </a:r>
          </a:p>
          <a:p>
            <a:pPr algn="ctr">
              <a:lnSpc>
                <a:spcPct val="80000"/>
              </a:lnSpc>
            </a:pPr>
            <a:r>
              <a:rPr lang="ru-RU" sz="1700" dirty="0" smtClean="0">
                <a:latin typeface="Calibri" pitchFamily="34" charset="0"/>
                <a:cs typeface="Times New Roman" pitchFamily="18" charset="0"/>
              </a:rPr>
              <a:t>по кредитам на сумму</a:t>
            </a:r>
          </a:p>
          <a:p>
            <a:pPr algn="ctr">
              <a:lnSpc>
                <a:spcPct val="80000"/>
              </a:lnSpc>
            </a:pPr>
            <a:r>
              <a:rPr lang="ru-RU" sz="1700" b="1" dirty="0" smtClean="0">
                <a:latin typeface="Calibri" pitchFamily="34" charset="0"/>
                <a:cs typeface="Times New Roman" pitchFamily="18" charset="0"/>
              </a:rPr>
              <a:t>на 518,3 млн. руб.</a:t>
            </a:r>
            <a:endParaRPr lang="ru-RU" sz="1700" b="1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7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728267" y="5212229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консультаций</a:t>
            </a:r>
            <a:r>
              <a:rPr lang="ru-RU" altLang="ru-RU" sz="1200" b="1" dirty="0" smtClean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Давыдова Виктория Александровна,</a:t>
            </a:r>
          </a:p>
          <a:p>
            <a:r>
              <a:rPr lang="ru-RU" sz="1200" dirty="0" smtClean="0">
                <a:latin typeface="Calibri" pitchFamily="34" charset="0"/>
              </a:rPr>
              <a:t>АНО «Центр гарантийного обеспечения малого и среднего предпринимательства»</a:t>
            </a:r>
          </a:p>
          <a:p>
            <a:r>
              <a:rPr lang="ru-RU" sz="1400" dirty="0" smtClean="0">
                <a:latin typeface="Calibri" pitchFamily="34" charset="0"/>
              </a:rPr>
              <a:t>г. Череповец, </a:t>
            </a:r>
            <a:r>
              <a:rPr lang="ru-RU" sz="1400" dirty="0" err="1" smtClean="0">
                <a:latin typeface="Calibri" pitchFamily="34" charset="0"/>
              </a:rPr>
              <a:t>б-р</a:t>
            </a:r>
            <a:r>
              <a:rPr lang="ru-RU" sz="1400" dirty="0" smtClean="0">
                <a:latin typeface="Calibri" pitchFamily="34" charset="0"/>
              </a:rPr>
              <a:t> Доменщиков, 32, тел. (8202) 20-19-29, </a:t>
            </a:r>
            <a:r>
              <a:rPr lang="en-US" sz="1400" dirty="0" smtClean="0">
                <a:latin typeface="Calibri" pitchFamily="34" charset="0"/>
              </a:rPr>
              <a:t>e-mail: ak@agr-city.ru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28" name="Picture 8" descr="Z:\Общие документы\Презентации\2017_01_16_Промышленность_ОАК\work\garant.jpg"/>
          <p:cNvPicPr>
            <a:picLocks noChangeAspect="1" noChangeArrowheads="1"/>
          </p:cNvPicPr>
          <p:nvPr/>
        </p:nvPicPr>
        <p:blipFill>
          <a:blip r:embed="rId4" cstate="print"/>
          <a:srcRect l="7507" t="22942" r="9953" b="19669"/>
          <a:stretch>
            <a:fillRect/>
          </a:stretch>
        </p:blipFill>
        <p:spPr bwMode="auto">
          <a:xfrm>
            <a:off x="75" y="5220940"/>
            <a:ext cx="1584176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8"/>
          <p:cNvSpPr>
            <a:spLocks noChangeArrowheads="1"/>
          </p:cNvSpPr>
          <p:nvPr/>
        </p:nvSpPr>
        <p:spPr bwMode="auto">
          <a:xfrm>
            <a:off x="648147" y="443181"/>
            <a:ext cx="10153203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rgbClr val="708688"/>
            </a:prst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ПРОГРАММА ЛЬГОТНОГО ЛИЗИНГА</a:t>
            </a:r>
            <a:endParaRPr lang="ru-RU" altLang="ru-RU" sz="2400" b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0355" y="1044476"/>
            <a:ext cx="5760044" cy="3893619"/>
          </a:xfrm>
          <a:prstGeom prst="rect">
            <a:avLst/>
          </a:prstGeom>
          <a:solidFill>
            <a:srgbClr val="3D7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01038" y="1026075"/>
            <a:ext cx="2500312" cy="39068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8" name="Прямоугольник 23"/>
          <p:cNvSpPr>
            <a:spLocks noChangeArrowheads="1"/>
          </p:cNvSpPr>
          <p:nvPr/>
        </p:nvSpPr>
        <p:spPr bwMode="auto">
          <a:xfrm>
            <a:off x="8291016" y="990232"/>
            <a:ext cx="2520355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4 региональные лизинговые компании (РЛК):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</a:rPr>
              <a:t>Республике </a:t>
            </a:r>
            <a:r>
              <a:rPr lang="ru-RU" dirty="0" smtClean="0">
                <a:latin typeface="Calibri" panose="020F0502020204030204" pitchFamily="34" charset="0"/>
              </a:rPr>
              <a:t>Татарстан,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latin typeface="Calibri" panose="020F0502020204030204" pitchFamily="34" charset="0"/>
              </a:rPr>
              <a:t>Республике Башкортостан,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Республике Саха (Якутия</a:t>
            </a:r>
            <a:r>
              <a:rPr lang="ru-RU" dirty="0" smtClean="0">
                <a:latin typeface="Calibri" panose="020F0502020204030204" pitchFamily="34" charset="0"/>
              </a:rPr>
              <a:t>), 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latin typeface="Calibri" panose="020F0502020204030204" pitchFamily="34" charset="0"/>
              </a:rPr>
              <a:t>Ярославской </a:t>
            </a:r>
            <a:r>
              <a:rPr lang="ru-RU" dirty="0">
                <a:latin typeface="Calibri" panose="020F0502020204030204" pitchFamily="34" charset="0"/>
              </a:rPr>
              <a:t>области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algn="ctr">
              <a:lnSpc>
                <a:spcPct val="80000"/>
              </a:lnSpc>
            </a:pPr>
            <a:endParaRPr lang="ru-RU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На 2019 год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на 4 РЛК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выделено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latin typeface="Calibri" pitchFamily="34" charset="0"/>
                <a:cs typeface="Times New Roman" pitchFamily="18" charset="0"/>
              </a:rPr>
              <a:t>8,56 млрд. рублей</a:t>
            </a:r>
          </a:p>
          <a:p>
            <a:pPr algn="ctr">
              <a:lnSpc>
                <a:spcPct val="80000"/>
              </a:lnSpc>
            </a:pPr>
            <a:endParaRPr lang="ru-RU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Calibri" panose="020F0502020204030204" pitchFamily="34" charset="0"/>
                <a:cs typeface="Times New Roman" pitchFamily="18" charset="0"/>
              </a:rPr>
              <a:t>2 </a:t>
            </a:r>
            <a:r>
              <a:rPr lang="ru-RU" b="1" dirty="0">
                <a:latin typeface="Calibri" panose="020F0502020204030204" pitchFamily="34" charset="0"/>
                <a:cs typeface="Times New Roman" pitchFamily="18" charset="0"/>
              </a:rPr>
              <a:t>заявки от МСП </a:t>
            </a:r>
            <a:r>
              <a:rPr lang="ru-RU" b="1" dirty="0" smtClean="0">
                <a:latin typeface="Calibri" panose="020F0502020204030204" pitchFamily="34" charset="0"/>
                <a:cs typeface="Times New Roman" pitchFamily="18" charset="0"/>
              </a:rPr>
              <a:t>одобрены </a:t>
            </a:r>
            <a:r>
              <a:rPr lang="ru-RU" b="1" dirty="0">
                <a:latin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Calibri" panose="020F0502020204030204" pitchFamily="34" charset="0"/>
                <a:cs typeface="Times New Roman" pitchFamily="18" charset="0"/>
              </a:rPr>
              <a:t>ЯРЛК</a:t>
            </a:r>
            <a:endParaRPr lang="ru-RU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6488" y="935115"/>
            <a:ext cx="5976938" cy="3979391"/>
            <a:chOff x="2376488" y="684436"/>
            <a:chExt cx="5976938" cy="3979391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376488" y="684436"/>
              <a:ext cx="0" cy="39592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2592363" y="847403"/>
              <a:ext cx="5761063" cy="3816424"/>
              <a:chOff x="2592363" y="847403"/>
              <a:chExt cx="5761063" cy="3816424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612359" y="3584402"/>
                <a:ext cx="1008062" cy="287337"/>
              </a:xfrm>
              <a:prstGeom prst="round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latin typeface="Calibri" pitchFamily="34" charset="0"/>
                  </a:rPr>
                  <a:t>Уровень</a:t>
                </a:r>
              </a:p>
            </p:txBody>
          </p:sp>
          <p:sp>
            <p:nvSpPr>
              <p:cNvPr id="17416" name="Прямоугольник 24"/>
              <p:cNvSpPr>
                <a:spLocks noChangeArrowheads="1"/>
              </p:cNvSpPr>
              <p:nvPr/>
            </p:nvSpPr>
            <p:spPr bwMode="auto">
              <a:xfrm>
                <a:off x="3622009" y="3533601"/>
                <a:ext cx="152362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ФЕДЕРАЛЬНЫЙ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2620296" y="4000360"/>
                <a:ext cx="1619250" cy="288925"/>
              </a:xfrm>
              <a:prstGeom prst="round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latin typeface="Calibri" pitchFamily="34" charset="0"/>
                  </a:rPr>
                  <a:t>Автор программы</a:t>
                </a:r>
              </a:p>
            </p:txBody>
          </p:sp>
          <p:sp>
            <p:nvSpPr>
              <p:cNvPr id="13" name="Прямоугольник 43"/>
              <p:cNvSpPr>
                <a:spLocks noChangeArrowheads="1"/>
              </p:cNvSpPr>
              <p:nvPr/>
            </p:nvSpPr>
            <p:spPr bwMode="auto">
              <a:xfrm>
                <a:off x="2619375" y="891853"/>
                <a:ext cx="1989138" cy="307975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solidFill>
                      <a:schemeClr val="bg1"/>
                    </a:solidFill>
                    <a:latin typeface="Calibri" pitchFamily="34" charset="0"/>
                  </a:rPr>
                  <a:t>Размер займов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20" name="Прямоугольник 41"/>
              <p:cNvSpPr>
                <a:spLocks noChangeArrowheads="1"/>
              </p:cNvSpPr>
              <p:nvPr/>
            </p:nvSpPr>
            <p:spPr bwMode="auto">
              <a:xfrm>
                <a:off x="4608514" y="847403"/>
                <a:ext cx="3744912" cy="35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210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  от</a:t>
                </a:r>
                <a:r>
                  <a:rPr lang="ru-RU" sz="2100" b="1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</a:t>
                </a:r>
                <a:r>
                  <a:rPr lang="ru-RU" sz="2100" b="1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5 </a:t>
                </a:r>
                <a:r>
                  <a:rPr lang="ru-RU" sz="2100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млн. </a:t>
                </a:r>
                <a:r>
                  <a:rPr lang="ru-RU" sz="2100" dirty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руб</a:t>
                </a:r>
                <a:r>
                  <a:rPr lang="ru-RU" sz="2100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. - </a:t>
                </a:r>
                <a:r>
                  <a:rPr lang="ru-RU" sz="2100" b="1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200</a:t>
                </a:r>
                <a:r>
                  <a:rPr lang="ru-RU" sz="2100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млн. руб.</a:t>
                </a:r>
                <a:endParaRPr lang="ru-RU" sz="21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Прямоугольник 43"/>
              <p:cNvSpPr>
                <a:spLocks noChangeArrowheads="1"/>
              </p:cNvSpPr>
              <p:nvPr/>
            </p:nvSpPr>
            <p:spPr bwMode="auto">
              <a:xfrm>
                <a:off x="2619375" y="1296411"/>
                <a:ext cx="1989138" cy="307975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solidFill>
                      <a:schemeClr val="bg1"/>
                    </a:solidFill>
                    <a:latin typeface="Calibri" pitchFamily="34" charset="0"/>
                  </a:rPr>
                  <a:t>Срок предоставления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22" name="Прямоугольник 41"/>
              <p:cNvSpPr>
                <a:spLocks noChangeArrowheads="1"/>
              </p:cNvSpPr>
              <p:nvPr/>
            </p:nvSpPr>
            <p:spPr bwMode="auto">
              <a:xfrm>
                <a:off x="4762500" y="1300551"/>
                <a:ext cx="2663825" cy="357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2100" b="1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до 7</a:t>
                </a:r>
                <a:r>
                  <a:rPr lang="ru-RU" sz="2100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лет</a:t>
                </a:r>
                <a:endParaRPr lang="ru-RU" sz="21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425" name="Прямоугольник 30"/>
              <p:cNvSpPr>
                <a:spLocks noChangeArrowheads="1"/>
              </p:cNvSpPr>
              <p:nvPr/>
            </p:nvSpPr>
            <p:spPr bwMode="auto">
              <a:xfrm>
                <a:off x="2925201" y="2751650"/>
                <a:ext cx="4999038" cy="68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600" dirty="0" smtClean="0">
                    <a:solidFill>
                      <a:schemeClr val="bg1"/>
                    </a:solidFill>
                    <a:latin typeface="Calibri" pitchFamily="34" charset="0"/>
                  </a:rPr>
                  <a:t>по </a:t>
                </a:r>
                <a:r>
                  <a:rPr lang="ru-RU" sz="1600" dirty="0">
                    <a:solidFill>
                      <a:schemeClr val="bg1"/>
                    </a:solidFill>
                    <a:latin typeface="Calibri" pitchFamily="34" charset="0"/>
                  </a:rPr>
                  <a:t>договорам лизинга в рамках Программы установлен в размере не менее 10% от стоимости предмета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Calibri" pitchFamily="34" charset="0"/>
                  </a:rPr>
                  <a:t>лизинга</a:t>
                </a:r>
                <a:endParaRPr lang="ru-RU" sz="1600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592363" y="2616349"/>
                <a:ext cx="5544615" cy="89535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7427" name="Прямоугольник 32"/>
              <p:cNvSpPr>
                <a:spLocks noChangeArrowheads="1"/>
              </p:cNvSpPr>
              <p:nvPr/>
            </p:nvSpPr>
            <p:spPr bwMode="auto">
              <a:xfrm>
                <a:off x="2925201" y="2431579"/>
                <a:ext cx="1822358" cy="338554"/>
              </a:xfrm>
              <a:prstGeom prst="rect">
                <a:avLst/>
              </a:prstGeom>
              <a:solidFill>
                <a:srgbClr val="3D7B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dirty="0" smtClean="0">
                    <a:solidFill>
                      <a:schemeClr val="bg1"/>
                    </a:solidFill>
                    <a:latin typeface="Calibri" pitchFamily="34" charset="0"/>
                  </a:rPr>
                  <a:t>Авансовый платеж</a:t>
                </a:r>
                <a:endParaRPr lang="ru-RU" sz="16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7431" name="Прямоугольник 26"/>
              <p:cNvSpPr>
                <a:spLocks noChangeArrowheads="1"/>
              </p:cNvSpPr>
              <p:nvPr/>
            </p:nvSpPr>
            <p:spPr bwMode="auto">
              <a:xfrm>
                <a:off x="4313957" y="3906697"/>
                <a:ext cx="3424237" cy="757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1600" dirty="0" smtClean="0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АО «Федеральная корпорация развития малого и среднего предпринимательства»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Прямоугольник 43"/>
              <p:cNvSpPr>
                <a:spLocks noChangeArrowheads="1"/>
              </p:cNvSpPr>
              <p:nvPr/>
            </p:nvSpPr>
            <p:spPr bwMode="auto">
              <a:xfrm>
                <a:off x="2632075" y="1710494"/>
                <a:ext cx="1978025" cy="307975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400" dirty="0" smtClean="0">
                    <a:solidFill>
                      <a:schemeClr val="bg1"/>
                    </a:solidFill>
                    <a:latin typeface="Calibri" pitchFamily="34" charset="0"/>
                  </a:rPr>
                  <a:t>Ставки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24" name="Прямоугольник 41"/>
              <p:cNvSpPr>
                <a:spLocks noChangeArrowheads="1"/>
              </p:cNvSpPr>
              <p:nvPr/>
            </p:nvSpPr>
            <p:spPr bwMode="auto">
              <a:xfrm>
                <a:off x="4775200" y="1711898"/>
                <a:ext cx="35782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2100" b="1" dirty="0" smtClean="0">
                    <a:solidFill>
                      <a:schemeClr val="bg1"/>
                    </a:solidFill>
                    <a:latin typeface="Calibri" pitchFamily="34" charset="0"/>
                  </a:rPr>
                  <a:t>6</a:t>
                </a:r>
                <a:r>
                  <a:rPr lang="ru-RU" sz="2100" dirty="0" smtClean="0">
                    <a:solidFill>
                      <a:schemeClr val="bg1"/>
                    </a:solidFill>
                    <a:latin typeface="Calibri" pitchFamily="34" charset="0"/>
                  </a:rPr>
                  <a:t>% годовых </a:t>
                </a:r>
                <a:r>
                  <a:rPr lang="ru-RU" sz="1500" dirty="0" smtClean="0">
                    <a:solidFill>
                      <a:schemeClr val="bg1"/>
                    </a:solidFill>
                    <a:latin typeface="Calibri" pitchFamily="34" charset="0"/>
                  </a:rPr>
                  <a:t>для оборудования российского производства</a:t>
                </a:r>
              </a:p>
              <a:p>
                <a:pPr>
                  <a:lnSpc>
                    <a:spcPct val="80000"/>
                  </a:lnSpc>
                </a:pPr>
                <a:r>
                  <a:rPr lang="ru-RU" sz="2000" b="1" dirty="0" smtClean="0">
                    <a:solidFill>
                      <a:schemeClr val="bg1"/>
                    </a:solidFill>
                    <a:latin typeface="Calibri" pitchFamily="34" charset="0"/>
                  </a:rPr>
                  <a:t>8</a:t>
                </a:r>
                <a:r>
                  <a:rPr lang="ru-RU" sz="2000" dirty="0" smtClean="0">
                    <a:solidFill>
                      <a:schemeClr val="bg1"/>
                    </a:solidFill>
                    <a:latin typeface="Calibri" pitchFamily="34" charset="0"/>
                  </a:rPr>
                  <a:t>% </a:t>
                </a:r>
                <a:r>
                  <a:rPr lang="ru-RU" sz="2000" dirty="0">
                    <a:solidFill>
                      <a:schemeClr val="bg1"/>
                    </a:solidFill>
                    <a:latin typeface="Calibri" pitchFamily="34" charset="0"/>
                  </a:rPr>
                  <a:t>годовых </a:t>
                </a:r>
                <a:r>
                  <a:rPr lang="ru-RU" sz="1400" dirty="0">
                    <a:solidFill>
                      <a:schemeClr val="bg1"/>
                    </a:solidFill>
                    <a:latin typeface="Calibri" pitchFamily="34" charset="0"/>
                  </a:rPr>
                  <a:t>для </a:t>
                </a:r>
                <a:r>
                  <a:rPr lang="ru-RU" sz="1400" dirty="0" smtClean="0">
                    <a:solidFill>
                      <a:schemeClr val="bg1"/>
                    </a:solidFill>
                    <a:latin typeface="Calibri" pitchFamily="34" charset="0"/>
                  </a:rPr>
                  <a:t>оборудования зарубежного производства</a:t>
                </a:r>
              </a:p>
            </p:txBody>
          </p:sp>
        </p:grpSp>
      </p:grpSp>
      <p:pic>
        <p:nvPicPr>
          <p:cNvPr id="30" name="Picture 27" descr="E:\C\dt\!!! портал\Лого ДЭР\ДЭР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71" y="5064730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697037" y="5210055"/>
            <a:ext cx="9104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>
                <a:solidFill>
                  <a:srgbClr val="3D7BB9"/>
                </a:solidFill>
                <a:latin typeface="Calibri" pitchFamily="34" charset="0"/>
              </a:rPr>
              <a:t>Контактное лицо для получения </a:t>
            </a:r>
            <a:r>
              <a:rPr lang="ru-RU" altLang="ru-RU" sz="1400" b="1" dirty="0" smtClean="0">
                <a:solidFill>
                  <a:srgbClr val="3D7BB9"/>
                </a:solidFill>
                <a:latin typeface="Calibri" pitchFamily="34" charset="0"/>
              </a:rPr>
              <a:t>консультаций</a:t>
            </a:r>
            <a:r>
              <a:rPr lang="ru-RU" altLang="ru-RU" sz="1200" b="1" dirty="0" smtClean="0">
                <a:solidFill>
                  <a:srgbClr val="3D7BB9"/>
                </a:solidFill>
                <a:latin typeface="Calibri" pitchFamily="34" charset="0"/>
              </a:rPr>
              <a:t>: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Серова Светлана Александровна,</a:t>
            </a:r>
            <a:r>
              <a:rPr lang="en-US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к</a:t>
            </a:r>
            <a:r>
              <a:rPr lang="ru-RU" sz="11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онсультант управления развития малого и среднего предпринимательства Департамента экономического развития Вологодской области</a:t>
            </a:r>
            <a:endParaRPr lang="en-US" sz="11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1400" dirty="0" smtClean="0">
                <a:latin typeface="Calibri" pitchFamily="34" charset="0"/>
              </a:rPr>
              <a:t>г. Вологда, ул. Герцена, 27, </a:t>
            </a:r>
            <a:r>
              <a:rPr lang="ru-RU" sz="1400" dirty="0" err="1" smtClean="0">
                <a:latin typeface="Calibri" pitchFamily="34" charset="0"/>
              </a:rPr>
              <a:t>каб</a:t>
            </a:r>
            <a:r>
              <a:rPr lang="ru-RU" sz="1400" dirty="0" smtClean="0">
                <a:latin typeface="Calibri" pitchFamily="34" charset="0"/>
              </a:rPr>
              <a:t>. 405, тел. 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(8172) 23-01-96 (</a:t>
            </a:r>
            <a:r>
              <a:rPr lang="ru-RU" sz="1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доб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 0728), </a:t>
            </a:r>
            <a:r>
              <a:rPr lang="ru-RU" sz="1400" dirty="0" err="1" smtClean="0">
                <a:latin typeface="Calibri" pitchFamily="34" charset="0"/>
              </a:rPr>
              <a:t>e-mail</a:t>
            </a:r>
            <a:r>
              <a:rPr lang="ru-RU" sz="1400" dirty="0" smtClean="0">
                <a:latin typeface="Calibri" pitchFamily="34" charset="0"/>
              </a:rPr>
              <a:t>: </a:t>
            </a:r>
            <a:r>
              <a:rPr lang="en-US" sz="1400" dirty="0" smtClean="0">
                <a:latin typeface="Calibri" pitchFamily="34" charset="0"/>
              </a:rPr>
              <a:t>SerovaSA@der.gov35.ru</a:t>
            </a: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http://tradethirsty.com/wp-content/uploads/iStock_000006152356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4476"/>
            <a:ext cx="2500459" cy="38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43"/>
          <p:cNvSpPr>
            <a:spLocks noChangeArrowheads="1"/>
          </p:cNvSpPr>
          <p:nvPr/>
        </p:nvSpPr>
        <p:spPr bwMode="auto">
          <a:xfrm>
            <a:off x="10225211" y="1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7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48147" y="3204716"/>
            <a:ext cx="4680520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89517" y="3424626"/>
            <a:ext cx="2448272" cy="8640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89517" y="2141866"/>
            <a:ext cx="2448272" cy="8640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89517" y="845722"/>
            <a:ext cx="2448272" cy="8640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6099" y="252389"/>
            <a:ext cx="97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ГОСУДАРСТВЕННЫЙ ФОНД РАЗВИТИЯ ПРОМЫШЛЕННОСТИ ОБЛАСТИ</a:t>
            </a:r>
          </a:p>
        </p:txBody>
      </p:sp>
      <p:sp>
        <p:nvSpPr>
          <p:cNvPr id="11" name="Прямоугольник 43"/>
          <p:cNvSpPr>
            <a:spLocks noChangeArrowheads="1"/>
          </p:cNvSpPr>
          <p:nvPr/>
        </p:nvSpPr>
        <p:spPr bwMode="auto">
          <a:xfrm>
            <a:off x="7582687" y="545938"/>
            <a:ext cx="139863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/>
              <a:t>Размер займов</a:t>
            </a:r>
          </a:p>
        </p:txBody>
      </p:sp>
      <p:sp>
        <p:nvSpPr>
          <p:cNvPr id="12" name="Прямоугольник 41"/>
          <p:cNvSpPr>
            <a:spLocks noChangeArrowheads="1"/>
          </p:cNvSpPr>
          <p:nvPr/>
        </p:nvSpPr>
        <p:spPr bwMode="auto">
          <a:xfrm>
            <a:off x="7159504" y="1065452"/>
            <a:ext cx="2334742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3D7BB9"/>
                </a:solidFill>
                <a:ea typeface="Calibri" pitchFamily="34" charset="0"/>
                <a:cs typeface="Calibri" pitchFamily="34" charset="0"/>
              </a:rPr>
              <a:t>от</a:t>
            </a:r>
            <a:r>
              <a:rPr lang="ru-RU" sz="2800" b="1" dirty="0" smtClean="0">
                <a:solidFill>
                  <a:srgbClr val="3D7BB9"/>
                </a:solidFill>
                <a:ea typeface="Calibri" pitchFamily="34" charset="0"/>
                <a:cs typeface="Calibri" pitchFamily="34" charset="0"/>
              </a:rPr>
              <a:t> 10 </a:t>
            </a:r>
            <a:r>
              <a:rPr lang="ru-RU" sz="2000" dirty="0" smtClean="0">
                <a:solidFill>
                  <a:srgbClr val="3D7BB9"/>
                </a:solidFill>
                <a:ea typeface="Calibri" pitchFamily="34" charset="0"/>
                <a:cs typeface="Calibri" pitchFamily="34" charset="0"/>
              </a:rPr>
              <a:t>млн </a:t>
            </a:r>
            <a:r>
              <a:rPr lang="ru-RU" sz="2000" dirty="0">
                <a:solidFill>
                  <a:srgbClr val="3D7BB9"/>
                </a:solidFill>
                <a:ea typeface="Calibri" pitchFamily="34" charset="0"/>
                <a:cs typeface="Calibri" pitchFamily="34" charset="0"/>
              </a:rPr>
              <a:t>руб.</a:t>
            </a:r>
            <a:endParaRPr lang="ru-RU" sz="2800" dirty="0">
              <a:solidFill>
                <a:srgbClr val="3D7BB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43"/>
          <p:cNvSpPr>
            <a:spLocks noChangeArrowheads="1"/>
          </p:cNvSpPr>
          <p:nvPr/>
        </p:nvSpPr>
        <p:spPr bwMode="auto">
          <a:xfrm>
            <a:off x="7399321" y="1832404"/>
            <a:ext cx="183068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/>
              <a:t>Срок предоставления</a:t>
            </a:r>
          </a:p>
        </p:txBody>
      </p:sp>
      <p:sp>
        <p:nvSpPr>
          <p:cNvPr id="14" name="Прямоугольник 41"/>
          <p:cNvSpPr>
            <a:spLocks noChangeArrowheads="1"/>
          </p:cNvSpPr>
          <p:nvPr/>
        </p:nvSpPr>
        <p:spPr bwMode="auto">
          <a:xfrm>
            <a:off x="7159504" y="2362084"/>
            <a:ext cx="2334742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3D7BB9"/>
                </a:solidFill>
                <a:ea typeface="Calibri" pitchFamily="34" charset="0"/>
                <a:cs typeface="Calibri" pitchFamily="34" charset="0"/>
              </a:rPr>
              <a:t>до</a:t>
            </a:r>
            <a:r>
              <a:rPr lang="ru-RU" sz="2800" b="1" dirty="0" smtClean="0">
                <a:solidFill>
                  <a:srgbClr val="3D7BB9"/>
                </a:solidFill>
                <a:ea typeface="Calibri" pitchFamily="34" charset="0"/>
                <a:cs typeface="Calibri" pitchFamily="34" charset="0"/>
              </a:rPr>
              <a:t> 5</a:t>
            </a:r>
            <a:r>
              <a:rPr lang="ru-RU" sz="2800" dirty="0" smtClean="0">
                <a:solidFill>
                  <a:srgbClr val="3D7BB9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rgbClr val="3D7BB9"/>
                </a:solidFill>
                <a:ea typeface="Calibri" pitchFamily="34" charset="0"/>
                <a:cs typeface="Calibri" pitchFamily="34" charset="0"/>
              </a:rPr>
              <a:t>лет</a:t>
            </a:r>
            <a:endParaRPr lang="ru-RU" sz="2800" dirty="0">
              <a:solidFill>
                <a:srgbClr val="3D7BB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30"/>
          <p:cNvSpPr>
            <a:spLocks noChangeArrowheads="1"/>
          </p:cNvSpPr>
          <p:nvPr/>
        </p:nvSpPr>
        <p:spPr bwMode="auto">
          <a:xfrm>
            <a:off x="4608587" y="4788892"/>
            <a:ext cx="4608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dirty="0"/>
              <a:t>▪ </a:t>
            </a:r>
            <a:r>
              <a:rPr lang="ru-RU" altLang="ru-RU" sz="1600" dirty="0" smtClean="0"/>
              <a:t>приобретение </a:t>
            </a:r>
            <a:r>
              <a:rPr lang="ru-RU" altLang="ru-RU" sz="1600" dirty="0"/>
              <a:t>оборудования</a:t>
            </a:r>
          </a:p>
          <a:p>
            <a:pPr algn="ctr">
              <a:lnSpc>
                <a:spcPct val="80000"/>
              </a:lnSpc>
            </a:pPr>
            <a:r>
              <a:rPr lang="ru-RU" altLang="ru-RU" sz="1600" dirty="0" smtClean="0"/>
              <a:t>▪ открытие </a:t>
            </a:r>
            <a:r>
              <a:rPr lang="ru-RU" altLang="ru-RU" sz="1600" dirty="0"/>
              <a:t>нового, </a:t>
            </a:r>
            <a:r>
              <a:rPr lang="ru-RU" altLang="ru-RU" sz="1600" dirty="0" smtClean="0"/>
              <a:t>расширение или </a:t>
            </a:r>
            <a:r>
              <a:rPr lang="ru-RU" altLang="ru-RU" sz="1600" dirty="0"/>
              <a:t>диверсификация </a:t>
            </a:r>
            <a:r>
              <a:rPr lang="ru-RU" altLang="ru-RU" sz="1600" dirty="0" smtClean="0"/>
              <a:t>производства</a:t>
            </a:r>
          </a:p>
          <a:p>
            <a:pPr algn="ctr">
              <a:lnSpc>
                <a:spcPct val="80000"/>
              </a:lnSpc>
            </a:pPr>
            <a:r>
              <a:rPr lang="ru-RU" altLang="ru-RU" sz="1600" dirty="0" smtClean="0"/>
              <a:t>▪ </a:t>
            </a:r>
            <a:r>
              <a:rPr lang="ru-RU" altLang="ru-RU" sz="1600" dirty="0" err="1" smtClean="0"/>
              <a:t>импортозамещение</a:t>
            </a:r>
            <a:endParaRPr lang="ru-RU" altLang="ru-RU" sz="1600" dirty="0" smtClean="0"/>
          </a:p>
          <a:p>
            <a:pPr algn="ctr">
              <a:lnSpc>
                <a:spcPct val="80000"/>
              </a:lnSpc>
            </a:pPr>
            <a:r>
              <a:rPr lang="ru-RU" altLang="ru-RU" sz="1600" dirty="0" smtClean="0"/>
              <a:t>▪ </a:t>
            </a:r>
            <a:r>
              <a:rPr lang="ru-RU" altLang="ru-RU" sz="1600" dirty="0" err="1" smtClean="0"/>
              <a:t>экспортоориентированность</a:t>
            </a:r>
            <a:endParaRPr lang="ru-RU" altLang="ru-RU" sz="1600" dirty="0"/>
          </a:p>
        </p:txBody>
      </p:sp>
      <p:sp>
        <p:nvSpPr>
          <p:cNvPr id="17" name="Прямоугольник 32"/>
          <p:cNvSpPr>
            <a:spLocks noChangeArrowheads="1"/>
          </p:cNvSpPr>
          <p:nvPr/>
        </p:nvSpPr>
        <p:spPr bwMode="auto">
          <a:xfrm>
            <a:off x="5904731" y="4428852"/>
            <a:ext cx="219072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u="sng" dirty="0"/>
              <a:t>Цели </a:t>
            </a:r>
            <a:r>
              <a:rPr lang="ru-RU" sz="1400" b="1" u="sng" dirty="0" smtClean="0"/>
              <a:t>использования:</a:t>
            </a:r>
            <a:endParaRPr lang="ru-RU" sz="1400" b="1" u="sng" dirty="0"/>
          </a:p>
        </p:txBody>
      </p:sp>
      <p:sp>
        <p:nvSpPr>
          <p:cNvPr id="18" name="Прямоугольник 43"/>
          <p:cNvSpPr>
            <a:spLocks noChangeArrowheads="1"/>
          </p:cNvSpPr>
          <p:nvPr/>
        </p:nvSpPr>
        <p:spPr bwMode="auto">
          <a:xfrm>
            <a:off x="7541316" y="3126050"/>
            <a:ext cx="154265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/>
              <a:t>Ставки по займу</a:t>
            </a:r>
          </a:p>
        </p:txBody>
      </p:sp>
      <p:sp>
        <p:nvSpPr>
          <p:cNvPr id="19" name="Прямоугольник 41"/>
          <p:cNvSpPr>
            <a:spLocks noChangeArrowheads="1"/>
          </p:cNvSpPr>
          <p:nvPr/>
        </p:nvSpPr>
        <p:spPr bwMode="auto">
          <a:xfrm>
            <a:off x="7159504" y="3644556"/>
            <a:ext cx="2334742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3D7BB9"/>
                </a:solidFill>
              </a:rPr>
              <a:t>5%</a:t>
            </a:r>
            <a:r>
              <a:rPr lang="ru-RU" sz="2800" dirty="0" smtClean="0">
                <a:solidFill>
                  <a:srgbClr val="3D7BB9"/>
                </a:solidFill>
              </a:rPr>
              <a:t> </a:t>
            </a:r>
            <a:r>
              <a:rPr lang="ru-RU" sz="2000" dirty="0" smtClean="0">
                <a:solidFill>
                  <a:srgbClr val="3D7BB9"/>
                </a:solidFill>
              </a:rPr>
              <a:t>годовых</a:t>
            </a:r>
            <a:endParaRPr lang="ru-RU" dirty="0" smtClean="0">
              <a:solidFill>
                <a:srgbClr val="3D7BB9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76139" y="1188492"/>
            <a:ext cx="4608512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3D7BB9"/>
                </a:solidFill>
              </a:rPr>
              <a:t>Региональный Фонд</a:t>
            </a:r>
            <a:endParaRPr lang="en-US" sz="2400" b="1" dirty="0" smtClean="0">
              <a:solidFill>
                <a:srgbClr val="3D7BB9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3D7BB9"/>
                </a:solidFill>
              </a:rPr>
              <a:t>развития промышленности </a:t>
            </a:r>
          </a:p>
        </p:txBody>
      </p:sp>
      <p:grpSp>
        <p:nvGrpSpPr>
          <p:cNvPr id="3" name="Группа 24"/>
          <p:cNvGrpSpPr/>
          <p:nvPr/>
        </p:nvGrpSpPr>
        <p:grpSpPr>
          <a:xfrm>
            <a:off x="659033" y="2075139"/>
            <a:ext cx="2592288" cy="787871"/>
            <a:chOff x="251520" y="5395682"/>
            <a:chExt cx="3456384" cy="102158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520" y="5395682"/>
              <a:ext cx="1008112" cy="102158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96754" y="5682824"/>
              <a:ext cx="2211150" cy="447301"/>
            </a:xfrm>
            <a:prstGeom prst="rect">
              <a:avLst/>
            </a:prstGeom>
          </p:spPr>
        </p:pic>
      </p:grpSp>
      <p:sp>
        <p:nvSpPr>
          <p:cNvPr id="28" name="Прямоугольник 43"/>
          <p:cNvSpPr>
            <a:spLocks noChangeArrowheads="1"/>
          </p:cNvSpPr>
          <p:nvPr/>
        </p:nvSpPr>
        <p:spPr bwMode="auto">
          <a:xfrm>
            <a:off x="3240435" y="2214938"/>
            <a:ext cx="20162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  <a:sym typeface="Wingdings"/>
              </a:rPr>
              <a:t> </a:t>
            </a:r>
            <a:r>
              <a:rPr lang="en-US" sz="2600" u="sng" dirty="0" smtClean="0">
                <a:solidFill>
                  <a:srgbClr val="0070C0"/>
                </a:solidFill>
                <a:latin typeface="Calibri" pitchFamily="34" charset="0"/>
                <a:sym typeface="Wingdings"/>
              </a:rPr>
              <a:t>smb35</a:t>
            </a:r>
            <a:r>
              <a:rPr lang="en-US" sz="2600" u="sng" dirty="0" smtClean="0">
                <a:solidFill>
                  <a:srgbClr val="0070C0"/>
                </a:solidFill>
                <a:latin typeface="Calibri" pitchFamily="34" charset="0"/>
              </a:rPr>
              <a:t>.ru</a:t>
            </a:r>
            <a:endParaRPr lang="ru-RU" sz="2600" u="sng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0195" y="3636764"/>
            <a:ext cx="3816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Общий объем финансирования – </a:t>
            </a:r>
            <a:r>
              <a:rPr lang="ru-RU" sz="2000" b="1" dirty="0" smtClean="0">
                <a:solidFill>
                  <a:srgbClr val="C00000"/>
                </a:solidFill>
              </a:rPr>
              <a:t>60 млн рублей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43"/>
          <p:cNvSpPr>
            <a:spLocks noChangeArrowheads="1"/>
          </p:cNvSpPr>
          <p:nvPr/>
        </p:nvSpPr>
        <p:spPr bwMode="auto">
          <a:xfrm>
            <a:off x="10206686" y="0"/>
            <a:ext cx="594664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28487</TotalTime>
  <Words>3925</Words>
  <Application>Microsoft Office PowerPoint</Application>
  <PresentationFormat>Произвольный</PresentationFormat>
  <Paragraphs>607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>prav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Belov.SO</dc:creator>
  <cp:lastModifiedBy>bobylevaav</cp:lastModifiedBy>
  <cp:revision>2113</cp:revision>
  <cp:lastPrinted>2019-09-27T12:04:08Z</cp:lastPrinted>
  <dcterms:created xsi:type="dcterms:W3CDTF">2013-11-26T06:25:59Z</dcterms:created>
  <dcterms:modified xsi:type="dcterms:W3CDTF">2019-11-27T06:15:31Z</dcterms:modified>
</cp:coreProperties>
</file>