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tags/tag6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5242" r:id="rId1"/>
    <p:sldMasterId id="2147485303" r:id="rId2"/>
    <p:sldMasterId id="2147485297" r:id="rId3"/>
    <p:sldMasterId id="2147485288" r:id="rId4"/>
    <p:sldMasterId id="2147485281" r:id="rId5"/>
  </p:sldMasterIdLst>
  <p:notesMasterIdLst>
    <p:notesMasterId r:id="rId71"/>
  </p:notesMasterIdLst>
  <p:handoutMasterIdLst>
    <p:handoutMasterId r:id="rId72"/>
  </p:handoutMasterIdLst>
  <p:sldIdLst>
    <p:sldId id="987" r:id="rId6"/>
    <p:sldId id="925" r:id="rId7"/>
    <p:sldId id="921" r:id="rId8"/>
    <p:sldId id="923" r:id="rId9"/>
    <p:sldId id="926" r:id="rId10"/>
    <p:sldId id="988" r:id="rId11"/>
    <p:sldId id="989" r:id="rId12"/>
    <p:sldId id="1183" r:id="rId13"/>
    <p:sldId id="930" r:id="rId14"/>
    <p:sldId id="1005" r:id="rId15"/>
    <p:sldId id="918" r:id="rId16"/>
    <p:sldId id="1094" r:id="rId17"/>
    <p:sldId id="1004" r:id="rId18"/>
    <p:sldId id="1101" r:id="rId19"/>
    <p:sldId id="1102" r:id="rId20"/>
    <p:sldId id="1095" r:id="rId21"/>
    <p:sldId id="916" r:id="rId22"/>
    <p:sldId id="954" r:id="rId23"/>
    <p:sldId id="1185" r:id="rId24"/>
    <p:sldId id="1140" r:id="rId25"/>
    <p:sldId id="1100" r:id="rId26"/>
    <p:sldId id="1088" r:id="rId27"/>
    <p:sldId id="1091" r:id="rId28"/>
    <p:sldId id="915" r:id="rId29"/>
    <p:sldId id="986" r:id="rId30"/>
    <p:sldId id="946" r:id="rId31"/>
    <p:sldId id="957" r:id="rId32"/>
    <p:sldId id="956" r:id="rId33"/>
    <p:sldId id="1007" r:id="rId34"/>
    <p:sldId id="960" r:id="rId35"/>
    <p:sldId id="972" r:id="rId36"/>
    <p:sldId id="1184" r:id="rId37"/>
    <p:sldId id="966" r:id="rId38"/>
    <p:sldId id="975" r:id="rId39"/>
    <p:sldId id="976" r:id="rId40"/>
    <p:sldId id="1110" r:id="rId41"/>
    <p:sldId id="1171" r:id="rId42"/>
    <p:sldId id="1170" r:id="rId43"/>
    <p:sldId id="1096" r:id="rId44"/>
    <p:sldId id="978" r:id="rId45"/>
    <p:sldId id="979" r:id="rId46"/>
    <p:sldId id="982" r:id="rId47"/>
    <p:sldId id="984" r:id="rId48"/>
    <p:sldId id="985" r:id="rId49"/>
    <p:sldId id="997" r:id="rId50"/>
    <p:sldId id="1097" r:id="rId51"/>
    <p:sldId id="919" r:id="rId52"/>
    <p:sldId id="873" r:id="rId53"/>
    <p:sldId id="1003" r:id="rId54"/>
    <p:sldId id="909" r:id="rId55"/>
    <p:sldId id="1098" r:id="rId56"/>
    <p:sldId id="1099" r:id="rId57"/>
    <p:sldId id="904" r:id="rId58"/>
    <p:sldId id="967" r:id="rId59"/>
    <p:sldId id="940" r:id="rId60"/>
    <p:sldId id="924" r:id="rId61"/>
    <p:sldId id="941" r:id="rId62"/>
    <p:sldId id="913" r:id="rId63"/>
    <p:sldId id="910" r:id="rId64"/>
    <p:sldId id="968" r:id="rId65"/>
    <p:sldId id="942" r:id="rId66"/>
    <p:sldId id="943" r:id="rId67"/>
    <p:sldId id="945" r:id="rId68"/>
    <p:sldId id="999" r:id="rId69"/>
    <p:sldId id="1001" r:id="rId7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1" name="Автор" initials="A" lastIdx="0" clrIdx="1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008000"/>
    <a:srgbClr val="FFFFFF"/>
    <a:srgbClr val="D6E3BC"/>
    <a:srgbClr val="012D74"/>
    <a:srgbClr val="0033CC"/>
    <a:srgbClr val="263A48"/>
    <a:srgbClr val="42557F"/>
    <a:srgbClr val="014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4095" autoAdjust="0"/>
  </p:normalViewPr>
  <p:slideViewPr>
    <p:cSldViewPr snapToGrid="0">
      <p:cViewPr varScale="1">
        <p:scale>
          <a:sx n="60" d="100"/>
          <a:sy n="60" d="100"/>
        </p:scale>
        <p:origin x="129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95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theme" Target="theme/theme1.xml"/><Relationship Id="rId7" Type="http://schemas.openxmlformats.org/officeDocument/2006/relationships/slide" Target="slides/slide2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34" tIns="46118" rIns="92234" bIns="46118" numCol="1" anchor="t" anchorCtr="0" compatLnSpc="1">
            <a:prstTxWarp prst="textNoShape">
              <a:avLst/>
            </a:prstTxWarp>
          </a:bodyPr>
          <a:lstStyle>
            <a:lvl1pPr defTabSz="921193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8" y="1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34" tIns="46118" rIns="92234" bIns="46118" numCol="1" anchor="t" anchorCtr="0" compatLnSpc="1">
            <a:prstTxWarp prst="textNoShape">
              <a:avLst/>
            </a:prstTxWarp>
          </a:bodyPr>
          <a:lstStyle>
            <a:lvl1pPr algn="r" defTabSz="921193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32851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34" tIns="46118" rIns="92234" bIns="46118" numCol="1" anchor="b" anchorCtr="0" compatLnSpc="1">
            <a:prstTxWarp prst="textNoShape">
              <a:avLst/>
            </a:prstTxWarp>
          </a:bodyPr>
          <a:lstStyle>
            <a:lvl1pPr defTabSz="921193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8" y="8832851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34" tIns="46118" rIns="92234" bIns="46118" numCol="1" anchor="b" anchorCtr="0" compatLnSpc="1">
            <a:prstTxWarp prst="textNoShape">
              <a:avLst/>
            </a:prstTxWarp>
          </a:bodyPr>
          <a:lstStyle>
            <a:lvl1pPr algn="r" defTabSz="921193">
              <a:defRPr sz="1200" b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5D72A15F-BFDE-514A-9304-4A4DE08709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282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58454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3451" y="4416427"/>
            <a:ext cx="5143501" cy="4183064"/>
          </a:xfrm>
          <a:prstGeom prst="rect">
            <a:avLst/>
          </a:prstGeom>
        </p:spPr>
        <p:txBody>
          <a:bodyPr lIns="91294" tIns="45647" rIns="91294" bIns="4564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1928" y="8832851"/>
            <a:ext cx="3038475" cy="463550"/>
          </a:xfrm>
          <a:prstGeom prst="rect">
            <a:avLst/>
          </a:prstGeom>
        </p:spPr>
        <p:txBody>
          <a:bodyPr lIns="91294" tIns="45647" rIns="91294" bIns="45647"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016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942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36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714" y="4474283"/>
            <a:ext cx="5608975" cy="3659696"/>
          </a:xfrm>
          <a:prstGeom prst="rect">
            <a:avLst/>
          </a:prstGeom>
        </p:spPr>
        <p:txBody>
          <a:bodyPr lIns="91294" tIns="45647" rIns="91294" bIns="4564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008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714" y="4474283"/>
            <a:ext cx="5608975" cy="3659696"/>
          </a:xfrm>
          <a:prstGeom prst="rect">
            <a:avLst/>
          </a:prstGeom>
        </p:spPr>
        <p:txBody>
          <a:bodyPr lIns="91294" tIns="45647" rIns="91294" bIns="4564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238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74EE4E-A2F5-4B36-8B42-966F8860C3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08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324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74EE4E-A2F5-4B36-8B42-966F8860C3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08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880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74EE4E-A2F5-4B36-8B42-966F8860C3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08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7264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714" y="4474283"/>
            <a:ext cx="5608975" cy="3659696"/>
          </a:xfrm>
          <a:prstGeom prst="rect">
            <a:avLst/>
          </a:prstGeom>
        </p:spPr>
        <p:txBody>
          <a:bodyPr lIns="91294" tIns="45647" rIns="91294" bIns="4564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5933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714" y="4474283"/>
            <a:ext cx="5608975" cy="3659696"/>
          </a:xfrm>
          <a:prstGeom prst="rect">
            <a:avLst/>
          </a:prstGeom>
        </p:spPr>
        <p:txBody>
          <a:bodyPr lIns="91294" tIns="45647" rIns="91294" bIns="4564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930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714" y="4474283"/>
            <a:ext cx="5608975" cy="3659696"/>
          </a:xfrm>
          <a:prstGeom prst="rect">
            <a:avLst/>
          </a:prstGeom>
        </p:spPr>
        <p:txBody>
          <a:bodyPr lIns="91294" tIns="45647" rIns="91294" bIns="4564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295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1982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714" y="4474283"/>
            <a:ext cx="5608975" cy="3659696"/>
          </a:xfrm>
          <a:prstGeom prst="rect">
            <a:avLst/>
          </a:prstGeom>
        </p:spPr>
        <p:txBody>
          <a:bodyPr lIns="91294" tIns="45647" rIns="91294" bIns="4564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3796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714" y="4474283"/>
            <a:ext cx="5608975" cy="3659696"/>
          </a:xfrm>
          <a:prstGeom prst="rect">
            <a:avLst/>
          </a:prstGeom>
        </p:spPr>
        <p:txBody>
          <a:bodyPr lIns="91294" tIns="45647" rIns="91294" bIns="4564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809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1843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047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714" y="4474283"/>
            <a:ext cx="5608975" cy="3659696"/>
          </a:xfrm>
          <a:prstGeom prst="rect">
            <a:avLst/>
          </a:prstGeom>
        </p:spPr>
        <p:txBody>
          <a:bodyPr lIns="91294" tIns="45647" rIns="91294" bIns="4564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0581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714" y="4474283"/>
            <a:ext cx="5608975" cy="3659696"/>
          </a:xfrm>
          <a:prstGeom prst="rect">
            <a:avLst/>
          </a:prstGeom>
        </p:spPr>
        <p:txBody>
          <a:bodyPr lIns="91294" tIns="45647" rIns="91294" bIns="4564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1260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714" y="4474283"/>
            <a:ext cx="5608975" cy="3659696"/>
          </a:xfrm>
          <a:prstGeom prst="rect">
            <a:avLst/>
          </a:prstGeom>
        </p:spPr>
        <p:txBody>
          <a:bodyPr lIns="91294" tIns="45647" rIns="91294" bIns="4564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440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714" y="4474283"/>
            <a:ext cx="5608975" cy="3659696"/>
          </a:xfrm>
          <a:prstGeom prst="rect">
            <a:avLst/>
          </a:prstGeom>
        </p:spPr>
        <p:txBody>
          <a:bodyPr lIns="91294" tIns="45647" rIns="91294" bIns="4564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3896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714" y="4474283"/>
            <a:ext cx="5608975" cy="3659696"/>
          </a:xfrm>
          <a:prstGeom prst="rect">
            <a:avLst/>
          </a:prstGeom>
        </p:spPr>
        <p:txBody>
          <a:bodyPr lIns="91294" tIns="45647" rIns="91294" bIns="4564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1320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714" y="4474283"/>
            <a:ext cx="5608975" cy="3659696"/>
          </a:xfrm>
          <a:prstGeom prst="rect">
            <a:avLst/>
          </a:prstGeom>
        </p:spPr>
        <p:txBody>
          <a:bodyPr lIns="91294" tIns="45647" rIns="91294" bIns="4564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993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713" y="4474283"/>
            <a:ext cx="5608975" cy="3659696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8798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714" y="4474283"/>
            <a:ext cx="5608975" cy="3659696"/>
          </a:xfrm>
          <a:prstGeom prst="rect">
            <a:avLst/>
          </a:prstGeom>
        </p:spPr>
        <p:txBody>
          <a:bodyPr lIns="91294" tIns="45647" rIns="91294" bIns="4564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5524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714" y="4474283"/>
            <a:ext cx="5608975" cy="3659696"/>
          </a:xfrm>
          <a:prstGeom prst="rect">
            <a:avLst/>
          </a:prstGeom>
        </p:spPr>
        <p:txBody>
          <a:bodyPr lIns="91294" tIns="45647" rIns="91294" bIns="4564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3264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714" y="4474283"/>
            <a:ext cx="5608975" cy="3659696"/>
          </a:xfrm>
          <a:prstGeom prst="rect">
            <a:avLst/>
          </a:prstGeom>
        </p:spPr>
        <p:txBody>
          <a:bodyPr lIns="91294" tIns="45647" rIns="91294" bIns="4564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7512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714" y="4474283"/>
            <a:ext cx="5608975" cy="3659696"/>
          </a:xfrm>
          <a:prstGeom prst="rect">
            <a:avLst/>
          </a:prstGeom>
        </p:spPr>
        <p:txBody>
          <a:bodyPr lIns="91294" tIns="45647" rIns="91294" bIns="4564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211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1702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786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17D7D133-9F43-4CF7-9B0F-ED1991B335A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FD64217A-2585-4338-AF58-09657C89F8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FD4FA-327B-4F64-B821-E2B6193BB6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8613">
              <a:defRPr/>
            </a:pPr>
            <a:fld id="{553ACFED-3DCC-4DBA-8D6E-22E019DB2AC2}" type="slidenum">
              <a:rPr lang="en-US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pPr defTabSz="908613">
                <a:defRPr/>
              </a:pPr>
              <a:t>20</a:t>
            </a:fld>
            <a:endParaRPr lang="en-US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74EE4E-A2F5-4B36-8B42-966F8860C3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08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096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74EE4E-A2F5-4B36-8B42-966F8860C3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08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300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393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 anchor="b"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91270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7364B-2312-6248-BA19-90678FAA3C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724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63" name="Rectangle 63"/>
          <p:cNvSpPr>
            <a:spLocks noChangeArrowheads="1"/>
          </p:cNvSpPr>
          <p:nvPr/>
        </p:nvSpPr>
        <p:spPr bwMode="auto">
          <a:xfrm>
            <a:off x="6713538" y="4308475"/>
            <a:ext cx="2430462" cy="1825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C8BB7E"/>
              </a:solidFill>
            </a:endParaRPr>
          </a:p>
        </p:txBody>
      </p:sp>
      <p:sp>
        <p:nvSpPr>
          <p:cNvPr id="64" name="Rectangle 64"/>
          <p:cNvSpPr>
            <a:spLocks noChangeArrowheads="1"/>
          </p:cNvSpPr>
          <p:nvPr/>
        </p:nvSpPr>
        <p:spPr bwMode="auto">
          <a:xfrm>
            <a:off x="0" y="4310063"/>
            <a:ext cx="6977063" cy="1825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rgbClr val="021F4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680075" y="6107113"/>
            <a:ext cx="2813050" cy="306387"/>
          </a:xfrm>
          <a:prstGeom prst="rect">
            <a:avLst/>
          </a:prstGeom>
        </p:spPr>
        <p:txBody>
          <a:bodyPr rIns="0"/>
          <a:lstStyle>
            <a:lvl1pPr algn="r">
              <a:defRPr b="0" i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26B3FB7-3393-403A-BECD-D0B3F8AA821E}" type="datetime4">
              <a:rPr lang="en-US" smtClean="0"/>
              <a:t>May 1, 2019</a:t>
            </a:fld>
            <a:endParaRPr lang="en-US" dirty="0"/>
          </a:p>
        </p:txBody>
      </p:sp>
      <p:sp>
        <p:nvSpPr>
          <p:cNvPr id="66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1439863" y="6416675"/>
            <a:ext cx="7064375" cy="301625"/>
          </a:xfrm>
        </p:spPr>
        <p:txBody>
          <a:bodyPr rIns="0" anchor="t" anchorCtr="0"/>
          <a:lstStyle>
            <a:lvl1pPr>
              <a:defRPr b="0" dirty="0" smtClean="0"/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  <p:sp>
        <p:nvSpPr>
          <p:cNvPr id="67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Second level</a:t>
            </a:r>
          </a:p>
        </p:txBody>
      </p:sp>
      <p:pic>
        <p:nvPicPr>
          <p:cNvPr id="69" name="Picture 68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70" y="5116419"/>
            <a:ext cx="353822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54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 userDrawn="1"/>
        </p:nvSpPr>
        <p:spPr bwMode="auto">
          <a:xfrm>
            <a:off x="0" y="476"/>
            <a:ext cx="9144000" cy="18288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 bwMode="auto">
          <a:xfrm>
            <a:off x="4166319" y="6370322"/>
            <a:ext cx="801203" cy="3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b="0" kern="120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81984BD3-7E3B-4A9D-ACB3-626F0CFCC687}" type="slidenum">
              <a:rPr lang="en-US" sz="12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48" y="6284292"/>
            <a:ext cx="2296666" cy="3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67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82D02A-081D-4BA5-84E0-32BF3D57BC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04DFE-C064-41AD-A7CB-995F8B3EEC87}" type="datetime4">
              <a:rPr lang="en-US" smtClean="0"/>
              <a:t>May 1, 2019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67A164-69FE-4E0A-BD3C-350BC3CF27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B07A1E-8369-492C-BDD7-5405315597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64201E-3B97-4E16-9974-C89E09A67CE2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A63CD9AE-E3F3-45F2-9D5D-D02986A4D14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13199"/>
            <a:ext cx="9144000" cy="18288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883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7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7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9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11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11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11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12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12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12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12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12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12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13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668193"/>
          </a:xfrm>
        </p:spPr>
        <p:txBody>
          <a:bodyPr/>
          <a:lstStyle>
            <a:lvl1pPr>
              <a:defRPr b="0" i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1" name="Footer Placeholder 6"/>
          <p:cNvSpPr>
            <a:spLocks noGrp="1"/>
          </p:cNvSpPr>
          <p:nvPr>
            <p:ph type="ftr" sz="quarter" idx="1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  <p:sp>
        <p:nvSpPr>
          <p:cNvPr id="132" name="Slide Number Placeholder 7"/>
          <p:cNvSpPr>
            <a:spLocks noGrp="1"/>
          </p:cNvSpPr>
          <p:nvPr>
            <p:ph type="sldNum" sz="quarter" idx="1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F60F7-8917-EE43-A244-F35A121B45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3" name="ClipArt Placeholder 9"/>
          <p:cNvSpPr>
            <a:spLocks noGrp="1"/>
          </p:cNvSpPr>
          <p:nvPr>
            <p:ph type="clipArt" sz="quarter" idx="49"/>
          </p:nvPr>
        </p:nvSpPr>
        <p:spPr>
          <a:xfrm>
            <a:off x="34183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134" name="ClipArt Placeholder 9"/>
          <p:cNvSpPr>
            <a:spLocks noGrp="1"/>
          </p:cNvSpPr>
          <p:nvPr>
            <p:ph type="clipArt" sz="quarter" idx="56"/>
          </p:nvPr>
        </p:nvSpPr>
        <p:spPr>
          <a:xfrm>
            <a:off x="2093047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135" name="ClipArt Placeholder 9"/>
          <p:cNvSpPr>
            <a:spLocks noGrp="1"/>
          </p:cNvSpPr>
          <p:nvPr>
            <p:ph type="clipArt" sz="quarter" idx="63"/>
          </p:nvPr>
        </p:nvSpPr>
        <p:spPr>
          <a:xfrm>
            <a:off x="3844259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136" name="ClipArt Placeholder 9"/>
          <p:cNvSpPr>
            <a:spLocks noGrp="1"/>
          </p:cNvSpPr>
          <p:nvPr>
            <p:ph type="clipArt" sz="quarter" idx="70"/>
          </p:nvPr>
        </p:nvSpPr>
        <p:spPr>
          <a:xfrm>
            <a:off x="5595471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137" name="ClipArt Placeholder 9"/>
          <p:cNvSpPr>
            <a:spLocks noGrp="1"/>
          </p:cNvSpPr>
          <p:nvPr>
            <p:ph type="clipArt" sz="quarter" idx="77"/>
          </p:nvPr>
        </p:nvSpPr>
        <p:spPr>
          <a:xfrm>
            <a:off x="734668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138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60349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9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47649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40" name="Text Placeholder 2"/>
          <p:cNvSpPr>
            <a:spLocks noGrp="1"/>
          </p:cNvSpPr>
          <p:nvPr>
            <p:ph type="body" sz="quarter" idx="52"/>
          </p:nvPr>
        </p:nvSpPr>
        <p:spPr>
          <a:xfrm>
            <a:off x="46509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1" name="Text Placeholder 2"/>
          <p:cNvSpPr>
            <a:spLocks noGrp="1"/>
          </p:cNvSpPr>
          <p:nvPr>
            <p:ph type="body" sz="quarter" idx="53"/>
          </p:nvPr>
        </p:nvSpPr>
        <p:spPr>
          <a:xfrm>
            <a:off x="46509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2" name="Text Placeholder 2"/>
          <p:cNvSpPr>
            <a:spLocks noGrp="1"/>
          </p:cNvSpPr>
          <p:nvPr>
            <p:ph type="body" sz="quarter" idx="54"/>
          </p:nvPr>
        </p:nvSpPr>
        <p:spPr>
          <a:xfrm>
            <a:off x="46509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3" name="Text Placeholder 2"/>
          <p:cNvSpPr>
            <a:spLocks noGrp="1"/>
          </p:cNvSpPr>
          <p:nvPr>
            <p:ph type="body" sz="quarter" idx="55"/>
          </p:nvPr>
        </p:nvSpPr>
        <p:spPr>
          <a:xfrm>
            <a:off x="46509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4" name="Text Placeholder 2"/>
          <p:cNvSpPr>
            <a:spLocks noGrp="1"/>
          </p:cNvSpPr>
          <p:nvPr>
            <p:ph type="body" sz="quarter" idx="57"/>
          </p:nvPr>
        </p:nvSpPr>
        <p:spPr>
          <a:xfrm>
            <a:off x="23215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5" name="Picture Placeholder 4"/>
          <p:cNvSpPr>
            <a:spLocks noGrp="1"/>
          </p:cNvSpPr>
          <p:nvPr>
            <p:ph type="pic" sz="quarter" idx="58"/>
          </p:nvPr>
        </p:nvSpPr>
        <p:spPr>
          <a:xfrm>
            <a:off x="21945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46" name="Text Placeholder 2"/>
          <p:cNvSpPr>
            <a:spLocks noGrp="1"/>
          </p:cNvSpPr>
          <p:nvPr>
            <p:ph type="body" sz="quarter" idx="59"/>
          </p:nvPr>
        </p:nvSpPr>
        <p:spPr>
          <a:xfrm>
            <a:off x="21831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7" name="Text Placeholder 2"/>
          <p:cNvSpPr>
            <a:spLocks noGrp="1"/>
          </p:cNvSpPr>
          <p:nvPr>
            <p:ph type="body" sz="quarter" idx="60"/>
          </p:nvPr>
        </p:nvSpPr>
        <p:spPr>
          <a:xfrm>
            <a:off x="21831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8" name="Text Placeholder 2"/>
          <p:cNvSpPr>
            <a:spLocks noGrp="1"/>
          </p:cNvSpPr>
          <p:nvPr>
            <p:ph type="body" sz="quarter" idx="61"/>
          </p:nvPr>
        </p:nvSpPr>
        <p:spPr>
          <a:xfrm>
            <a:off x="21831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9" name="Text Placeholder 2"/>
          <p:cNvSpPr>
            <a:spLocks noGrp="1"/>
          </p:cNvSpPr>
          <p:nvPr>
            <p:ph type="body" sz="quarter" idx="62"/>
          </p:nvPr>
        </p:nvSpPr>
        <p:spPr>
          <a:xfrm>
            <a:off x="21831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0" name="Text Placeholder 2"/>
          <p:cNvSpPr>
            <a:spLocks noGrp="1"/>
          </p:cNvSpPr>
          <p:nvPr>
            <p:ph type="body" sz="quarter" idx="64"/>
          </p:nvPr>
        </p:nvSpPr>
        <p:spPr>
          <a:xfrm>
            <a:off x="4101439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1" name="Picture Placeholder 4"/>
          <p:cNvSpPr>
            <a:spLocks noGrp="1"/>
          </p:cNvSpPr>
          <p:nvPr>
            <p:ph type="pic" sz="quarter" idx="65"/>
          </p:nvPr>
        </p:nvSpPr>
        <p:spPr>
          <a:xfrm>
            <a:off x="3974439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52" name="Text Placeholder 2"/>
          <p:cNvSpPr>
            <a:spLocks noGrp="1"/>
          </p:cNvSpPr>
          <p:nvPr>
            <p:ph type="body" sz="quarter" idx="66"/>
          </p:nvPr>
        </p:nvSpPr>
        <p:spPr>
          <a:xfrm>
            <a:off x="3963047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3" name="Text Placeholder 2"/>
          <p:cNvSpPr>
            <a:spLocks noGrp="1"/>
          </p:cNvSpPr>
          <p:nvPr>
            <p:ph type="body" sz="quarter" idx="67"/>
          </p:nvPr>
        </p:nvSpPr>
        <p:spPr>
          <a:xfrm>
            <a:off x="3963047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4" name="Text Placeholder 2"/>
          <p:cNvSpPr>
            <a:spLocks noGrp="1"/>
          </p:cNvSpPr>
          <p:nvPr>
            <p:ph type="body" sz="quarter" idx="68"/>
          </p:nvPr>
        </p:nvSpPr>
        <p:spPr>
          <a:xfrm>
            <a:off x="3963047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5" name="Text Placeholder 2"/>
          <p:cNvSpPr>
            <a:spLocks noGrp="1"/>
          </p:cNvSpPr>
          <p:nvPr>
            <p:ph type="body" sz="quarter" idx="69"/>
          </p:nvPr>
        </p:nvSpPr>
        <p:spPr>
          <a:xfrm>
            <a:off x="3963047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6" name="Text Placeholder 2"/>
          <p:cNvSpPr>
            <a:spLocks noGrp="1"/>
          </p:cNvSpPr>
          <p:nvPr>
            <p:ph type="body" sz="quarter" idx="71"/>
          </p:nvPr>
        </p:nvSpPr>
        <p:spPr>
          <a:xfrm>
            <a:off x="58631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7" name="Picture Placeholder 4"/>
          <p:cNvSpPr>
            <a:spLocks noGrp="1"/>
          </p:cNvSpPr>
          <p:nvPr>
            <p:ph type="pic" sz="quarter" idx="72"/>
          </p:nvPr>
        </p:nvSpPr>
        <p:spPr>
          <a:xfrm>
            <a:off x="57361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58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57247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9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57247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0" name="Text Placeholder 2"/>
          <p:cNvSpPr>
            <a:spLocks noGrp="1"/>
          </p:cNvSpPr>
          <p:nvPr>
            <p:ph type="body" sz="quarter" idx="75"/>
          </p:nvPr>
        </p:nvSpPr>
        <p:spPr>
          <a:xfrm>
            <a:off x="57247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1" name="Text Placeholder 2"/>
          <p:cNvSpPr>
            <a:spLocks noGrp="1"/>
          </p:cNvSpPr>
          <p:nvPr>
            <p:ph type="body" sz="quarter" idx="76"/>
          </p:nvPr>
        </p:nvSpPr>
        <p:spPr>
          <a:xfrm>
            <a:off x="57247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2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763646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3" name="Picture Placeholder 4"/>
          <p:cNvSpPr>
            <a:spLocks noGrp="1"/>
          </p:cNvSpPr>
          <p:nvPr>
            <p:ph type="pic" sz="quarter" idx="79"/>
          </p:nvPr>
        </p:nvSpPr>
        <p:spPr>
          <a:xfrm>
            <a:off x="750946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64" name="Text Placeholder 2"/>
          <p:cNvSpPr>
            <a:spLocks noGrp="1"/>
          </p:cNvSpPr>
          <p:nvPr>
            <p:ph type="body" sz="quarter" idx="80"/>
          </p:nvPr>
        </p:nvSpPr>
        <p:spPr>
          <a:xfrm>
            <a:off x="749806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5" name="Text Placeholder 2"/>
          <p:cNvSpPr>
            <a:spLocks noGrp="1"/>
          </p:cNvSpPr>
          <p:nvPr>
            <p:ph type="body" sz="quarter" idx="81"/>
          </p:nvPr>
        </p:nvSpPr>
        <p:spPr>
          <a:xfrm>
            <a:off x="749806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6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749806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7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749806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8" name="ClipArt Placeholder 9"/>
          <p:cNvSpPr>
            <a:spLocks noGrp="1"/>
          </p:cNvSpPr>
          <p:nvPr>
            <p:ph type="clipArt" sz="quarter" idx="84"/>
          </p:nvPr>
        </p:nvSpPr>
        <p:spPr>
          <a:xfrm>
            <a:off x="34909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169" name="ClipArt Placeholder 9"/>
          <p:cNvSpPr>
            <a:spLocks noGrp="1"/>
          </p:cNvSpPr>
          <p:nvPr>
            <p:ph type="clipArt" sz="quarter" idx="85"/>
          </p:nvPr>
        </p:nvSpPr>
        <p:spPr>
          <a:xfrm>
            <a:off x="2100304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240" name="ClipArt Placeholder 9"/>
          <p:cNvSpPr>
            <a:spLocks noGrp="1"/>
          </p:cNvSpPr>
          <p:nvPr>
            <p:ph type="clipArt" sz="quarter" idx="86"/>
          </p:nvPr>
        </p:nvSpPr>
        <p:spPr>
          <a:xfrm>
            <a:off x="3851516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241" name="ClipArt Placeholder 9"/>
          <p:cNvSpPr>
            <a:spLocks noGrp="1"/>
          </p:cNvSpPr>
          <p:nvPr>
            <p:ph type="clipArt" sz="quarter" idx="87"/>
          </p:nvPr>
        </p:nvSpPr>
        <p:spPr>
          <a:xfrm>
            <a:off x="5602728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242" name="ClipArt Placeholder 9"/>
          <p:cNvSpPr>
            <a:spLocks noGrp="1"/>
          </p:cNvSpPr>
          <p:nvPr>
            <p:ph type="clipArt" sz="quarter" idx="88"/>
          </p:nvPr>
        </p:nvSpPr>
        <p:spPr>
          <a:xfrm>
            <a:off x="735394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243" name="Text Placeholder 2"/>
          <p:cNvSpPr>
            <a:spLocks noGrp="1"/>
          </p:cNvSpPr>
          <p:nvPr>
            <p:ph type="body" sz="quarter" idx="89"/>
          </p:nvPr>
        </p:nvSpPr>
        <p:spPr>
          <a:xfrm>
            <a:off x="61074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4" name="Picture Placeholder 4"/>
          <p:cNvSpPr>
            <a:spLocks noGrp="1"/>
          </p:cNvSpPr>
          <p:nvPr>
            <p:ph type="pic" sz="quarter" idx="90"/>
          </p:nvPr>
        </p:nvSpPr>
        <p:spPr>
          <a:xfrm>
            <a:off x="48374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45" name="Text Placeholder 2"/>
          <p:cNvSpPr>
            <a:spLocks noGrp="1"/>
          </p:cNvSpPr>
          <p:nvPr>
            <p:ph type="body" sz="quarter" idx="91"/>
          </p:nvPr>
        </p:nvSpPr>
        <p:spPr>
          <a:xfrm>
            <a:off x="47235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6" name="Text Placeholder 2"/>
          <p:cNvSpPr>
            <a:spLocks noGrp="1"/>
          </p:cNvSpPr>
          <p:nvPr>
            <p:ph type="body" sz="quarter" idx="92"/>
          </p:nvPr>
        </p:nvSpPr>
        <p:spPr>
          <a:xfrm>
            <a:off x="47235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7" name="Text Placeholder 2"/>
          <p:cNvSpPr>
            <a:spLocks noGrp="1"/>
          </p:cNvSpPr>
          <p:nvPr>
            <p:ph type="body" sz="quarter" idx="93"/>
          </p:nvPr>
        </p:nvSpPr>
        <p:spPr>
          <a:xfrm>
            <a:off x="47235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8" name="Text Placeholder 2"/>
          <p:cNvSpPr>
            <a:spLocks noGrp="1"/>
          </p:cNvSpPr>
          <p:nvPr>
            <p:ph type="body" sz="quarter" idx="94"/>
          </p:nvPr>
        </p:nvSpPr>
        <p:spPr>
          <a:xfrm>
            <a:off x="47235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9" name="Text Placeholder 2"/>
          <p:cNvSpPr>
            <a:spLocks noGrp="1"/>
          </p:cNvSpPr>
          <p:nvPr>
            <p:ph type="body" sz="quarter" idx="95"/>
          </p:nvPr>
        </p:nvSpPr>
        <p:spPr>
          <a:xfrm>
            <a:off x="23287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0" name="Picture Placeholder 4"/>
          <p:cNvSpPr>
            <a:spLocks noGrp="1"/>
          </p:cNvSpPr>
          <p:nvPr>
            <p:ph type="pic" sz="quarter" idx="96"/>
          </p:nvPr>
        </p:nvSpPr>
        <p:spPr>
          <a:xfrm>
            <a:off x="22017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51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21903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2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21903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3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21903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4" name="Text Placeholder 2"/>
          <p:cNvSpPr>
            <a:spLocks noGrp="1"/>
          </p:cNvSpPr>
          <p:nvPr>
            <p:ph type="body" sz="quarter" idx="100"/>
          </p:nvPr>
        </p:nvSpPr>
        <p:spPr>
          <a:xfrm>
            <a:off x="21903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01"/>
          </p:nvPr>
        </p:nvSpPr>
        <p:spPr>
          <a:xfrm>
            <a:off x="4108696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6" name="Picture Placeholder 4"/>
          <p:cNvSpPr>
            <a:spLocks noGrp="1"/>
          </p:cNvSpPr>
          <p:nvPr>
            <p:ph type="pic" sz="quarter" idx="102"/>
          </p:nvPr>
        </p:nvSpPr>
        <p:spPr>
          <a:xfrm>
            <a:off x="3981696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03"/>
          </p:nvPr>
        </p:nvSpPr>
        <p:spPr>
          <a:xfrm>
            <a:off x="3970304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104"/>
          </p:nvPr>
        </p:nvSpPr>
        <p:spPr>
          <a:xfrm>
            <a:off x="3970304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105"/>
          </p:nvPr>
        </p:nvSpPr>
        <p:spPr>
          <a:xfrm>
            <a:off x="3970304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106"/>
          </p:nvPr>
        </p:nvSpPr>
        <p:spPr>
          <a:xfrm>
            <a:off x="3970304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107"/>
          </p:nvPr>
        </p:nvSpPr>
        <p:spPr>
          <a:xfrm>
            <a:off x="58703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2" name="Picture Placeholder 4"/>
          <p:cNvSpPr>
            <a:spLocks noGrp="1"/>
          </p:cNvSpPr>
          <p:nvPr>
            <p:ph type="pic" sz="quarter" idx="108"/>
          </p:nvPr>
        </p:nvSpPr>
        <p:spPr>
          <a:xfrm>
            <a:off x="57433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109"/>
          </p:nvPr>
        </p:nvSpPr>
        <p:spPr>
          <a:xfrm>
            <a:off x="57319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110"/>
          </p:nvPr>
        </p:nvSpPr>
        <p:spPr>
          <a:xfrm>
            <a:off x="57319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111"/>
          </p:nvPr>
        </p:nvSpPr>
        <p:spPr>
          <a:xfrm>
            <a:off x="57319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112"/>
          </p:nvPr>
        </p:nvSpPr>
        <p:spPr>
          <a:xfrm>
            <a:off x="57319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764371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8" name="Picture Placeholder 4"/>
          <p:cNvSpPr>
            <a:spLocks noGrp="1"/>
          </p:cNvSpPr>
          <p:nvPr>
            <p:ph type="pic" sz="quarter" idx="114"/>
          </p:nvPr>
        </p:nvSpPr>
        <p:spPr>
          <a:xfrm>
            <a:off x="751671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115"/>
          </p:nvPr>
        </p:nvSpPr>
        <p:spPr>
          <a:xfrm>
            <a:off x="750532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750532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750532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118"/>
          </p:nvPr>
        </p:nvSpPr>
        <p:spPr>
          <a:xfrm>
            <a:off x="750532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0551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13610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0480" y="3200401"/>
            <a:ext cx="362712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100638" y="3982720"/>
            <a:ext cx="3647122" cy="1767839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C78A9-5956-054F-A969-2D5B0902D4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607256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175250" y="5302250"/>
            <a:ext cx="3968750" cy="155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10480" y="3200401"/>
            <a:ext cx="362712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100638" y="3982720"/>
            <a:ext cx="3647122" cy="1767839"/>
          </a:xfrm>
        </p:spPr>
        <p:txBody>
          <a:bodyPr/>
          <a:lstStyle>
            <a:lvl1pPr>
              <a:defRPr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0999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 userDrawn="1"/>
        </p:nvSpPr>
        <p:spPr bwMode="auto">
          <a:xfrm>
            <a:off x="0" y="476"/>
            <a:ext cx="9144000" cy="18288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 bwMode="auto">
          <a:xfrm>
            <a:off x="4166319" y="6370322"/>
            <a:ext cx="801203" cy="3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b="0" kern="120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81984BD3-7E3B-4A9D-ACB3-626F0CFCC687}" type="slidenum">
              <a:rPr lang="en-US" sz="12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451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5048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28D51-BD3E-174E-B488-A5EAABD4F8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96006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05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FD782E16-99D3-D743-B442-BEC2B47D57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4" r:id="rId1"/>
    <p:sldLayoutId id="2147485352" r:id="rId2"/>
    <p:sldLayoutId id="2147485353" r:id="rId3"/>
    <p:sldLayoutId id="2147485354" r:id="rId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6147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AF2AD2C-E906-EF44-AB32-C251BB823D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all">
          <a:solidFill>
            <a:srgbClr val="595959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717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1D213A76-F575-D44F-8AEC-6C54F5327B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6343537"/>
            <a:ext cx="2296666" cy="3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47" r:id="rId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8195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A69E2D3D-7145-F342-B2E9-3AD97FBD09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35" r:id="rId1"/>
    <p:sldLayoutId id="2147485348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all">
          <a:solidFill>
            <a:srgbClr val="595959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9219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9014857C-0246-AE46-B527-C1CAA13C4E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248" y="6372225"/>
            <a:ext cx="2296666" cy="3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36" r:id="rId1"/>
    <p:sldLayoutId id="2147485337" r:id="rId2"/>
    <p:sldLayoutId id="2147485338" r:id="rId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fondgkh.ru/wp-content/uploads/2017/02/perechen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fondgkh.ru/finances/documents/poryadok-perechisleniya-sredstv-gosudarstvennoy-korporatsii-fonda-sodeystviya-reformirovaniyu-zhilishhno-kommunalnogo-hozyaystva-na-provedenie-kapitalnogo-remonta-mnogokvartirnyih-domov-v-byudzhet-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cbr.ru/press/keypr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file:///\\IFCMoscow2\IFC%20Divisional%20Shared%20Data\TA%20Office\Yakubov,%20Eduard\Russia%20REE\Products\HOA%20Training\HOA%20Training%20Support%20File.xls!Sheet1!%5bHOA%20Training%20Support%20File.xls%5dSheet1%20Chart%201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fondgkh.ru/finances/documents/pomoshhnik-ekr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exp.reformagkh.ru/educational-materials?b=3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fondgkh.ru/finances/cat/finansovaya-podderzhka-kapitalnogo-remonta-v-2017-godu/" TargetMode="Externa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972" y="1920895"/>
            <a:ext cx="866405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предоставления финансовой поддержки на проведение капитального ремонта МКД за счет средств Фонда ЖКХ</a:t>
            </a:r>
          </a:p>
          <a:p>
            <a:pPr algn="ctr"/>
            <a:endParaRPr 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889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E9946A-3C86-4B5B-9C55-01AE32FC8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308" y="1288001"/>
            <a:ext cx="2880000" cy="3337507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B79E55-1308-4347-9B74-07FB7A143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2" y="1277368"/>
            <a:ext cx="2880000" cy="3337507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3EF1F35-D475-4699-B2C3-7CB8C4D7E9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451" y="1298121"/>
            <a:ext cx="2880000" cy="329599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F57271A-2223-4B45-A1A9-21EB8E29EEF5}"/>
              </a:ext>
            </a:extLst>
          </p:cNvPr>
          <p:cNvSpPr txBox="1"/>
          <p:nvPr/>
        </p:nvSpPr>
        <p:spPr>
          <a:xfrm>
            <a:off x="446160" y="194478"/>
            <a:ext cx="8241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Примеры достигнутой экономии в МКД за счет средств 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поддержки в 2017 году</a:t>
            </a:r>
            <a:endParaRPr lang="en-US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3">
            <a:extLst>
              <a:ext uri="{FF2B5EF4-FFF2-40B4-BE49-F238E27FC236}">
                <a16:creationId xmlns:a16="http://schemas.microsoft.com/office/drawing/2014/main" id="{BE89B257-91A0-4D97-8587-3309D7B9EA0A}"/>
              </a:ext>
            </a:extLst>
          </p:cNvPr>
          <p:cNvSpPr/>
          <p:nvPr/>
        </p:nvSpPr>
        <p:spPr>
          <a:xfrm>
            <a:off x="42533" y="4755237"/>
            <a:ext cx="2880000" cy="954107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Экономия </a:t>
            </a:r>
            <a:r>
              <a:rPr lang="ru-RU" sz="1400" dirty="0" err="1"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расч</a:t>
            </a:r>
            <a:r>
              <a:rPr lang="ru-RU" sz="1400" dirty="0"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.: </a:t>
            </a:r>
            <a:r>
              <a:rPr lang="ru-RU" sz="1400" dirty="0">
                <a:solidFill>
                  <a:srgbClr val="FF0000"/>
                </a:solidFill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23,75%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Экономия факт.: </a:t>
            </a:r>
            <a:r>
              <a:rPr lang="ru-RU" sz="1400" dirty="0">
                <a:solidFill>
                  <a:srgbClr val="008000"/>
                </a:solidFill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40,1%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latin typeface="+mn-lt"/>
                <a:cs typeface="Arial" panose="020B0604020202020204" pitchFamily="34" charset="0"/>
              </a:rPr>
              <a:t>Стоимость ремонта: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673 263 руб.</a:t>
            </a:r>
          </a:p>
        </p:txBody>
      </p:sp>
      <p:sp>
        <p:nvSpPr>
          <p:cNvPr id="21" name="Прямоугольник 13">
            <a:extLst>
              <a:ext uri="{FF2B5EF4-FFF2-40B4-BE49-F238E27FC236}">
                <a16:creationId xmlns:a16="http://schemas.microsoft.com/office/drawing/2014/main" id="{53655839-82D3-428E-A29E-9717F2A7451B}"/>
              </a:ext>
            </a:extLst>
          </p:cNvPr>
          <p:cNvSpPr/>
          <p:nvPr/>
        </p:nvSpPr>
        <p:spPr>
          <a:xfrm>
            <a:off x="3114620" y="4755236"/>
            <a:ext cx="2902687" cy="954107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Экономия </a:t>
            </a:r>
            <a:r>
              <a:rPr lang="ru-RU" sz="1400" dirty="0" err="1"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расч</a:t>
            </a:r>
            <a:r>
              <a:rPr lang="ru-RU" sz="1400" dirty="0"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.: </a:t>
            </a:r>
            <a:r>
              <a:rPr lang="ru-RU" sz="1400" dirty="0">
                <a:solidFill>
                  <a:srgbClr val="FF0000"/>
                </a:solidFill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22,95%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Экономия факт.: </a:t>
            </a:r>
            <a:r>
              <a:rPr lang="ru-RU" sz="1400" dirty="0">
                <a:solidFill>
                  <a:srgbClr val="008000"/>
                </a:solidFill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31,49%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latin typeface="+mn-lt"/>
                <a:cs typeface="Arial" panose="020B0604020202020204" pitchFamily="34" charset="0"/>
              </a:rPr>
              <a:t>Стоимость ремонта: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1 072 935 руб</a:t>
            </a:r>
            <a:r>
              <a:rPr lang="ru-RU" sz="1400" dirty="0"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Прямоугольник 13">
            <a:extLst>
              <a:ext uri="{FF2B5EF4-FFF2-40B4-BE49-F238E27FC236}">
                <a16:creationId xmlns:a16="http://schemas.microsoft.com/office/drawing/2014/main" id="{47A18809-8D68-479A-B2ED-2CB02E0B85E1}"/>
              </a:ext>
            </a:extLst>
          </p:cNvPr>
          <p:cNvSpPr/>
          <p:nvPr/>
        </p:nvSpPr>
        <p:spPr>
          <a:xfrm>
            <a:off x="6198764" y="4736424"/>
            <a:ext cx="2902687" cy="954107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Экономия </a:t>
            </a:r>
            <a:r>
              <a:rPr lang="ru-RU" sz="1400" dirty="0" err="1"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расч</a:t>
            </a:r>
            <a:r>
              <a:rPr lang="ru-RU" sz="1400" dirty="0"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.: </a:t>
            </a:r>
            <a:r>
              <a:rPr lang="ru-RU" sz="1400" dirty="0">
                <a:solidFill>
                  <a:srgbClr val="FF0000"/>
                </a:solidFill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21,33%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Экономия факт.: </a:t>
            </a:r>
            <a:r>
              <a:rPr lang="ru-RU" sz="1400" dirty="0">
                <a:solidFill>
                  <a:srgbClr val="008000"/>
                </a:solidFill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25,53%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latin typeface="+mn-lt"/>
                <a:cs typeface="Arial" panose="020B0604020202020204" pitchFamily="34" charset="0"/>
              </a:rPr>
              <a:t>Стоимость ремонта: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588 887 руб.</a:t>
            </a:r>
          </a:p>
        </p:txBody>
      </p:sp>
    </p:spTree>
    <p:extLst>
      <p:ext uri="{BB962C8B-B14F-4D97-AF65-F5344CB8AC3E}">
        <p14:creationId xmlns:p14="http://schemas.microsoft.com/office/powerpoint/2010/main" val="3184184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445119" y="199860"/>
            <a:ext cx="82092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lvl="0"/>
            <a:r>
              <a:rPr lang="ru-RU" sz="2400" dirty="0">
                <a:solidFill>
                  <a:schemeClr val="tx2"/>
                </a:solidFill>
                <a:latin typeface="+mn-lt"/>
              </a:rPr>
              <a:t>Схема предоставления средств государственной поддержки капитального ремонта МКД</a:t>
            </a:r>
            <a:endParaRPr lang="en-US" sz="2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48191" y="1111051"/>
            <a:ext cx="4114800" cy="70788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>
                <a:solidFill>
                  <a:schemeClr val="tx2"/>
                </a:solidFill>
                <a:latin typeface="+mn-lt"/>
              </a:rPr>
              <a:t>Фонд ЖКХ</a:t>
            </a:r>
          </a:p>
          <a:p>
            <a:pPr algn="ctr"/>
            <a:r>
              <a:rPr lang="ru-RU" sz="2000" b="0" dirty="0">
                <a:solidFill>
                  <a:schemeClr val="tx2"/>
                </a:solidFill>
                <a:latin typeface="+mn-lt"/>
              </a:rPr>
              <a:t>(858 365 467 руб.*)</a:t>
            </a:r>
            <a:endParaRPr lang="en-US" sz="20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4422711" y="1939406"/>
            <a:ext cx="365760" cy="274320"/>
          </a:xfrm>
          <a:prstGeom prst="down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85535" y="2355779"/>
            <a:ext cx="4114800" cy="70408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>
                <a:solidFill>
                  <a:schemeClr val="tx2"/>
                </a:solidFill>
                <a:latin typeface="+mn-lt"/>
              </a:rPr>
              <a:t>Бюджет субъекта РФ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48191" y="3592065"/>
            <a:ext cx="4114800" cy="70788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>
                <a:solidFill>
                  <a:schemeClr val="tx2"/>
                </a:solidFill>
                <a:latin typeface="+mn-lt"/>
              </a:rPr>
              <a:t>Органы местного самоуправления</a:t>
            </a:r>
          </a:p>
        </p:txBody>
      </p:sp>
      <p:sp>
        <p:nvSpPr>
          <p:cNvPr id="14" name="Down Arrow 13"/>
          <p:cNvSpPr/>
          <p:nvPr/>
        </p:nvSpPr>
        <p:spPr bwMode="auto">
          <a:xfrm>
            <a:off x="5143742" y="3240899"/>
            <a:ext cx="365760" cy="274320"/>
          </a:xfrm>
          <a:prstGeom prst="downArrow">
            <a:avLst/>
          </a:prstGeom>
          <a:solidFill>
            <a:srgbClr val="7030A0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n-lt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33591" y="5803557"/>
            <a:ext cx="9144000" cy="1866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0" y="5759752"/>
            <a:ext cx="91440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0" dirty="0">
                <a:solidFill>
                  <a:schemeClr val="tx2"/>
                </a:solidFill>
                <a:latin typeface="+mn-lt"/>
              </a:rPr>
              <a:t>*Источник: Фонд ЖКХ </a:t>
            </a:r>
          </a:p>
          <a:p>
            <a:r>
              <a:rPr lang="en-US" sz="1050" b="0" dirty="0">
                <a:solidFill>
                  <a:schemeClr val="tx2"/>
                </a:solidFill>
                <a:latin typeface="+mn-lt"/>
              </a:rPr>
              <a:t>http://fondgkh.ru/finances/limityi-predostavleniya-finansovoy-podderzhki/uvelichen-obshhiy-limit-predostavleniya-finansovoy-podderzhki-subektam-rf-za-schet-sredstv-fonda-sodeystviya-reformirovaniyu-zhkh-dlya-realizatsii-programm-kapitalnogo-remonta-obshhego-imushhestva-v/</a:t>
            </a:r>
            <a:r>
              <a:rPr lang="ru-RU" sz="1050" b="0" dirty="0">
                <a:solidFill>
                  <a:schemeClr val="tx2"/>
                </a:solidFill>
                <a:latin typeface="+mn-lt"/>
              </a:rPr>
              <a:t>   </a:t>
            </a:r>
            <a:endParaRPr lang="en-US" sz="1050" b="0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13" name="Group 47"/>
          <p:cNvGrpSpPr/>
          <p:nvPr/>
        </p:nvGrpSpPr>
        <p:grpSpPr>
          <a:xfrm>
            <a:off x="2645927" y="4702118"/>
            <a:ext cx="525780" cy="762000"/>
            <a:chOff x="5562600" y="1607820"/>
            <a:chExt cx="1805940" cy="3472180"/>
          </a:xfrm>
        </p:grpSpPr>
        <p:sp>
          <p:nvSpPr>
            <p:cNvPr id="18" name="TextBox 17"/>
            <p:cNvSpPr txBox="1"/>
            <p:nvPr/>
          </p:nvSpPr>
          <p:spPr>
            <a:xfrm>
              <a:off x="5567680" y="2296158"/>
              <a:ext cx="1783080" cy="278384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15000" y="256285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73800" y="256285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63080" y="256285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15000" y="309625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73800" y="309625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863080" y="309625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15000" y="412495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73800" y="412495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63080" y="412495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15000" y="462787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273800" y="462787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63080" y="462787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715000" y="361441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73800" y="361441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863080" y="361441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35" name="Flowchart: Extract 34"/>
            <p:cNvSpPr/>
            <p:nvPr/>
          </p:nvSpPr>
          <p:spPr bwMode="auto">
            <a:xfrm>
              <a:off x="5562600" y="1607820"/>
              <a:ext cx="1805940" cy="685800"/>
            </a:xfrm>
            <a:prstGeom prst="flowChartExtra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cs typeface="Times New Roman" charset="0"/>
              </a:endParaRPr>
            </a:p>
          </p:txBody>
        </p:sp>
      </p:grpSp>
      <p:grpSp>
        <p:nvGrpSpPr>
          <p:cNvPr id="36" name="Group 137"/>
          <p:cNvGrpSpPr/>
          <p:nvPr/>
        </p:nvGrpSpPr>
        <p:grpSpPr>
          <a:xfrm>
            <a:off x="4342701" y="4700784"/>
            <a:ext cx="525780" cy="762000"/>
            <a:chOff x="5562600" y="1607820"/>
            <a:chExt cx="1805940" cy="3472180"/>
          </a:xfrm>
        </p:grpSpPr>
        <p:sp>
          <p:nvSpPr>
            <p:cNvPr id="37" name="TextBox 36"/>
            <p:cNvSpPr txBox="1"/>
            <p:nvPr/>
          </p:nvSpPr>
          <p:spPr>
            <a:xfrm>
              <a:off x="5567680" y="2296158"/>
              <a:ext cx="1783080" cy="278384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715000" y="256285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273800" y="256285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863080" y="256285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715000" y="309625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273800" y="309625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863080" y="309625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715000" y="412495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273800" y="412495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863080" y="412495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715000" y="462787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273800" y="462787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863080" y="462787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715000" y="361441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273800" y="361441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863080" y="361441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53" name="Flowchart: Extract 52"/>
            <p:cNvSpPr/>
            <p:nvPr/>
          </p:nvSpPr>
          <p:spPr bwMode="auto">
            <a:xfrm>
              <a:off x="5562600" y="1607820"/>
              <a:ext cx="1805940" cy="685800"/>
            </a:xfrm>
            <a:prstGeom prst="flowChartExtra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cs typeface="Times New Roman" charset="0"/>
              </a:endParaRPr>
            </a:p>
          </p:txBody>
        </p:sp>
      </p:grpSp>
      <p:grpSp>
        <p:nvGrpSpPr>
          <p:cNvPr id="54" name="Group 155"/>
          <p:cNvGrpSpPr/>
          <p:nvPr/>
        </p:nvGrpSpPr>
        <p:grpSpPr>
          <a:xfrm>
            <a:off x="6009674" y="4700784"/>
            <a:ext cx="525780" cy="762000"/>
            <a:chOff x="5562600" y="1607820"/>
            <a:chExt cx="1805940" cy="3472180"/>
          </a:xfrm>
        </p:grpSpPr>
        <p:sp>
          <p:nvSpPr>
            <p:cNvPr id="55" name="TextBox 54"/>
            <p:cNvSpPr txBox="1"/>
            <p:nvPr/>
          </p:nvSpPr>
          <p:spPr>
            <a:xfrm>
              <a:off x="5567680" y="2296158"/>
              <a:ext cx="1783080" cy="278384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715000" y="256285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273800" y="256285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863080" y="256285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715000" y="309625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273800" y="309625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863080" y="309625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715000" y="412495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273800" y="412495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863080" y="412495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715000" y="462787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273800" y="462787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863080" y="462787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715000" y="361441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273800" y="361441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863080" y="361441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71" name="Flowchart: Extract 70"/>
            <p:cNvSpPr/>
            <p:nvPr/>
          </p:nvSpPr>
          <p:spPr bwMode="auto">
            <a:xfrm>
              <a:off x="5562600" y="1607820"/>
              <a:ext cx="1805940" cy="685800"/>
            </a:xfrm>
            <a:prstGeom prst="flowChartExtra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cs typeface="Times New Roman" charset="0"/>
              </a:endParaRPr>
            </a:p>
          </p:txBody>
        </p:sp>
      </p:grpSp>
      <p:sp>
        <p:nvSpPr>
          <p:cNvPr id="72" name="Down Arrow 71"/>
          <p:cNvSpPr/>
          <p:nvPr/>
        </p:nvSpPr>
        <p:spPr bwMode="auto">
          <a:xfrm>
            <a:off x="6091421" y="4410936"/>
            <a:ext cx="365760" cy="274320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73" name="Down Arrow 72"/>
          <p:cNvSpPr/>
          <p:nvPr/>
        </p:nvSpPr>
        <p:spPr bwMode="auto">
          <a:xfrm>
            <a:off x="4422711" y="4404312"/>
            <a:ext cx="365760" cy="274320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74" name="Down Arrow 73"/>
          <p:cNvSpPr/>
          <p:nvPr/>
        </p:nvSpPr>
        <p:spPr bwMode="auto">
          <a:xfrm>
            <a:off x="2725937" y="4407040"/>
            <a:ext cx="365760" cy="274320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6373" y="5421288"/>
            <a:ext cx="8789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tx2"/>
                </a:solidFill>
                <a:latin typeface="+mn-lt"/>
              </a:rPr>
              <a:t>Счет для формирования фонда капитального ремонта МКД</a:t>
            </a:r>
          </a:p>
        </p:txBody>
      </p:sp>
      <p:sp>
        <p:nvSpPr>
          <p:cNvPr id="78" name="Down Arrow 13"/>
          <p:cNvSpPr/>
          <p:nvPr/>
        </p:nvSpPr>
        <p:spPr bwMode="auto">
          <a:xfrm>
            <a:off x="3661600" y="3240899"/>
            <a:ext cx="365760" cy="274320"/>
          </a:xfrm>
          <a:prstGeom prst="downArrow">
            <a:avLst/>
          </a:prstGeom>
          <a:solidFill>
            <a:srgbClr val="7030A0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3674" y="3220267"/>
            <a:ext cx="26142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+mn-lt"/>
              </a:rPr>
              <a:t>Средства Фонда ЖКХ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5646927" y="3208542"/>
            <a:ext cx="34970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+mn-lt"/>
              </a:rPr>
              <a:t>Средства областного бюджета </a:t>
            </a:r>
          </a:p>
        </p:txBody>
      </p:sp>
      <p:sp>
        <p:nvSpPr>
          <p:cNvPr id="80" name="Прямоугольник 3">
            <a:extLst>
              <a:ext uri="{FF2B5EF4-FFF2-40B4-BE49-F238E27FC236}">
                <a16:creationId xmlns:a16="http://schemas.microsoft.com/office/drawing/2014/main" id="{701AE026-2353-4384-BBCD-B99D01622FFE}"/>
              </a:ext>
            </a:extLst>
          </p:cNvPr>
          <p:cNvSpPr/>
          <p:nvPr/>
        </p:nvSpPr>
        <p:spPr>
          <a:xfrm>
            <a:off x="370052" y="4354226"/>
            <a:ext cx="26142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+mn-lt"/>
              </a:rPr>
              <a:t>Средства Фонда ЖКХ</a:t>
            </a:r>
          </a:p>
        </p:txBody>
      </p:sp>
      <p:sp>
        <p:nvSpPr>
          <p:cNvPr id="81" name="Прямоугольник 78">
            <a:extLst>
              <a:ext uri="{FF2B5EF4-FFF2-40B4-BE49-F238E27FC236}">
                <a16:creationId xmlns:a16="http://schemas.microsoft.com/office/drawing/2014/main" id="{6BD00785-3516-4721-ACA8-E23C82C3E025}"/>
              </a:ext>
            </a:extLst>
          </p:cNvPr>
          <p:cNvSpPr/>
          <p:nvPr/>
        </p:nvSpPr>
        <p:spPr>
          <a:xfrm>
            <a:off x="6662992" y="4218247"/>
            <a:ext cx="2614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n-lt"/>
              </a:rPr>
              <a:t>Средства муниципального бюджета </a:t>
            </a:r>
          </a:p>
        </p:txBody>
      </p:sp>
    </p:spTree>
    <p:extLst>
      <p:ext uri="{BB962C8B-B14F-4D97-AF65-F5344CB8AC3E}">
        <p14:creationId xmlns:p14="http://schemas.microsoft.com/office/powerpoint/2010/main" val="2778935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386414" y="193845"/>
            <a:ext cx="82092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lvl="0"/>
            <a:r>
              <a:rPr lang="ru-RU" sz="2400" dirty="0">
                <a:solidFill>
                  <a:srgbClr val="000000"/>
                </a:solidFill>
                <a:latin typeface="+mn-lt"/>
              </a:rPr>
              <a:t>На какие цели выделяется государственная поддержка</a:t>
            </a:r>
            <a:endParaRPr 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9932" y="2502331"/>
            <a:ext cx="6706246" cy="1015663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 algn="just"/>
            <a:r>
              <a:rPr lang="ru-RU" sz="2000" b="0" dirty="0">
                <a:solidFill>
                  <a:schemeClr val="tx2"/>
                </a:solidFill>
                <a:latin typeface="+mn-lt"/>
              </a:rPr>
              <a:t>возмещение части затрат на уплату процентов по займам (кредитам) для проведения капитального ремонта МКД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0145" y="1418954"/>
            <a:ext cx="6746033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 algn="just"/>
            <a:r>
              <a:rPr lang="ru-RU" sz="2000" b="0" dirty="0">
                <a:solidFill>
                  <a:schemeClr val="tx2"/>
                </a:solidFill>
                <a:latin typeface="+mn-lt"/>
              </a:rPr>
              <a:t>возмещение части расходов на энергоэффективные мероприятия в рамках капитального ремонта МКД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70888" y="2534941"/>
            <a:ext cx="914400" cy="914400"/>
            <a:chOff x="1875453" y="1380931"/>
            <a:chExt cx="914400" cy="914400"/>
          </a:xfrm>
        </p:grpSpPr>
        <p:sp>
          <p:nvSpPr>
            <p:cNvPr id="3" name="Oval 2"/>
            <p:cNvSpPr/>
            <p:nvPr/>
          </p:nvSpPr>
          <p:spPr bwMode="auto">
            <a:xfrm>
              <a:off x="1875453" y="1380931"/>
              <a:ext cx="914400" cy="914400"/>
            </a:xfrm>
            <a:prstGeom prst="ellipse">
              <a:avLst/>
            </a:prstGeom>
            <a:noFill/>
            <a:ln w="5715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071396" y="1484188"/>
              <a:ext cx="522515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4000" dirty="0">
                  <a:solidFill>
                    <a:schemeClr val="tx2"/>
                  </a:solidFill>
                  <a:latin typeface="+mn-lt"/>
                </a:rPr>
                <a:t>К</a:t>
              </a:r>
              <a:endParaRPr lang="en-US" sz="4000" dirty="0">
                <a:solidFill>
                  <a:schemeClr val="tx2"/>
                </a:solidFill>
                <a:latin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34808" y="1335917"/>
            <a:ext cx="914400" cy="914400"/>
            <a:chOff x="6279502" y="1380931"/>
            <a:chExt cx="914400" cy="914400"/>
          </a:xfrm>
        </p:grpSpPr>
        <p:sp>
          <p:nvSpPr>
            <p:cNvPr id="13" name="Oval 12"/>
            <p:cNvSpPr/>
            <p:nvPr/>
          </p:nvSpPr>
          <p:spPr bwMode="auto">
            <a:xfrm>
              <a:off x="6279502" y="1380931"/>
              <a:ext cx="914400" cy="914400"/>
            </a:xfrm>
            <a:prstGeom prst="ellipse">
              <a:avLst/>
            </a:prstGeom>
            <a:noFill/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300" b="0" i="0" u="none" strike="noStrike" cap="none" normalizeH="0" baseline="0" dirty="0">
                <a:ln>
                  <a:solidFill>
                    <a:srgbClr val="FF0000"/>
                  </a:solidFill>
                </a:ln>
                <a:effectLst/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75445" y="1484188"/>
              <a:ext cx="5225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>
                  <a:solidFill>
                    <a:schemeClr val="tx2"/>
                  </a:solidFill>
                  <a:latin typeface="+mn-lt"/>
                </a:rPr>
                <a:t>Э</a:t>
              </a:r>
              <a:endParaRPr lang="en-US" sz="4000" dirty="0">
                <a:solidFill>
                  <a:schemeClr val="tx2"/>
                </a:solidFill>
                <a:latin typeface="+mn-lt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70888" y="3719315"/>
            <a:ext cx="7649233" cy="1416813"/>
            <a:chOff x="1317483" y="4068893"/>
            <a:chExt cx="7400105" cy="1416813"/>
          </a:xfrm>
        </p:grpSpPr>
        <p:grpSp>
          <p:nvGrpSpPr>
            <p:cNvPr id="29" name="Group 28"/>
            <p:cNvGrpSpPr/>
            <p:nvPr/>
          </p:nvGrpSpPr>
          <p:grpSpPr>
            <a:xfrm>
              <a:off x="1889448" y="4141849"/>
              <a:ext cx="1438471" cy="719813"/>
              <a:chOff x="2010746" y="4138872"/>
              <a:chExt cx="1438471" cy="719813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2010746" y="4138872"/>
                <a:ext cx="522515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000" dirty="0">
                    <a:solidFill>
                      <a:schemeClr val="tx2"/>
                    </a:solidFill>
                    <a:latin typeface="+mn-lt"/>
                  </a:rPr>
                  <a:t>К</a:t>
                </a:r>
                <a:endParaRPr lang="en-US" sz="4000" dirty="0">
                  <a:solidFill>
                    <a:schemeClr val="tx2"/>
                  </a:solidFill>
                  <a:latin typeface="+mn-lt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926702" y="4150799"/>
                <a:ext cx="52251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000" dirty="0">
                    <a:solidFill>
                      <a:schemeClr val="tx2"/>
                    </a:solidFill>
                    <a:latin typeface="+mn-lt"/>
                  </a:rPr>
                  <a:t>Э</a:t>
                </a:r>
                <a:endParaRPr lang="en-US" sz="4000" dirty="0">
                  <a:solidFill>
                    <a:schemeClr val="tx2"/>
                  </a:solidFill>
                  <a:latin typeface="+mn-lt"/>
                </a:endParaRPr>
              </a:p>
            </p:txBody>
          </p:sp>
          <p:sp>
            <p:nvSpPr>
              <p:cNvPr id="10" name="Plus 9"/>
              <p:cNvSpPr/>
              <p:nvPr/>
            </p:nvSpPr>
            <p:spPr bwMode="auto">
              <a:xfrm>
                <a:off x="2547101" y="4340415"/>
                <a:ext cx="365760" cy="365760"/>
              </a:xfrm>
              <a:prstGeom prst="mathPlus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15888" marR="0" indent="-115888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1889447" y="4722781"/>
              <a:ext cx="1438471" cy="719813"/>
              <a:chOff x="2010746" y="4138872"/>
              <a:chExt cx="1438471" cy="719813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2010746" y="4138872"/>
                <a:ext cx="522515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000" dirty="0">
                    <a:solidFill>
                      <a:schemeClr val="tx2"/>
                    </a:solidFill>
                    <a:latin typeface="+mn-lt"/>
                  </a:rPr>
                  <a:t>К</a:t>
                </a:r>
                <a:endParaRPr lang="en-US" sz="4000" dirty="0">
                  <a:solidFill>
                    <a:schemeClr val="tx2"/>
                  </a:solidFill>
                  <a:latin typeface="+mn-lt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926702" y="4150799"/>
                <a:ext cx="52251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000" dirty="0">
                    <a:solidFill>
                      <a:schemeClr val="tx2"/>
                    </a:solidFill>
                    <a:latin typeface="+mn-lt"/>
                  </a:rPr>
                  <a:t>Э</a:t>
                </a:r>
                <a:endParaRPr lang="en-US" sz="4000" dirty="0">
                  <a:solidFill>
                    <a:schemeClr val="tx2"/>
                  </a:solidFill>
                  <a:latin typeface="+mn-lt"/>
                </a:endParaRPr>
              </a:p>
            </p:txBody>
          </p:sp>
          <p:sp>
            <p:nvSpPr>
              <p:cNvPr id="33" name="Plus 32"/>
              <p:cNvSpPr/>
              <p:nvPr/>
            </p:nvSpPr>
            <p:spPr bwMode="auto">
              <a:xfrm>
                <a:off x="2547101" y="4309935"/>
                <a:ext cx="365760" cy="365760"/>
              </a:xfrm>
              <a:prstGeom prst="mathPlus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15888" marR="0" indent="-115888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3565985" y="4876669"/>
              <a:ext cx="515160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r>
                <a:rPr lang="ru-RU" sz="2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0% от общей стоимости работ и услуг</a:t>
              </a:r>
              <a:endParaRPr 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633635" y="4326217"/>
              <a:ext cx="157267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млн. руб.</a:t>
              </a:r>
              <a:endParaRPr 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251798" y="4258224"/>
              <a:ext cx="3818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≤</a:t>
              </a:r>
              <a:endParaRPr lang="en-US" sz="2800" dirty="0">
                <a:solidFill>
                  <a:srgbClr val="00B0F0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272874" y="4818130"/>
              <a:ext cx="2984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≤</a:t>
              </a:r>
              <a:endParaRPr lang="en-US" sz="2800" dirty="0">
                <a:solidFill>
                  <a:srgbClr val="00B0F0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1317483" y="4068893"/>
              <a:ext cx="7290006" cy="1416813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0979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442398" y="216885"/>
            <a:ext cx="82092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lvl="0"/>
            <a:r>
              <a:rPr lang="ru-RU" sz="2400" dirty="0">
                <a:solidFill>
                  <a:srgbClr val="000000"/>
                </a:solidFill>
              </a:rPr>
              <a:t>Требования к МКД, которым может быть предоставлена государственная поддержка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25" name="Picture 24" descr="&lt;strong&gt;Apartment, Building&lt;/strong&gt;, Home, Living, Modern, Estat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05" y="1604865"/>
            <a:ext cx="2294081" cy="34445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5174E9-3DA3-4B40-9E56-C1F8BCD992BF}"/>
              </a:ext>
            </a:extLst>
          </p:cNvPr>
          <p:cNvSpPr txBox="1"/>
          <p:nvPr/>
        </p:nvSpPr>
        <p:spPr>
          <a:xfrm>
            <a:off x="2552081" y="1032493"/>
            <a:ext cx="6270172" cy="5355312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 marL="342900" indent="-342900" algn="just">
              <a:spcBef>
                <a:spcPts val="1200"/>
              </a:spcBef>
              <a:buClr>
                <a:srgbClr val="00B0F0"/>
              </a:buClr>
              <a:buFont typeface="+mj-lt"/>
              <a:buAutoNum type="arabicParenR"/>
            </a:pPr>
            <a:r>
              <a:rPr lang="ru-RU" sz="1800" dirty="0">
                <a:solidFill>
                  <a:schemeClr val="tx2"/>
                </a:solidFill>
                <a:latin typeface="+mn-lt"/>
              </a:rPr>
              <a:t>не является аварийным </a:t>
            </a:r>
            <a:r>
              <a:rPr lang="ru-RU" sz="1800" b="0" dirty="0">
                <a:solidFill>
                  <a:schemeClr val="tx2"/>
                </a:solidFill>
                <a:latin typeface="+mn-lt"/>
              </a:rPr>
              <a:t>и подлежащим сносу или реконструкции;</a:t>
            </a:r>
          </a:p>
          <a:p>
            <a:pPr marL="342900" indent="-342900" algn="just">
              <a:spcBef>
                <a:spcPts val="1200"/>
              </a:spcBef>
              <a:buClr>
                <a:srgbClr val="00B0F0"/>
              </a:buClr>
              <a:buFont typeface="+mj-lt"/>
              <a:buAutoNum type="arabicParenR"/>
            </a:pPr>
            <a:r>
              <a:rPr lang="ru-RU" sz="1800" b="0" dirty="0">
                <a:solidFill>
                  <a:schemeClr val="tx2"/>
                </a:solidFill>
                <a:latin typeface="+mn-lt"/>
              </a:rPr>
              <a:t>5</a:t>
            </a:r>
            <a:r>
              <a:rPr lang="en-US" sz="1800" b="0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sz="1800" b="0" dirty="0">
                <a:solidFill>
                  <a:schemeClr val="tx2"/>
                </a:solidFill>
                <a:latin typeface="+mn-lt"/>
              </a:rPr>
              <a:t>лет </a:t>
            </a:r>
            <a:r>
              <a:rPr lang="en-US" sz="1800" b="0" dirty="0">
                <a:solidFill>
                  <a:schemeClr val="tx2"/>
                </a:solidFill>
                <a:latin typeface="+mn-lt"/>
              </a:rPr>
              <a:t>&lt;</a:t>
            </a:r>
            <a:r>
              <a:rPr lang="ru-RU" sz="1800" b="0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sz="1800" dirty="0">
                <a:solidFill>
                  <a:schemeClr val="tx2"/>
                </a:solidFill>
                <a:latin typeface="+mn-lt"/>
              </a:rPr>
              <a:t>срок эксплуатации </a:t>
            </a:r>
            <a:r>
              <a:rPr lang="en-US" sz="1800" b="0" dirty="0">
                <a:solidFill>
                  <a:schemeClr val="tx2"/>
                </a:solidFill>
                <a:latin typeface="+mn-lt"/>
              </a:rPr>
              <a:t>&lt;</a:t>
            </a:r>
            <a:r>
              <a:rPr lang="ru-RU" sz="1800" b="0" dirty="0">
                <a:solidFill>
                  <a:schemeClr val="tx2"/>
                </a:solidFill>
                <a:latin typeface="+mn-lt"/>
              </a:rPr>
              <a:t> 60 лет;</a:t>
            </a:r>
          </a:p>
          <a:p>
            <a:pPr marL="342900" indent="-342900" algn="just">
              <a:spcBef>
                <a:spcPts val="1200"/>
              </a:spcBef>
              <a:buClr>
                <a:srgbClr val="00B0F0"/>
              </a:buClr>
              <a:buFont typeface="+mj-lt"/>
              <a:buAutoNum type="arabicParenR"/>
            </a:pPr>
            <a:r>
              <a:rPr lang="ru-RU" sz="1800" dirty="0">
                <a:solidFill>
                  <a:schemeClr val="tx2"/>
                </a:solidFill>
                <a:latin typeface="+mn-lt"/>
              </a:rPr>
              <a:t>оснащен общедомовыми приборами учета </a:t>
            </a:r>
            <a:r>
              <a:rPr lang="ru-RU" sz="1800" b="0" dirty="0">
                <a:solidFill>
                  <a:schemeClr val="tx2"/>
                </a:solidFill>
                <a:latin typeface="+mn-lt"/>
              </a:rPr>
              <a:t>потребления коммунальных ресурсов (тепловой и электрической энергии);</a:t>
            </a:r>
          </a:p>
          <a:p>
            <a:pPr marL="342900" indent="-342900" algn="just">
              <a:spcBef>
                <a:spcPts val="1200"/>
              </a:spcBef>
              <a:buClr>
                <a:srgbClr val="00B0F0"/>
              </a:buClr>
              <a:buFont typeface="+mj-lt"/>
              <a:buAutoNum type="arabicParenR"/>
            </a:pPr>
            <a:r>
              <a:rPr lang="ru-RU" sz="1800" b="0" dirty="0">
                <a:solidFill>
                  <a:schemeClr val="tx2"/>
                </a:solidFill>
                <a:latin typeface="+mn-lt"/>
              </a:rPr>
              <a:t>имеет возможность предоставить </a:t>
            </a:r>
            <a:r>
              <a:rPr lang="ru-RU" sz="1800" dirty="0">
                <a:solidFill>
                  <a:schemeClr val="tx2"/>
                </a:solidFill>
                <a:latin typeface="+mn-lt"/>
              </a:rPr>
              <a:t>расчет платы за  коммунальные услуги</a:t>
            </a:r>
            <a:r>
              <a:rPr lang="ru-RU" sz="1800" b="0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sz="1800" dirty="0">
                <a:solidFill>
                  <a:schemeClr val="tx2"/>
                </a:solidFill>
                <a:latin typeface="+mn-lt"/>
              </a:rPr>
              <a:t>на сновании показания общедомовых приборов учета</a:t>
            </a:r>
            <a:r>
              <a:rPr lang="ru-RU" sz="1800" b="0" dirty="0">
                <a:solidFill>
                  <a:schemeClr val="tx2"/>
                </a:solidFill>
                <a:latin typeface="+mn-lt"/>
              </a:rPr>
              <a:t> за любые 12 месяцев непрерывно, взятых за трехлетний период до даты подачи заявки </a:t>
            </a:r>
            <a:r>
              <a:rPr lang="ru-RU" i="1" dirty="0">
                <a:solidFill>
                  <a:srgbClr val="FF0000"/>
                </a:solidFill>
                <a:latin typeface="+mn-lt"/>
              </a:rPr>
              <a:t>(</a:t>
            </a:r>
            <a:r>
              <a:rPr lang="ru-RU" i="1" u="sng" dirty="0">
                <a:solidFill>
                  <a:srgbClr val="FF0000"/>
                </a:solidFill>
                <a:latin typeface="+mn-lt"/>
              </a:rPr>
              <a:t>не применяется для возмещения части расходов на уплату процентов по кредитам</a:t>
            </a:r>
            <a:r>
              <a:rPr lang="ru-RU" i="1" dirty="0">
                <a:solidFill>
                  <a:srgbClr val="FF0000"/>
                </a:solidFill>
                <a:latin typeface="+mn-lt"/>
              </a:rPr>
              <a:t>)</a:t>
            </a:r>
            <a:r>
              <a:rPr lang="ru-RU" b="0" dirty="0">
                <a:solidFill>
                  <a:schemeClr val="tx2"/>
                </a:solidFill>
                <a:latin typeface="+mn-lt"/>
              </a:rPr>
              <a:t>;</a:t>
            </a:r>
          </a:p>
          <a:p>
            <a:pPr marL="342900" indent="-342900" algn="just">
              <a:spcBef>
                <a:spcPts val="1200"/>
              </a:spcBef>
              <a:buClr>
                <a:srgbClr val="00B0F0"/>
              </a:buClr>
              <a:buFont typeface="+mj-lt"/>
              <a:buAutoNum type="arabicParenR"/>
            </a:pPr>
            <a:r>
              <a:rPr lang="ru-RU" sz="1800" b="0" dirty="0">
                <a:solidFill>
                  <a:schemeClr val="tx2"/>
                </a:solidFill>
                <a:latin typeface="+mn-lt"/>
              </a:rPr>
              <a:t>капитальный ремонт не финансируется за счет средств регионального оператора, сформированных за счет взносов на капремонт собственников помещений другого МКД.</a:t>
            </a:r>
          </a:p>
        </p:txBody>
      </p:sp>
    </p:spTree>
    <p:extLst>
      <p:ext uri="{BB962C8B-B14F-4D97-AF65-F5344CB8AC3E}">
        <p14:creationId xmlns:p14="http://schemas.microsoft.com/office/powerpoint/2010/main" val="4102543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B32660-1EF9-492C-B1A2-22FE4EA9BC69}"/>
              </a:ext>
            </a:extLst>
          </p:cNvPr>
          <p:cNvSpPr txBox="1"/>
          <p:nvPr/>
        </p:nvSpPr>
        <p:spPr>
          <a:xfrm>
            <a:off x="472440" y="247583"/>
            <a:ext cx="8244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Выбор периода для расчета платы за  коммунальные услуги</a:t>
            </a:r>
            <a:endParaRPr lang="en-US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984DA0A-ADC2-46CF-88CE-5BFDDDA5339F}"/>
              </a:ext>
            </a:extLst>
          </p:cNvPr>
          <p:cNvGrpSpPr/>
          <p:nvPr/>
        </p:nvGrpSpPr>
        <p:grpSpPr>
          <a:xfrm>
            <a:off x="232359" y="1078580"/>
            <a:ext cx="8679282" cy="3724574"/>
            <a:chOff x="175147" y="1910185"/>
            <a:chExt cx="8679282" cy="3724574"/>
          </a:xfrm>
        </p:grpSpPr>
        <p:cxnSp>
          <p:nvCxnSpPr>
            <p:cNvPr id="2" name="Straight Connector 60">
              <a:extLst>
                <a:ext uri="{FF2B5EF4-FFF2-40B4-BE49-F238E27FC236}">
                  <a16:creationId xmlns:a16="http://schemas.microsoft.com/office/drawing/2014/main" id="{12B4989F-AC94-47FB-9CCF-1C70DA0EBDDA}"/>
                </a:ext>
              </a:extLst>
            </p:cNvPr>
            <p:cNvCxnSpPr/>
            <p:nvPr/>
          </p:nvCxnSpPr>
          <p:spPr bwMode="auto">
            <a:xfrm>
              <a:off x="529389" y="3303449"/>
              <a:ext cx="8130413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83B2FA-8C02-4CA4-A482-F222F1B3F9A3}"/>
                </a:ext>
              </a:extLst>
            </p:cNvPr>
            <p:cNvSpPr txBox="1"/>
            <p:nvPr/>
          </p:nvSpPr>
          <p:spPr>
            <a:xfrm>
              <a:off x="175147" y="3388733"/>
              <a:ext cx="8491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buNone/>
              </a:pPr>
              <a:r>
                <a:rPr lang="ru-RU" sz="1400" dirty="0">
                  <a:latin typeface="Arial" pitchFamily="34" charset="0"/>
                  <a:cs typeface="Arial" pitchFamily="34" charset="0"/>
                </a:rPr>
                <a:t>1 мес.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Oval 49">
              <a:extLst>
                <a:ext uri="{FF2B5EF4-FFF2-40B4-BE49-F238E27FC236}">
                  <a16:creationId xmlns:a16="http://schemas.microsoft.com/office/drawing/2014/main" id="{6D787CBF-D957-4F3B-8CA8-4E76BA07F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951" y="3227249"/>
              <a:ext cx="137160" cy="1371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sz="1400" dirty="0"/>
            </a:p>
          </p:txBody>
        </p:sp>
        <p:sp>
          <p:nvSpPr>
            <p:cNvPr id="6" name="Oval 50">
              <a:extLst>
                <a:ext uri="{FF2B5EF4-FFF2-40B4-BE49-F238E27FC236}">
                  <a16:creationId xmlns:a16="http://schemas.microsoft.com/office/drawing/2014/main" id="{9EE600F6-9AB8-4047-BC95-DF0759A65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8963" y="3227249"/>
              <a:ext cx="137160" cy="1371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sz="1400" dirty="0"/>
            </a:p>
          </p:txBody>
        </p:sp>
        <p:sp>
          <p:nvSpPr>
            <p:cNvPr id="9" name="Oval 66">
              <a:extLst>
                <a:ext uri="{FF2B5EF4-FFF2-40B4-BE49-F238E27FC236}">
                  <a16:creationId xmlns:a16="http://schemas.microsoft.com/office/drawing/2014/main" id="{4A40DD8B-3870-4BFF-AD88-BC8B7DB22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4471" y="3234869"/>
              <a:ext cx="137160" cy="137160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sz="14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6E0B47E-4760-47C9-8742-045B15025363}"/>
                </a:ext>
              </a:extLst>
            </p:cNvPr>
            <p:cNvSpPr txBox="1"/>
            <p:nvPr/>
          </p:nvSpPr>
          <p:spPr>
            <a:xfrm>
              <a:off x="3950666" y="3388733"/>
              <a:ext cx="9337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buNone/>
              </a:pPr>
              <a:r>
                <a:rPr lang="ru-RU" sz="1400" dirty="0">
                  <a:latin typeface="Arial" pitchFamily="34" charset="0"/>
                  <a:cs typeface="Arial" pitchFamily="34" charset="0"/>
                </a:rPr>
                <a:t>18 мес.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Left Brace 102">
              <a:extLst>
                <a:ext uri="{FF2B5EF4-FFF2-40B4-BE49-F238E27FC236}">
                  <a16:creationId xmlns:a16="http://schemas.microsoft.com/office/drawing/2014/main" id="{7E98C6DD-687D-4F97-BCE4-CF4D1F453039}"/>
                </a:ext>
              </a:extLst>
            </p:cNvPr>
            <p:cNvSpPr/>
            <p:nvPr/>
          </p:nvSpPr>
          <p:spPr bwMode="auto">
            <a:xfrm rot="16200000">
              <a:off x="4291867" y="1053309"/>
              <a:ext cx="523181" cy="7871377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charset="0"/>
              </a:endParaRPr>
            </a:p>
          </p:txBody>
        </p:sp>
        <p:sp>
          <p:nvSpPr>
            <p:cNvPr id="33" name="Left Brace 36">
              <a:extLst>
                <a:ext uri="{FF2B5EF4-FFF2-40B4-BE49-F238E27FC236}">
                  <a16:creationId xmlns:a16="http://schemas.microsoft.com/office/drawing/2014/main" id="{F0D2CDF4-3189-47D5-A6F4-C1A233B1605E}"/>
                </a:ext>
              </a:extLst>
            </p:cNvPr>
            <p:cNvSpPr/>
            <p:nvPr/>
          </p:nvSpPr>
          <p:spPr bwMode="auto">
            <a:xfrm rot="5400000" flipV="1">
              <a:off x="1491663" y="1375487"/>
              <a:ext cx="789965" cy="2758762"/>
            </a:xfrm>
            <a:prstGeom prst="leftBrace">
              <a:avLst/>
            </a:prstGeom>
            <a:noFill/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charset="0"/>
              </a:endParaRPr>
            </a:p>
          </p:txBody>
        </p:sp>
        <p:sp>
          <p:nvSpPr>
            <p:cNvPr id="36" name="Oval 40">
              <a:extLst>
                <a:ext uri="{FF2B5EF4-FFF2-40B4-BE49-F238E27FC236}">
                  <a16:creationId xmlns:a16="http://schemas.microsoft.com/office/drawing/2014/main" id="{0DFAB243-7DEB-47E7-BF6D-D0808F759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1648" y="3234869"/>
              <a:ext cx="137160" cy="1371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sz="1400" dirty="0"/>
            </a:p>
          </p:txBody>
        </p:sp>
        <p:sp>
          <p:nvSpPr>
            <p:cNvPr id="45" name="Oval 46">
              <a:extLst>
                <a:ext uri="{FF2B5EF4-FFF2-40B4-BE49-F238E27FC236}">
                  <a16:creationId xmlns:a16="http://schemas.microsoft.com/office/drawing/2014/main" id="{3ED1F705-1AEF-44D9-8B37-B29AED16A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5041" y="3238063"/>
              <a:ext cx="137160" cy="1371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sz="140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465602B-1458-40D1-9A30-86BBFA0BB22E}"/>
                </a:ext>
              </a:extLst>
            </p:cNvPr>
            <p:cNvSpPr txBox="1"/>
            <p:nvPr/>
          </p:nvSpPr>
          <p:spPr>
            <a:xfrm>
              <a:off x="1406744" y="3388733"/>
              <a:ext cx="9337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buNone/>
              </a:pPr>
              <a:r>
                <a:rPr lang="ru-RU" sz="1400" dirty="0">
                  <a:latin typeface="Arial" pitchFamily="34" charset="0"/>
                  <a:cs typeface="Arial" pitchFamily="34" charset="0"/>
                </a:rPr>
                <a:t>6 мес.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94D0A55-5BC3-4C24-B9D7-2D450E6EF02E}"/>
                </a:ext>
              </a:extLst>
            </p:cNvPr>
            <p:cNvSpPr txBox="1"/>
            <p:nvPr/>
          </p:nvSpPr>
          <p:spPr>
            <a:xfrm>
              <a:off x="3660908" y="5326982"/>
              <a:ext cx="1785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400"/>
                </a:spcAft>
                <a:buNone/>
              </a:pPr>
              <a:r>
                <a:rPr lang="ru-RU" sz="1400" dirty="0">
                  <a:latin typeface="Arial" pitchFamily="34" charset="0"/>
                  <a:cs typeface="Arial" pitchFamily="34" charset="0"/>
                </a:rPr>
                <a:t>36 мес.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45838E6-D107-4DC2-B057-677555FB3581}"/>
                </a:ext>
              </a:extLst>
            </p:cNvPr>
            <p:cNvSpPr txBox="1"/>
            <p:nvPr/>
          </p:nvSpPr>
          <p:spPr>
            <a:xfrm>
              <a:off x="7871460" y="3388733"/>
              <a:ext cx="98296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buNone/>
              </a:pPr>
              <a:r>
                <a:rPr lang="ru-RU" sz="14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Дата подачи заявки</a:t>
              </a:r>
              <a:endParaRPr lang="en-US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31596D1-79CD-4D3D-8122-76D460C32234}"/>
                </a:ext>
              </a:extLst>
            </p:cNvPr>
            <p:cNvSpPr txBox="1"/>
            <p:nvPr/>
          </p:nvSpPr>
          <p:spPr>
            <a:xfrm>
              <a:off x="5194319" y="3372029"/>
              <a:ext cx="9337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buNone/>
              </a:pPr>
              <a:r>
                <a:rPr lang="ru-RU" sz="1400" dirty="0">
                  <a:latin typeface="Arial" pitchFamily="34" charset="0"/>
                  <a:cs typeface="Arial" pitchFamily="34" charset="0"/>
                </a:rPr>
                <a:t>24 мес.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Oval 46">
              <a:extLst>
                <a:ext uri="{FF2B5EF4-FFF2-40B4-BE49-F238E27FC236}">
                  <a16:creationId xmlns:a16="http://schemas.microsoft.com/office/drawing/2014/main" id="{90FA5DC8-1188-4F6A-A0B9-406011078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0131" y="3227249"/>
              <a:ext cx="137160" cy="1371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sz="1400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178F43C-4CC0-4CF5-9BD7-66B114D06D71}"/>
                </a:ext>
              </a:extLst>
            </p:cNvPr>
            <p:cNvSpPr txBox="1"/>
            <p:nvPr/>
          </p:nvSpPr>
          <p:spPr>
            <a:xfrm>
              <a:off x="2751834" y="3400662"/>
              <a:ext cx="9337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buNone/>
              </a:pPr>
              <a:r>
                <a:rPr lang="ru-RU" sz="1400" dirty="0">
                  <a:latin typeface="Arial" pitchFamily="34" charset="0"/>
                  <a:cs typeface="Arial" pitchFamily="34" charset="0"/>
                </a:rPr>
                <a:t>12 мес.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ADAA282-F506-4FE6-8C0B-BEC2F6AF2791}"/>
                </a:ext>
              </a:extLst>
            </p:cNvPr>
            <p:cNvSpPr txBox="1"/>
            <p:nvPr/>
          </p:nvSpPr>
          <p:spPr>
            <a:xfrm>
              <a:off x="981072" y="1910185"/>
              <a:ext cx="1785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400"/>
                </a:spcAft>
                <a:buNone/>
              </a:pPr>
              <a:r>
                <a:rPr lang="ru-RU" sz="1400" dirty="0">
                  <a:latin typeface="Arial" pitchFamily="34" charset="0"/>
                  <a:cs typeface="Arial" pitchFamily="34" charset="0"/>
                </a:rPr>
                <a:t>Вариант 1</a:t>
              </a:r>
            </a:p>
          </p:txBody>
        </p:sp>
        <p:sp>
          <p:nvSpPr>
            <p:cNvPr id="57" name="Left Brace 36">
              <a:extLst>
                <a:ext uri="{FF2B5EF4-FFF2-40B4-BE49-F238E27FC236}">
                  <a16:creationId xmlns:a16="http://schemas.microsoft.com/office/drawing/2014/main" id="{82B9D7AD-0AB8-4955-A673-549BE1940B3C}"/>
                </a:ext>
              </a:extLst>
            </p:cNvPr>
            <p:cNvSpPr/>
            <p:nvPr/>
          </p:nvSpPr>
          <p:spPr bwMode="auto">
            <a:xfrm rot="5400000" flipV="1">
              <a:off x="6620558" y="1448528"/>
              <a:ext cx="789965" cy="2578214"/>
            </a:xfrm>
            <a:prstGeom prst="leftBrace">
              <a:avLst>
                <a:gd name="adj1" fmla="val 8333"/>
                <a:gd name="adj2" fmla="val 59898"/>
              </a:avLst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83EE3DB-58BE-4E97-A4BB-68EBD6FFF2B4}"/>
                </a:ext>
              </a:extLst>
            </p:cNvPr>
            <p:cNvSpPr txBox="1"/>
            <p:nvPr/>
          </p:nvSpPr>
          <p:spPr>
            <a:xfrm>
              <a:off x="6377833" y="1975412"/>
              <a:ext cx="1785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400"/>
                </a:spcAft>
                <a:buNone/>
              </a:pPr>
              <a:r>
                <a:rPr lang="ru-RU" sz="1400" dirty="0">
                  <a:latin typeface="Arial" pitchFamily="34" charset="0"/>
                  <a:cs typeface="Arial" pitchFamily="34" charset="0"/>
                </a:rPr>
                <a:t>Вариант 3</a:t>
              </a:r>
            </a:p>
          </p:txBody>
        </p:sp>
        <p:sp>
          <p:nvSpPr>
            <p:cNvPr id="59" name="Oval 40">
              <a:extLst>
                <a:ext uri="{FF2B5EF4-FFF2-40B4-BE49-F238E27FC236}">
                  <a16:creationId xmlns:a16="http://schemas.microsoft.com/office/drawing/2014/main" id="{36426426-0E77-42A5-A9CE-210AA0CF1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1786" y="3234869"/>
              <a:ext cx="137160" cy="1371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sz="1400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1B674DB-9D7C-4135-A1EF-FAC785EC863B}"/>
                </a:ext>
              </a:extLst>
            </p:cNvPr>
            <p:cNvSpPr txBox="1"/>
            <p:nvPr/>
          </p:nvSpPr>
          <p:spPr>
            <a:xfrm>
              <a:off x="6633489" y="3364409"/>
              <a:ext cx="9337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buNone/>
              </a:pPr>
              <a:r>
                <a:rPr lang="ru-RU" sz="1400" dirty="0">
                  <a:latin typeface="Arial" pitchFamily="34" charset="0"/>
                  <a:cs typeface="Arial" pitchFamily="34" charset="0"/>
                </a:rPr>
                <a:t>30 мес.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Left Brace 36">
              <a:extLst>
                <a:ext uri="{FF2B5EF4-FFF2-40B4-BE49-F238E27FC236}">
                  <a16:creationId xmlns:a16="http://schemas.microsoft.com/office/drawing/2014/main" id="{78CD0260-A0D3-446F-A3F9-8F7EA0FE7431}"/>
                </a:ext>
              </a:extLst>
            </p:cNvPr>
            <p:cNvSpPr/>
            <p:nvPr/>
          </p:nvSpPr>
          <p:spPr bwMode="auto">
            <a:xfrm rot="16200000" flipV="1">
              <a:off x="2595992" y="2624313"/>
              <a:ext cx="1046603" cy="2578214"/>
            </a:xfrm>
            <a:prstGeom prst="leftBrace">
              <a:avLst>
                <a:gd name="adj1" fmla="val 8333"/>
                <a:gd name="adj2" fmla="val 74332"/>
              </a:avLst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5555228-4226-44D4-A3A5-4906461CF259}"/>
                </a:ext>
              </a:extLst>
            </p:cNvPr>
            <p:cNvSpPr txBox="1"/>
            <p:nvPr/>
          </p:nvSpPr>
          <p:spPr>
            <a:xfrm>
              <a:off x="1502194" y="4394190"/>
              <a:ext cx="1785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400"/>
                </a:spcAft>
                <a:buNone/>
              </a:pPr>
              <a:r>
                <a:rPr lang="ru-RU" sz="1400" dirty="0">
                  <a:latin typeface="Arial" pitchFamily="34" charset="0"/>
                  <a:cs typeface="Arial" pitchFamily="34" charset="0"/>
                </a:rPr>
                <a:t>Вариант 2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C66650B-1681-4750-9A83-C1BF148D69A9}"/>
              </a:ext>
            </a:extLst>
          </p:cNvPr>
          <p:cNvSpPr txBox="1"/>
          <p:nvPr/>
        </p:nvSpPr>
        <p:spPr>
          <a:xfrm>
            <a:off x="135764" y="4849714"/>
            <a:ext cx="8815142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 algn="just"/>
            <a:r>
              <a:rPr lang="ru-RU" sz="1800" b="0" dirty="0">
                <a:solidFill>
                  <a:schemeClr val="tx2"/>
                </a:solidFill>
                <a:latin typeface="+mn-lt"/>
              </a:rPr>
              <a:t>Расчет платы за коммунальные ресурсы осуществляется на основании показаний общедомовых приборов учета непрерывно в течение любых 12 последовательных месяцев, взятых за 3-летний период до даты подачи заявки на предоставление государственной поддержки.</a:t>
            </a:r>
          </a:p>
        </p:txBody>
      </p:sp>
    </p:spTree>
    <p:extLst>
      <p:ext uri="{BB962C8B-B14F-4D97-AF65-F5344CB8AC3E}">
        <p14:creationId xmlns:p14="http://schemas.microsoft.com/office/powerpoint/2010/main" val="1663366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-1" y="268847"/>
            <a:ext cx="90120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lvl="0"/>
            <a:r>
              <a:rPr lang="ru-RU" sz="2400" dirty="0">
                <a:solidFill>
                  <a:schemeClr val="tx2"/>
                </a:solidFill>
                <a:latin typeface="+mn-lt"/>
              </a:rPr>
              <a:t>Сроки реализации программы государственной поддержки</a:t>
            </a:r>
            <a:endParaRPr lang="en-US" sz="2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5174E9-3DA3-4B40-9E56-C1F8BCD992BF}"/>
              </a:ext>
            </a:extLst>
          </p:cNvPr>
          <p:cNvSpPr txBox="1"/>
          <p:nvPr/>
        </p:nvSpPr>
        <p:spPr>
          <a:xfrm>
            <a:off x="621392" y="2057315"/>
            <a:ext cx="7901215" cy="2523768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 marL="342900" indent="-342900" algn="just">
              <a:spcBef>
                <a:spcPts val="3000"/>
              </a:spcBef>
              <a:buClr>
                <a:srgbClr val="00B0F0"/>
              </a:buClr>
              <a:buFont typeface="+mj-lt"/>
              <a:buAutoNum type="arabicParenR"/>
            </a:pPr>
            <a:r>
              <a:rPr lang="ru-RU" sz="1800" b="0" dirty="0">
                <a:solidFill>
                  <a:schemeClr val="tx2"/>
                </a:solidFill>
                <a:latin typeface="+mn-lt"/>
              </a:rPr>
              <a:t>Срок действия программы государственной поддержки не ограничены;</a:t>
            </a:r>
          </a:p>
          <a:p>
            <a:pPr marL="342900" indent="-342900" algn="just">
              <a:spcBef>
                <a:spcPts val="3000"/>
              </a:spcBef>
              <a:buClr>
                <a:srgbClr val="00B0F0"/>
              </a:buClr>
              <a:buFont typeface="+mj-lt"/>
              <a:buAutoNum type="arabicParenR"/>
            </a:pPr>
            <a:r>
              <a:rPr lang="ru-RU" sz="1800" b="0" dirty="0">
                <a:solidFill>
                  <a:schemeClr val="tx2"/>
                </a:solidFill>
                <a:latin typeface="+mn-lt"/>
              </a:rPr>
              <a:t>Срок действия заявки от субъекта РФ и предоставления отчетности ограничены 31 декабря года подачи заявки на получение господдержки;</a:t>
            </a:r>
          </a:p>
          <a:p>
            <a:pPr marL="342900" indent="-342900" algn="just">
              <a:spcBef>
                <a:spcPts val="3000"/>
              </a:spcBef>
              <a:buClr>
                <a:srgbClr val="00B0F0"/>
              </a:buClr>
              <a:buFont typeface="+mj-lt"/>
              <a:buAutoNum type="arabicParenR"/>
            </a:pPr>
            <a:r>
              <a:rPr lang="ru-RU" sz="1800" b="0" dirty="0">
                <a:solidFill>
                  <a:schemeClr val="tx2"/>
                </a:solidFill>
                <a:latin typeface="+mn-lt"/>
              </a:rPr>
              <a:t>Количество заявок от субъекта РФ не ограничено.</a:t>
            </a:r>
          </a:p>
        </p:txBody>
      </p:sp>
    </p:spTree>
    <p:extLst>
      <p:ext uri="{BB962C8B-B14F-4D97-AF65-F5344CB8AC3E}">
        <p14:creationId xmlns:p14="http://schemas.microsoft.com/office/powerpoint/2010/main" val="2475809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-1" y="268847"/>
            <a:ext cx="90120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lvl="0"/>
            <a:r>
              <a:rPr lang="ru-RU" sz="2400" dirty="0">
                <a:solidFill>
                  <a:schemeClr val="tx2"/>
                </a:solidFill>
                <a:latin typeface="+mn-lt"/>
              </a:rPr>
              <a:t>Сроки проведения работ по капитальному ремонту МКД по условиям программы государственной поддержки</a:t>
            </a:r>
            <a:endParaRPr lang="en-US" sz="2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5174E9-3DA3-4B40-9E56-C1F8BCD992BF}"/>
              </a:ext>
            </a:extLst>
          </p:cNvPr>
          <p:cNvSpPr txBox="1"/>
          <p:nvPr/>
        </p:nvSpPr>
        <p:spPr>
          <a:xfrm>
            <a:off x="270271" y="1245547"/>
            <a:ext cx="8468375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 algn="just">
              <a:spcBef>
                <a:spcPts val="1800"/>
              </a:spcBef>
              <a:buClr>
                <a:srgbClr val="00B0F0"/>
              </a:buClr>
            </a:pPr>
            <a:r>
              <a:rPr lang="ru-RU" sz="1800" b="0" dirty="0">
                <a:solidFill>
                  <a:schemeClr val="tx2"/>
                </a:solidFill>
                <a:latin typeface="+mn-lt"/>
              </a:rPr>
              <a:t>Для получения государственной поддержки </a:t>
            </a:r>
            <a:r>
              <a:rPr lang="ru-RU" sz="1800" dirty="0">
                <a:solidFill>
                  <a:schemeClr val="tx2"/>
                </a:solidFill>
                <a:latin typeface="+mn-lt"/>
              </a:rPr>
              <a:t>работы</a:t>
            </a:r>
            <a:r>
              <a:rPr lang="ru-RU" sz="1800" b="0" dirty="0">
                <a:solidFill>
                  <a:schemeClr val="tx2"/>
                </a:solidFill>
                <a:latin typeface="+mn-lt"/>
              </a:rPr>
              <a:t> по капитальному ремонту МКД должны быть завершены </a:t>
            </a:r>
            <a:r>
              <a:rPr lang="ru-RU" sz="1800" dirty="0">
                <a:solidFill>
                  <a:schemeClr val="tx2"/>
                </a:solidFill>
                <a:latin typeface="+mn-lt"/>
              </a:rPr>
              <a:t>не позднее 31 декабря года подачи заявки </a:t>
            </a:r>
            <a:r>
              <a:rPr lang="ru-RU" sz="1800" b="0" dirty="0">
                <a:solidFill>
                  <a:schemeClr val="tx2"/>
                </a:solidFill>
                <a:latin typeface="+mn-lt"/>
              </a:rPr>
              <a:t>на получение господдержки.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EFB958D-383B-4DC2-BC04-C1F29D7DAD70}"/>
              </a:ext>
            </a:extLst>
          </p:cNvPr>
          <p:cNvGrpSpPr/>
          <p:nvPr/>
        </p:nvGrpSpPr>
        <p:grpSpPr>
          <a:xfrm>
            <a:off x="270271" y="2596044"/>
            <a:ext cx="914400" cy="914400"/>
            <a:chOff x="6279502" y="1380931"/>
            <a:chExt cx="914400" cy="9144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DAB8F63-74F4-4683-AA8C-FB330571967F}"/>
                </a:ext>
              </a:extLst>
            </p:cNvPr>
            <p:cNvSpPr/>
            <p:nvPr/>
          </p:nvSpPr>
          <p:spPr bwMode="auto">
            <a:xfrm>
              <a:off x="6279502" y="1380931"/>
              <a:ext cx="914400" cy="914400"/>
            </a:xfrm>
            <a:prstGeom prst="ellipse">
              <a:avLst/>
            </a:prstGeom>
            <a:noFill/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300" b="0" i="0" u="none" strike="noStrike" cap="none" normalizeH="0" baseline="0" dirty="0">
                <a:ln>
                  <a:solidFill>
                    <a:srgbClr val="FF0000"/>
                  </a:solidFill>
                </a:ln>
                <a:effectLst/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A604B7C-A25F-4037-B44A-69D7B3245BBD}"/>
                </a:ext>
              </a:extLst>
            </p:cNvPr>
            <p:cNvSpPr txBox="1"/>
            <p:nvPr/>
          </p:nvSpPr>
          <p:spPr>
            <a:xfrm>
              <a:off x="6475445" y="1484188"/>
              <a:ext cx="5225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>
                  <a:solidFill>
                    <a:schemeClr val="tx2"/>
                  </a:solidFill>
                  <a:latin typeface="+mn-lt"/>
                </a:rPr>
                <a:t>Э</a:t>
              </a:r>
              <a:endParaRPr lang="en-US" sz="4000" dirty="0">
                <a:solidFill>
                  <a:schemeClr val="tx2"/>
                </a:solidFill>
                <a:latin typeface="+mn-l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E4AE057-18B7-4970-9FD8-180BB8A417E8}"/>
              </a:ext>
            </a:extLst>
          </p:cNvPr>
          <p:cNvSpPr/>
          <p:nvPr/>
        </p:nvSpPr>
        <p:spPr>
          <a:xfrm>
            <a:off x="1302918" y="2314580"/>
            <a:ext cx="75142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0" dirty="0">
                <a:solidFill>
                  <a:schemeClr val="tx2"/>
                </a:solidFill>
                <a:latin typeface="+mn-lt"/>
              </a:rPr>
              <a:t>Собственники МКД, соответствующих установленным требованиям, в которых </a:t>
            </a:r>
            <a:r>
              <a:rPr lang="ru-RU" sz="1800" dirty="0">
                <a:solidFill>
                  <a:schemeClr val="tx2"/>
                </a:solidFill>
                <a:latin typeface="+mn-lt"/>
              </a:rPr>
              <a:t>уже реализован энергоэффективный капитальный ремонт</a:t>
            </a:r>
            <a:r>
              <a:rPr lang="ru-RU" sz="1800" b="0" dirty="0">
                <a:solidFill>
                  <a:schemeClr val="tx2"/>
                </a:solidFill>
                <a:latin typeface="+mn-lt"/>
              </a:rPr>
              <a:t> также могут претендовать на получение государственной поддержки, в случае если такой </a:t>
            </a:r>
            <a:r>
              <a:rPr lang="ru-RU" sz="1800" dirty="0">
                <a:solidFill>
                  <a:schemeClr val="tx2"/>
                </a:solidFill>
                <a:latin typeface="+mn-lt"/>
              </a:rPr>
              <a:t>ремонт был проведен </a:t>
            </a:r>
            <a:r>
              <a:rPr lang="ru-RU" sz="1800" dirty="0">
                <a:solidFill>
                  <a:srgbClr val="FF0000"/>
                </a:solidFill>
                <a:latin typeface="+mn-lt"/>
              </a:rPr>
              <a:t>после 1 февраля 2017 года</a:t>
            </a:r>
            <a:r>
              <a:rPr lang="ru-RU" sz="1800" b="0" dirty="0">
                <a:solidFill>
                  <a:srgbClr val="FF0000"/>
                </a:solidFill>
                <a:latin typeface="+mn-lt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39D1DD-02FC-47E7-BED8-AF5AB005097F}"/>
              </a:ext>
            </a:extLst>
          </p:cNvPr>
          <p:cNvSpPr txBox="1"/>
          <p:nvPr/>
        </p:nvSpPr>
        <p:spPr>
          <a:xfrm>
            <a:off x="1302917" y="3871478"/>
            <a:ext cx="7435727" cy="1754326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 algn="just"/>
            <a:r>
              <a:rPr lang="ru-RU" sz="1800" b="0" dirty="0">
                <a:solidFill>
                  <a:schemeClr val="tx2"/>
                </a:solidFill>
                <a:latin typeface="+mn-lt"/>
              </a:rPr>
              <a:t>Собственники МКД, соответствующих установленным требованиям, претендующие на </a:t>
            </a:r>
            <a:r>
              <a:rPr lang="ru-RU" sz="1800" dirty="0">
                <a:solidFill>
                  <a:schemeClr val="tx2"/>
                </a:solidFill>
                <a:latin typeface="+mn-lt"/>
              </a:rPr>
              <a:t>возмещение</a:t>
            </a:r>
            <a:r>
              <a:rPr lang="ru-RU" sz="1800" b="0" dirty="0">
                <a:solidFill>
                  <a:schemeClr val="tx2"/>
                </a:solidFill>
                <a:latin typeface="+mn-lt"/>
              </a:rPr>
              <a:t> части расходов на </a:t>
            </a:r>
            <a:r>
              <a:rPr lang="ru-RU" sz="1800" dirty="0">
                <a:solidFill>
                  <a:schemeClr val="tx2"/>
                </a:solidFill>
                <a:latin typeface="+mn-lt"/>
              </a:rPr>
              <a:t>оплату процентов по кредиту </a:t>
            </a:r>
            <a:r>
              <a:rPr lang="ru-RU" sz="1800" b="0" dirty="0">
                <a:solidFill>
                  <a:schemeClr val="tx2"/>
                </a:solidFill>
                <a:latin typeface="+mn-lt"/>
              </a:rPr>
              <a:t>на капитальный ремонт должны </a:t>
            </a:r>
            <a:r>
              <a:rPr lang="ru-RU" sz="1800" dirty="0">
                <a:solidFill>
                  <a:schemeClr val="tx2"/>
                </a:solidFill>
                <a:latin typeface="+mn-lt"/>
              </a:rPr>
              <a:t>провести ремонт начиная с 21 февраля 2019 года</a:t>
            </a:r>
            <a:r>
              <a:rPr lang="ru-RU" sz="1800" b="0" dirty="0">
                <a:solidFill>
                  <a:schemeClr val="tx2"/>
                </a:solidFill>
                <a:latin typeface="+mn-lt"/>
              </a:rPr>
              <a:t>*, но </a:t>
            </a:r>
            <a:r>
              <a:rPr lang="ru-RU" sz="1800" dirty="0">
                <a:solidFill>
                  <a:schemeClr val="tx2"/>
                </a:solidFill>
                <a:latin typeface="+mn-lt"/>
              </a:rPr>
              <a:t>не позднее 31 декабря года подачи заявки </a:t>
            </a:r>
            <a:r>
              <a:rPr lang="ru-RU" sz="1800" b="0" dirty="0">
                <a:solidFill>
                  <a:schemeClr val="tx2"/>
                </a:solidFill>
                <a:latin typeface="+mn-lt"/>
              </a:rPr>
              <a:t>на получение господдержки.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81BB5-B8EA-422F-8EFA-993D1A97F3DD}"/>
              </a:ext>
            </a:extLst>
          </p:cNvPr>
          <p:cNvGrpSpPr/>
          <p:nvPr/>
        </p:nvGrpSpPr>
        <p:grpSpPr>
          <a:xfrm>
            <a:off x="313874" y="4273418"/>
            <a:ext cx="914400" cy="914400"/>
            <a:chOff x="1875453" y="1380931"/>
            <a:chExt cx="914400" cy="9144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D9922E3-85E8-49AC-8C22-A2EE2AD0D7D1}"/>
                </a:ext>
              </a:extLst>
            </p:cNvPr>
            <p:cNvSpPr/>
            <p:nvPr/>
          </p:nvSpPr>
          <p:spPr bwMode="auto">
            <a:xfrm>
              <a:off x="1875453" y="1380931"/>
              <a:ext cx="914400" cy="914400"/>
            </a:xfrm>
            <a:prstGeom prst="ellipse">
              <a:avLst/>
            </a:prstGeom>
            <a:noFill/>
            <a:ln w="5715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30C2B64-DD99-4EE4-8643-AA675646353C}"/>
                </a:ext>
              </a:extLst>
            </p:cNvPr>
            <p:cNvSpPr txBox="1"/>
            <p:nvPr/>
          </p:nvSpPr>
          <p:spPr>
            <a:xfrm>
              <a:off x="2071396" y="1484188"/>
              <a:ext cx="522515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4000" dirty="0">
                  <a:solidFill>
                    <a:schemeClr val="tx2"/>
                  </a:solidFill>
                  <a:latin typeface="+mn-lt"/>
                </a:rPr>
                <a:t>К</a:t>
              </a:r>
              <a:endParaRPr lang="en-US" sz="4000" dirty="0">
                <a:solidFill>
                  <a:schemeClr val="tx2"/>
                </a:solidFill>
                <a:latin typeface="+mn-lt"/>
              </a:endParaRPr>
            </a:p>
          </p:txBody>
        </p:sp>
      </p:grpSp>
      <p:sp>
        <p:nvSpPr>
          <p:cNvPr id="13" name="Прямоугольник 1">
            <a:extLst>
              <a:ext uri="{FF2B5EF4-FFF2-40B4-BE49-F238E27FC236}">
                <a16:creationId xmlns:a16="http://schemas.microsoft.com/office/drawing/2014/main" id="{5E108B6B-453A-45F3-AD79-E9247F497AF8}"/>
              </a:ext>
            </a:extLst>
          </p:cNvPr>
          <p:cNvSpPr/>
          <p:nvPr/>
        </p:nvSpPr>
        <p:spPr>
          <a:xfrm>
            <a:off x="39446" y="5929822"/>
            <a:ext cx="8972578" cy="276999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200" b="0" dirty="0">
                <a:solidFill>
                  <a:schemeClr val="tx2"/>
                </a:solidFill>
                <a:latin typeface="+mn-lt"/>
              </a:rPr>
              <a:t>* Дата вступления в силу ПП РФ от 11 февраля 2019 г. №114 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356A9A-D690-462B-99F4-0294A29D3A15}"/>
              </a:ext>
            </a:extLst>
          </p:cNvPr>
          <p:cNvCxnSpPr/>
          <p:nvPr/>
        </p:nvCxnSpPr>
        <p:spPr bwMode="auto">
          <a:xfrm>
            <a:off x="28280" y="5886190"/>
            <a:ext cx="9144000" cy="4311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86914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130629" y="200164"/>
            <a:ext cx="89387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lvl="0"/>
            <a:r>
              <a:rPr lang="ru-RU" sz="2400" dirty="0">
                <a:solidFill>
                  <a:srgbClr val="000000"/>
                </a:solidFill>
                <a:latin typeface="+mn-lt"/>
              </a:rPr>
              <a:t>Возмещение части расходов на энергоэффективные мероприятия</a:t>
            </a:r>
          </a:p>
          <a:p>
            <a:pPr lvl="0"/>
            <a:endParaRPr lang="ru-RU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6" name="Прямоугольник 13"/>
          <p:cNvSpPr/>
          <p:nvPr/>
        </p:nvSpPr>
        <p:spPr>
          <a:xfrm>
            <a:off x="4679973" y="2561865"/>
            <a:ext cx="4333398" cy="3277820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marL="285750" indent="-285750" algn="just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Коммунальные ресурсы </a:t>
            </a:r>
            <a:r>
              <a:rPr lang="ru-RU" b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для целей определения размера финансовой поддержки:</a:t>
            </a:r>
          </a:p>
          <a:p>
            <a:pPr lvl="1" indent="-2857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тепловая энергия </a:t>
            </a:r>
            <a:r>
              <a:rPr lang="ru-RU" b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на отопление и горячее водоснабжение;</a:t>
            </a:r>
          </a:p>
          <a:p>
            <a:pPr lvl="1" indent="-2857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электрическая энергия </a:t>
            </a:r>
            <a:r>
              <a:rPr lang="ru-RU" b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на ОДН</a:t>
            </a:r>
            <a:endParaRPr lang="ru-RU" b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Ограничения по видам работ:</a:t>
            </a:r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перечень согласно частями 1 и 2 статьи 166 ЖК РФ, и</a:t>
            </a:r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перечень мероприятий, утвержденный Фондом ЖКХ по согласованию с Минстроем России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30628" y="1561970"/>
            <a:ext cx="4441371" cy="261610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Размер финансовой поддержки для одного МКД при экономии затрат на коммунальные ресурсы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b="0" dirty="0">
              <a:latin typeface="Arial" pitchFamily="34" charset="0"/>
              <a:ea typeface="+mn-ea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</a:pPr>
            <a:r>
              <a:rPr lang="ru-RU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Менее 10% - </a:t>
            </a:r>
            <a:r>
              <a:rPr lang="ru-RU" b="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поддержка не предоставляется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</a:pPr>
            <a:r>
              <a:rPr lang="ru-RU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10%≤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b="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экономия</a:t>
            </a:r>
            <a:r>
              <a:rPr lang="ru-RU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30%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 - </a:t>
            </a:r>
            <a:r>
              <a:rPr lang="ru-RU" b="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поддержка в размере: 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экономия (руб.)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х (от 2 до 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  <a:sym typeface="Symbol" panose="05050102010706020507" pitchFamily="18" charset="2"/>
              </a:rPr>
              <a:t> 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4)*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</a:pPr>
            <a:r>
              <a:rPr lang="ru-RU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30%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и выше - </a:t>
            </a:r>
            <a:r>
              <a:rPr lang="ru-RU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поддержка в размере: 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экономия (руб.) х 4</a:t>
            </a:r>
            <a:endParaRPr lang="ru-RU" dirty="0">
              <a:solidFill>
                <a:srgbClr val="FF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252" y="641948"/>
            <a:ext cx="2791101" cy="17863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0629" y="4301182"/>
            <a:ext cx="4441370" cy="1077218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u="sng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Экономия</a:t>
            </a:r>
            <a:r>
              <a:rPr lang="ru-RU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– это размер средств, сэкономленный за год по обоим видам ресурсов</a:t>
            </a:r>
            <a:r>
              <a:rPr lang="ru-RU" b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: 1) тепловая энергия; 2) электрическая энергия на ОДН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E2A979-332B-42F0-91C1-7326F1ECFCA9}"/>
              </a:ext>
            </a:extLst>
          </p:cNvPr>
          <p:cNvSpPr txBox="1"/>
          <p:nvPr/>
        </p:nvSpPr>
        <p:spPr>
          <a:xfrm>
            <a:off x="55982" y="6016369"/>
            <a:ext cx="9013371" cy="27699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b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*мультипликатор рассчитывается по формуле, указанной в  ПП РФ от 11 февраля 2019 г. №114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6CD9D1A-CF3D-4EFE-AE91-DD3B925EFC7A}"/>
              </a:ext>
            </a:extLst>
          </p:cNvPr>
          <p:cNvCxnSpPr/>
          <p:nvPr/>
        </p:nvCxnSpPr>
        <p:spPr bwMode="auto">
          <a:xfrm>
            <a:off x="0" y="5973257"/>
            <a:ext cx="9144000" cy="4311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40527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462849" y="150625"/>
            <a:ext cx="84934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lvl="0"/>
            <a:r>
              <a:rPr lang="ru-RU" sz="2400" dirty="0">
                <a:solidFill>
                  <a:srgbClr val="000000"/>
                </a:solidFill>
                <a:latin typeface="+mn-lt"/>
              </a:rPr>
              <a:t>Виды работ по энергоэффективности и энергосбережению</a:t>
            </a:r>
            <a:endParaRPr 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3621" y="916555"/>
            <a:ext cx="8417495" cy="1586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5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Финансовая поддержка на возмещение части расходов на энергосбережение предоставляется при условии выполнения:</a:t>
            </a:r>
            <a:endParaRPr lang="en-US" sz="15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Symbol" panose="05050102010706020507" pitchFamily="18" charset="2"/>
              <a:buChar char=""/>
            </a:pPr>
            <a:r>
              <a:rPr lang="ru-RU" sz="1500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работ по капитальному ремонту согласно ч. 1-2, ст. 166 ЖК РФ, 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Symbol" panose="05050102010706020507" pitchFamily="18" charset="2"/>
              <a:buChar char=""/>
            </a:pPr>
            <a:r>
              <a:rPr lang="ru-RU" sz="1500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мероприятий из перечня, утвержденного Фондом ЖКХ по согласованию с Минстроем России</a:t>
            </a:r>
            <a:r>
              <a:rPr lang="en-US" sz="1500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0" i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500" b="0" i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полный перечень на сайте Фонда ЖКХ в разделе «Как получить финансирование»*). </a:t>
            </a:r>
            <a:endParaRPr lang="en-US" sz="1500" b="0" i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C6219AA-E47D-485B-ADC8-FF6E3F9EE744}"/>
              </a:ext>
            </a:extLst>
          </p:cNvPr>
          <p:cNvSpPr/>
          <p:nvPr/>
        </p:nvSpPr>
        <p:spPr>
          <a:xfrm>
            <a:off x="293769" y="6017093"/>
            <a:ext cx="8518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  <a:hlinkClick r:id="rId3"/>
              </a:rPr>
              <a:t>*http://fondgkh.ru/wp-content/uploads/2017/02/perechen.pdf</a:t>
            </a:r>
            <a:r>
              <a:rPr lang="ru-RU" sz="1200" b="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DBC1870-342C-485B-AB4B-6175FEED5E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04" y="2449046"/>
            <a:ext cx="8614395" cy="366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06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B8CD9A8-4286-417F-8770-F2ACF31EA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538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87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0" y="332345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lvl="0"/>
            <a:r>
              <a:rPr lang="ru-RU" sz="2400" dirty="0">
                <a:solidFill>
                  <a:srgbClr val="000000"/>
                </a:solidFill>
                <a:latin typeface="+mn-lt"/>
              </a:rPr>
              <a:t>Содержание</a:t>
            </a:r>
          </a:p>
        </p:txBody>
      </p:sp>
      <p:sp>
        <p:nvSpPr>
          <p:cNvPr id="2" name="Rectangle 1"/>
          <p:cNvSpPr/>
          <p:nvPr/>
        </p:nvSpPr>
        <p:spPr>
          <a:xfrm>
            <a:off x="438539" y="1780048"/>
            <a:ext cx="848152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rabicPeriod"/>
            </a:pPr>
            <a:r>
              <a:rPr lang="ru-RU" sz="18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информация о государственной поддержке капитального ремонта МКД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rabicPeriod"/>
            </a:pPr>
            <a:r>
              <a:rPr lang="ru-RU" sz="18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Возмещение расходов на энергоэффективные мероприятия, проводимые в рамках капитального ремонта МКД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rabicPeriod"/>
            </a:pPr>
            <a:r>
              <a:rPr lang="ru-RU" sz="18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Возмещение процентов по кредиту на капитальный ремонт МКД</a:t>
            </a:r>
          </a:p>
        </p:txBody>
      </p:sp>
    </p:spTree>
    <p:extLst>
      <p:ext uri="{BB962C8B-B14F-4D97-AF65-F5344CB8AC3E}">
        <p14:creationId xmlns:p14="http://schemas.microsoft.com/office/powerpoint/2010/main" val="3264706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28973-24D2-4E1D-B5D4-DBE9CF306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01485" y="6300796"/>
            <a:ext cx="552450" cy="358775"/>
          </a:xfrm>
        </p:spPr>
        <p:txBody>
          <a:bodyPr/>
          <a:lstStyle/>
          <a:p>
            <a:pPr algn="ctr">
              <a:defRPr/>
            </a:pPr>
            <a:fld id="{D52BB899-AA11-42BF-9D1C-2DA403CC0838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20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B78ED2FF-767D-407A-A0E7-47C3254AC942}"/>
              </a:ext>
            </a:extLst>
          </p:cNvPr>
          <p:cNvGraphicFramePr>
            <a:graphicFrameLocks noGrp="1"/>
          </p:cNvGraphicFramePr>
          <p:nvPr/>
        </p:nvGraphicFramePr>
        <p:xfrm>
          <a:off x="117475" y="1008063"/>
          <a:ext cx="8916988" cy="351790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07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4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5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79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№ </a:t>
                      </a:r>
                      <a:r>
                        <a:rPr lang="ru-RU" sz="1000" dirty="0" err="1">
                          <a:effectLst/>
                        </a:rPr>
                        <a:t>п</a:t>
                      </a:r>
                      <a:r>
                        <a:rPr lang="ru-RU" sz="1000" dirty="0">
                          <a:effectLst/>
                        </a:rPr>
                        <a:t>/</a:t>
                      </a:r>
                      <a:r>
                        <a:rPr lang="ru-RU" sz="1000" dirty="0" err="1">
                          <a:effectLst/>
                        </a:rPr>
                        <a:t>п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16" marR="1351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Наименование мероприятия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16" marR="1351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Calibri" panose="020F0502020204030204" pitchFamily="34" charset="0"/>
                        </a:rPr>
                        <a:t>Группа</a:t>
                      </a:r>
                    </a:p>
                  </a:txBody>
                  <a:tcPr marL="13516" marR="1351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67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16" marR="13516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8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>
                          <a:effectLst/>
                        </a:rPr>
                        <a:t>Повышение теплозащиты наружных стен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16" marR="1351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3516" marR="1351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448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16" marR="13516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Повышение теплозащиты фасада -  герметизация межпанельных соединений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16" marR="1351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3516" marR="1351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448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16" marR="13516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>
                          <a:effectLst/>
                        </a:rPr>
                        <a:t>Повышение теплозащиты окон мест общего пользования (МОП)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16" marR="1351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3516" marR="1351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448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16" marR="13516" marT="0" marB="0" anchor="ctr"/>
                </a:tc>
                <a:tc>
                  <a:txBody>
                    <a:bodyPr/>
                    <a:lstStyle/>
                    <a:p>
                      <a:pPr indent="-7620" algn="just"/>
                      <a:r>
                        <a:rPr lang="ru-RU" sz="1000">
                          <a:effectLst/>
                        </a:rPr>
                        <a:t>Повышение теплозащиты верхнего покрытия крыши, совмещенного с кровлей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16" marR="1351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-7620" algn="ctr"/>
                      <a:r>
                        <a:rPr lang="ru-RU" sz="10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3516" marR="1351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448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16" marR="13516" marT="0" marB="0" anchor="ctr"/>
                </a:tc>
                <a:tc>
                  <a:txBody>
                    <a:bodyPr/>
                    <a:lstStyle/>
                    <a:p>
                      <a:pPr indent="-7620" algn="just"/>
                      <a:r>
                        <a:rPr lang="ru-RU" sz="1000">
                          <a:effectLst/>
                        </a:rPr>
                        <a:t>Устройство «теплого» чердака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16" marR="1351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-7620" algn="ctr"/>
                      <a:r>
                        <a:rPr lang="ru-RU" sz="10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3516" marR="1351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448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16" marR="13516" marT="0" marB="0" anchor="ctr"/>
                </a:tc>
                <a:tc>
                  <a:txBody>
                    <a:bodyPr/>
                    <a:lstStyle/>
                    <a:p>
                      <a:pPr indent="-7620" algn="just"/>
                      <a:r>
                        <a:rPr lang="ru-RU" sz="1000" dirty="0">
                          <a:effectLst/>
                        </a:rPr>
                        <a:t>Повышение теплозащиты чердачного перекрытия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16" marR="1351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-7620" algn="ctr"/>
                      <a:r>
                        <a:rPr lang="ru-RU" sz="10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3516" marR="1351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799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16" marR="13516" marT="0" marB="0" anchor="ctr"/>
                </a:tc>
                <a:tc>
                  <a:txBody>
                    <a:bodyPr/>
                    <a:lstStyle/>
                    <a:p>
                      <a:pPr indent="-7620" algn="just"/>
                      <a:r>
                        <a:rPr lang="ru-RU" sz="100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Ремонт (замена) трубопроводов внутридомовой системы отопления в сочетании с тепловой изоляцией (в неотапливаемых помещениях)</a:t>
                      </a:r>
                      <a:endParaRPr lang="ru-RU" sz="1000">
                        <a:solidFill>
                          <a:schemeClr val="accent1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16" marR="1351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-7620" algn="ctr"/>
                      <a:r>
                        <a:rPr lang="ru-RU" sz="1000" dirty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516" marR="1351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799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16" marR="13516" marT="0" marB="0" anchor="ctr"/>
                </a:tc>
                <a:tc>
                  <a:txBody>
                    <a:bodyPr/>
                    <a:lstStyle/>
                    <a:p>
                      <a:pPr indent="-7620" algn="just"/>
                      <a:r>
                        <a:rPr lang="ru-RU" sz="100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Ремонт (замена) трубопроводов внутридомовой системы горячего водоснабжения в сочетании с тепловой изоляцией (в неотапливаемых помещениях; по стоякам)</a:t>
                      </a:r>
                      <a:endParaRPr lang="ru-RU" sz="1000">
                        <a:solidFill>
                          <a:schemeClr val="accent1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16" marR="1351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-7620" algn="ctr"/>
                      <a:r>
                        <a:rPr lang="ru-RU" sz="1000" dirty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516" marR="1351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448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16" marR="13516" marT="0" marB="0" anchor="ctr"/>
                </a:tc>
                <a:tc>
                  <a:txBody>
                    <a:bodyPr/>
                    <a:lstStyle/>
                    <a:p>
                      <a:pPr indent="-7620" algn="just"/>
                      <a:r>
                        <a:rPr lang="ru-RU" sz="1000" dirty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Установка циркуляционного трубопровода и насоса в системе горячего водоснабжения</a:t>
                      </a:r>
                      <a:endParaRPr lang="ru-RU" sz="1000" dirty="0">
                        <a:solidFill>
                          <a:schemeClr val="accent1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16" marR="1351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-7620" algn="ctr"/>
                      <a:r>
                        <a:rPr lang="ru-RU" sz="1000" dirty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516" marR="1351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448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16" marR="13516" marT="0" marB="0" anchor="ctr"/>
                </a:tc>
                <a:tc>
                  <a:txBody>
                    <a:bodyPr/>
                    <a:lstStyle/>
                    <a:p>
                      <a:pPr indent="-7620" algn="just"/>
                      <a:r>
                        <a:rPr lang="ru-RU" sz="100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Установка частотно-регулируемого привода (ЧРП) на существующее насосное оборудование: отопление и/или ГВС и/или ХВС</a:t>
                      </a:r>
                      <a:endParaRPr lang="ru-RU" sz="1000">
                        <a:solidFill>
                          <a:schemeClr val="accent1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16" marR="1351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-7620" algn="ctr"/>
                      <a:r>
                        <a:rPr lang="ru-RU" sz="1000" dirty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516" marR="1351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799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16" marR="13516" marT="0" marB="0" anchor="ctr"/>
                </a:tc>
                <a:tc>
                  <a:txBody>
                    <a:bodyPr/>
                    <a:lstStyle/>
                    <a:p>
                      <a:pPr indent="-7620" algn="just"/>
                      <a:r>
                        <a:rPr lang="ru-RU" sz="1000" dirty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Замена существующего насосного оборудования на новое энергоэффективное оборудование (со встроенным ЧРП и системой управления электродвигателем): отопление и/или ГВС и/или ХВС</a:t>
                      </a:r>
                      <a:endParaRPr lang="ru-RU" sz="1000" dirty="0">
                        <a:solidFill>
                          <a:schemeClr val="accent1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16" marR="1351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-7620" algn="ctr"/>
                      <a:r>
                        <a:rPr lang="ru-RU" sz="1000" dirty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516" marR="1351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3448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16" marR="13516" marT="0" marB="0" anchor="ctr"/>
                </a:tc>
                <a:tc>
                  <a:txBody>
                    <a:bodyPr/>
                    <a:lstStyle/>
                    <a:p>
                      <a:pPr indent="-7620" algn="just"/>
                      <a:r>
                        <a:rPr lang="ru-RU" sz="1000" dirty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Установка устройств для компенсации реактивной мощности (УКРМ) насосного оборудования</a:t>
                      </a:r>
                      <a:endParaRPr lang="ru-RU" sz="1000" dirty="0">
                        <a:solidFill>
                          <a:schemeClr val="accent1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16" marR="1351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-7620" algn="ctr"/>
                      <a:r>
                        <a:rPr lang="ru-RU" sz="1000" dirty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516" marR="1351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3448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>
                          <a:effectLst/>
                        </a:rPr>
                        <a:t>13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16" marR="13516" marT="0" marB="0" anchor="ctr"/>
                </a:tc>
                <a:tc>
                  <a:txBody>
                    <a:bodyPr/>
                    <a:lstStyle/>
                    <a:p>
                      <a:pPr indent="-762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Установка узлов управления и регулирования потребления тепловой энергии в системе отопления и горячего водоснабжения</a:t>
                      </a:r>
                      <a:endParaRPr lang="ru-RU" sz="1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516" marR="1351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-762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3516" marR="1351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0BED56E2-BD9A-4E8E-A233-C7F1D14DB15B}"/>
              </a:ext>
            </a:extLst>
          </p:cNvPr>
          <p:cNvGraphicFramePr>
            <a:graphicFrameLocks noGrp="1"/>
          </p:cNvGraphicFramePr>
          <p:nvPr/>
        </p:nvGraphicFramePr>
        <p:xfrm>
          <a:off x="114300" y="4508500"/>
          <a:ext cx="8920163" cy="1792296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315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49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5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920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>
                          <a:effectLst/>
                        </a:rPr>
                        <a:t>14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56" marR="42556" marT="0" marB="0" anchor="ctr"/>
                </a:tc>
                <a:tc>
                  <a:txBody>
                    <a:bodyPr/>
                    <a:lstStyle/>
                    <a:p>
                      <a:pPr indent="-762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Модернизация ИТП с установкой теплообменника ГВС и установкой аппаратуры управления ГВС (регуляторов температуры горячей воды)</a:t>
                      </a:r>
                      <a:endParaRPr lang="ru-RU" sz="1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6" marR="425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-762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2556" marR="4255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191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56" marR="42556" marT="0" marB="0" anchor="ctr"/>
                </a:tc>
                <a:tc>
                  <a:txBody>
                    <a:bodyPr/>
                    <a:lstStyle/>
                    <a:p>
                      <a:pPr indent="-762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Установка регуляторов температуры горячей воды на вводе в здание</a:t>
                      </a:r>
                      <a:endParaRPr lang="ru-RU" sz="1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6" marR="425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-762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2556" marR="4255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986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16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56" marR="42556" marT="0" marB="0" anchor="ctr"/>
                </a:tc>
                <a:tc>
                  <a:txBody>
                    <a:bodyPr/>
                    <a:lstStyle/>
                    <a:p>
                      <a:pPr indent="-7620" algn="just"/>
                      <a:r>
                        <a:rPr lang="ru-RU" sz="1000" dirty="0">
                          <a:effectLst/>
                        </a:rPr>
                        <a:t>Ремонт лифтового оборудования с установкой ЧРП и эффективной программой управления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56" marR="425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-7620" algn="ctr"/>
                      <a:r>
                        <a:rPr lang="ru-RU" sz="1000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2556" marR="4255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986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17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56" marR="42556" marT="0" marB="0" anchor="ctr"/>
                </a:tc>
                <a:tc>
                  <a:txBody>
                    <a:bodyPr/>
                    <a:lstStyle/>
                    <a:p>
                      <a:pPr indent="-7620" algn="just"/>
                      <a:r>
                        <a:rPr lang="ru-RU" sz="1000" dirty="0">
                          <a:effectLst/>
                        </a:rPr>
                        <a:t>Замена существующего лифтового оборудования на новое со встроенным ЧРП и эффективной программой управления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56" marR="425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-7620" algn="ctr"/>
                      <a:r>
                        <a:rPr lang="ru-RU" sz="1000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2556" marR="4255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986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18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56" marR="42556" marT="0" marB="0" anchor="ctr"/>
                </a:tc>
                <a:tc>
                  <a:txBody>
                    <a:bodyPr/>
                    <a:lstStyle/>
                    <a:p>
                      <a:pPr indent="-7620" algn="just"/>
                      <a:r>
                        <a:rPr lang="ru-RU" sz="1000" dirty="0">
                          <a:effectLst/>
                        </a:rPr>
                        <a:t>Установка устройств для компенсации реактивной мощности (УКРМ) лифтового оборудования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56" marR="425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-7620" algn="ctr"/>
                      <a:r>
                        <a:rPr lang="ru-RU" sz="1000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2556" marR="4255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9986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19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56" marR="42556" marT="0" marB="0" anchor="ctr"/>
                </a:tc>
                <a:tc>
                  <a:txBody>
                    <a:bodyPr/>
                    <a:lstStyle/>
                    <a:p>
                      <a:pPr indent="-7620" algn="just"/>
                      <a:r>
                        <a:rPr lang="ru-RU" sz="1000" dirty="0">
                          <a:effectLst/>
                        </a:rPr>
                        <a:t>Повышение теплозащиты пола по грунту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56" marR="425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-7620" algn="ctr"/>
                      <a:r>
                        <a:rPr lang="ru-RU" sz="1000" dirty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2556" marR="4255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9986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20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56" marR="42556" marT="0" marB="0" anchor="ctr"/>
                </a:tc>
                <a:tc>
                  <a:txBody>
                    <a:bodyPr/>
                    <a:lstStyle/>
                    <a:p>
                      <a:pPr indent="-7620" algn="just"/>
                      <a:r>
                        <a:rPr lang="ru-RU" sz="1000" dirty="0">
                          <a:effectLst/>
                        </a:rPr>
                        <a:t>Повышение теплозащиты перекрытий над подвалом (техническим подпольем)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56" marR="425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-7620" algn="ctr"/>
                      <a:r>
                        <a:rPr lang="ru-RU" sz="1000" dirty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2556" marR="4255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9986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21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56" marR="42556" marT="0" marB="0" anchor="ctr"/>
                </a:tc>
                <a:tc>
                  <a:txBody>
                    <a:bodyPr/>
                    <a:lstStyle/>
                    <a:p>
                      <a:pPr indent="-7620" algn="just"/>
                      <a:r>
                        <a:rPr lang="ru-RU" sz="1000">
                          <a:effectLst/>
                        </a:rPr>
                        <a:t>Замена осветительных приборов  в местах общего пользования на энергоэффективные осветительные приборы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56" marR="425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-7620" algn="ctr"/>
                      <a:r>
                        <a:rPr lang="ru-RU" sz="1000" dirty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2556" marR="4255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9986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22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56" marR="42556" marT="0" marB="0" anchor="ctr"/>
                </a:tc>
                <a:tc>
                  <a:txBody>
                    <a:bodyPr/>
                    <a:lstStyle/>
                    <a:p>
                      <a:pPr indent="-7620" algn="just"/>
                      <a:r>
                        <a:rPr lang="ru-RU" sz="1000" dirty="0">
                          <a:effectLst/>
                        </a:rPr>
                        <a:t>Установка систем автоматического контроля и регулирования освещения в местах общего пользования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56" marR="425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-7620" algn="ctr"/>
                      <a:r>
                        <a:rPr lang="ru-RU" sz="1000" dirty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2556" marR="4255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9986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23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56" marR="42556" marT="0" marB="0" anchor="ctr"/>
                </a:tc>
                <a:tc>
                  <a:txBody>
                    <a:bodyPr/>
                    <a:lstStyle/>
                    <a:p>
                      <a:pPr indent="-7620" algn="just"/>
                      <a:r>
                        <a:rPr lang="ru-RU" sz="1000" dirty="0">
                          <a:effectLst/>
                        </a:rPr>
                        <a:t>Уплотнение наружных входных дверей с установкой доводчиков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56" marR="425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-7620" algn="ctr"/>
                      <a:r>
                        <a:rPr lang="ru-RU" sz="1000" dirty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2556" marR="4255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1311" name="TextBox 8">
            <a:extLst>
              <a:ext uri="{FF2B5EF4-FFF2-40B4-BE49-F238E27FC236}">
                <a16:creationId xmlns:a16="http://schemas.microsoft.com/office/drawing/2014/main" id="{20265073-F496-472A-82B3-0E4C89B65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246063"/>
            <a:ext cx="79168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ru-RU" altLang="ru-RU" sz="2000">
                <a:latin typeface="Arial" panose="020B0604020202020204" pitchFamily="34" charset="0"/>
                <a:cs typeface="Arial" panose="020B0604020202020204" pitchFamily="34" charset="0"/>
              </a:rPr>
              <a:t>7 групп по ЖК РФ включают 23 мероприятия за счет МРВКР: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3487F5-D50B-4E17-92CC-D9B095B3C392}"/>
              </a:ext>
            </a:extLst>
          </p:cNvPr>
          <p:cNvSpPr txBox="1"/>
          <p:nvPr/>
        </p:nvSpPr>
        <p:spPr>
          <a:xfrm>
            <a:off x="-107950" y="6626225"/>
            <a:ext cx="8972550" cy="2460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мероприятий рекомендован Приказами Минстроя России  № 98/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от 15.02.2017 года   и  №  653/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от 19.09.2016 года.</a:t>
            </a: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95344-C358-4258-B1A4-874ACAC0B553}"/>
              </a:ext>
            </a:extLst>
          </p:cNvPr>
          <p:cNvSpPr txBox="1">
            <a:spLocks/>
          </p:cNvSpPr>
          <p:nvPr/>
        </p:nvSpPr>
        <p:spPr bwMode="auto">
          <a:xfrm>
            <a:off x="462849" y="150625"/>
            <a:ext cx="84934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lvl="0"/>
            <a:r>
              <a:rPr lang="ru-RU" sz="2400" dirty="0">
                <a:solidFill>
                  <a:srgbClr val="000000"/>
                </a:solidFill>
                <a:latin typeface="+mn-lt"/>
              </a:rPr>
              <a:t>Выбор работ по энергоэффективности и энергосбережению и обязательные мероприятия</a:t>
            </a:r>
            <a:endParaRPr 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76393D-93DF-494C-9A0A-19E44AB59453}"/>
              </a:ext>
            </a:extLst>
          </p:cNvPr>
          <p:cNvSpPr txBox="1"/>
          <p:nvPr/>
        </p:nvSpPr>
        <p:spPr>
          <a:xfrm>
            <a:off x="325287" y="1133466"/>
            <a:ext cx="8493426" cy="400109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 marL="342900" indent="-342900" algn="just">
              <a:spcBef>
                <a:spcPts val="1200"/>
              </a:spcBef>
              <a:buClr>
                <a:srgbClr val="00B0F0"/>
              </a:buClr>
              <a:buFont typeface="+mj-lt"/>
              <a:buAutoNum type="arabicParenR"/>
            </a:pPr>
            <a:r>
              <a:rPr lang="ru-RU" sz="1800" b="0" dirty="0">
                <a:solidFill>
                  <a:schemeClr val="tx2"/>
                </a:solidFill>
                <a:latin typeface="+mn-lt"/>
              </a:rPr>
              <a:t>Для достижения наибольшего эффекта энергосбережения рекомендуется проводить комплексный капитальный ремонт МКД.</a:t>
            </a:r>
          </a:p>
          <a:p>
            <a:pPr marL="342900" indent="-342900" algn="just">
              <a:spcBef>
                <a:spcPts val="1200"/>
              </a:spcBef>
              <a:buClr>
                <a:srgbClr val="00B0F0"/>
              </a:buClr>
              <a:buFont typeface="+mj-lt"/>
              <a:buAutoNum type="arabicParenR"/>
            </a:pPr>
            <a:r>
              <a:rPr lang="ru-RU" sz="1800" b="0" dirty="0">
                <a:solidFill>
                  <a:schemeClr val="tx2"/>
                </a:solidFill>
                <a:latin typeface="+mn-lt"/>
              </a:rPr>
              <a:t>Согласно «Методике* модельного расчета достижения экономии расходов на оплату коммунальных ресурсов в результате выполнения мероприятий по энергосбережению…» при проведении капитального ремонта МКД обязательными и первоочередными </a:t>
            </a:r>
            <a:r>
              <a:rPr lang="ru-RU" sz="1800" u="sng" dirty="0">
                <a:solidFill>
                  <a:srgbClr val="FF0000"/>
                </a:solidFill>
                <a:latin typeface="+mn-lt"/>
              </a:rPr>
              <a:t>являются мероприятия по установке узлов управления и регулирования потребления ресурсов </a:t>
            </a:r>
            <a:r>
              <a:rPr lang="ru-RU" sz="1800" b="0" dirty="0">
                <a:solidFill>
                  <a:schemeClr val="tx2"/>
                </a:solidFill>
                <a:latin typeface="+mn-lt"/>
              </a:rPr>
              <a:t>(тепловой энергии), а также мероприятия по повышению надежности энергоснабжения зданий.</a:t>
            </a:r>
          </a:p>
          <a:p>
            <a:pPr marL="342900" indent="-342900" algn="just">
              <a:spcBef>
                <a:spcPts val="1200"/>
              </a:spcBef>
              <a:buClr>
                <a:srgbClr val="00B0F0"/>
              </a:buClr>
              <a:buFont typeface="+mj-lt"/>
              <a:buAutoNum type="arabicParenR"/>
            </a:pPr>
            <a:r>
              <a:rPr lang="ru-RU" sz="1800" b="0" dirty="0">
                <a:solidFill>
                  <a:schemeClr val="tx2"/>
                </a:solidFill>
                <a:latin typeface="+mn-lt"/>
              </a:rPr>
              <a:t>Если данное оборудование не установлено в МКД, то его установку необходимо запланировать в первую очередь. Без данных об этом оборудовании невозможно будет провести расчеты потенциала экономии в «Помощнике ЭКР».</a:t>
            </a:r>
            <a:endParaRPr lang="ru-RU" sz="1800" b="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E818A7E-F306-42F8-AB90-853D448458F1}"/>
              </a:ext>
            </a:extLst>
          </p:cNvPr>
          <p:cNvCxnSpPr/>
          <p:nvPr/>
        </p:nvCxnSpPr>
        <p:spPr bwMode="auto">
          <a:xfrm>
            <a:off x="0" y="5143986"/>
            <a:ext cx="9144000" cy="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CB8B649-C137-4212-BADB-4B5C7023549F}"/>
              </a:ext>
            </a:extLst>
          </p:cNvPr>
          <p:cNvSpPr/>
          <p:nvPr/>
        </p:nvSpPr>
        <p:spPr>
          <a:xfrm>
            <a:off x="0" y="5160808"/>
            <a:ext cx="89562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0" dirty="0">
                <a:solidFill>
                  <a:schemeClr val="tx2"/>
                </a:solidFill>
                <a:latin typeface="+mn-lt"/>
              </a:rPr>
              <a:t>*Приложение 3 к Методике по подготовке заявок на предоставление финансовой поддержки за счет средств государственной корпорации Фонда содействия реформированию жилищно-коммунального хозяйства на проведение капитального ремонта общего имущества в многоквартирных домах и приложений к ним, утвержденной решением правления Фонда от 13 февраля 2019 года, протокол №892 http://fondgkh.ru/finances/metodicheskie-materialyi-i-rekomendatsii/metodika-po-podgotovke-zayavok-na-predostavlenie-finansovoy-podderzhki-za-schet-sredstv-gosudarstvennoy-korporatsii-fonda-sodeystviya-reformirovaniyu-zhilishhno-kommunalnogo-hozyaystva-na-proveden-2/</a:t>
            </a:r>
            <a:endParaRPr lang="en-US" sz="1100" b="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1233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19758" y="1104909"/>
            <a:ext cx="8178200" cy="9417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600" b="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«Перетоп» - принудительная поставка избыточного количества тепловой энергии  в систему отопления МКД. Характерным признаком переотапливания является повышение температуры внутреннего воздуха в помещениях МКД. </a:t>
            </a:r>
            <a:endParaRPr lang="ru-RU" sz="1400" b="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9758" y="154247"/>
            <a:ext cx="8417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Обязательное мероприятие для экономии тепловой энергии в МКД – установка узлов управления и регулирования потреблением тепловой энергии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CB618E5-6D68-44EF-8BC6-F932F0C53710}"/>
              </a:ext>
            </a:extLst>
          </p:cNvPr>
          <p:cNvGrpSpPr/>
          <p:nvPr/>
        </p:nvGrpSpPr>
        <p:grpSpPr>
          <a:xfrm>
            <a:off x="357188" y="2046705"/>
            <a:ext cx="8476320" cy="2490137"/>
            <a:chOff x="170723" y="2492894"/>
            <a:chExt cx="8476320" cy="2676152"/>
          </a:xfrm>
        </p:grpSpPr>
        <p:sp>
          <p:nvSpPr>
            <p:cNvPr id="8" name="TextBox 7"/>
            <p:cNvSpPr txBox="1"/>
            <p:nvPr/>
          </p:nvSpPr>
          <p:spPr>
            <a:xfrm>
              <a:off x="253415" y="2492894"/>
              <a:ext cx="3657600" cy="1256918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dash"/>
            </a:ln>
            <a:effectLst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b="0" dirty="0">
                  <a:latin typeface="Arial" panose="020B0604020202020204" pitchFamily="34" charset="0"/>
                  <a:cs typeface="Arial" panose="020B0604020202020204" pitchFamily="34" charset="0"/>
                </a:rPr>
                <a:t>Пример завышения температуры внутреннего воздуха в двух помещениях </a:t>
              </a:r>
              <a:r>
                <a:rPr lang="ru-RU" sz="1400" b="0" dirty="0" err="1">
                  <a:latin typeface="Arial" panose="020B0604020202020204" pitchFamily="34" charset="0"/>
                  <a:cs typeface="Arial" panose="020B0604020202020204" pitchFamily="34" charset="0"/>
                </a:rPr>
                <a:t>переотапливаемого</a:t>
              </a:r>
              <a:r>
                <a:rPr lang="ru-RU" sz="1400" b="0" dirty="0">
                  <a:latin typeface="Arial" panose="020B0604020202020204" pitchFamily="34" charset="0"/>
                  <a:cs typeface="Arial" panose="020B0604020202020204" pitchFamily="34" charset="0"/>
                </a:rPr>
                <a:t> МКД (данные  энергетического обследования ЦЭНЭФ в городах Ростов-на-Дону  и Шахты).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FBBAA3C-DCE3-4EB9-B36C-4FA7B1254BF2}"/>
                </a:ext>
              </a:extLst>
            </p:cNvPr>
            <p:cNvGrpSpPr/>
            <p:nvPr/>
          </p:nvGrpSpPr>
          <p:grpSpPr>
            <a:xfrm>
              <a:off x="170723" y="2492894"/>
              <a:ext cx="8476320" cy="2676152"/>
              <a:chOff x="221464" y="1270381"/>
              <a:chExt cx="8476320" cy="2676152"/>
            </a:xfrm>
          </p:grpSpPr>
          <p:pic>
            <p:nvPicPr>
              <p:cNvPr id="3" name="Рисунок 2"/>
              <p:cNvPicPr/>
              <p:nvPr/>
            </p:nvPicPr>
            <p:blipFill rotWithShape="1">
              <a:blip r:embed="rId4" cstate="print"/>
              <a:srcRect l="1843" t="1885" r="2035" b="22618"/>
              <a:stretch/>
            </p:blipFill>
            <p:spPr bwMode="auto">
              <a:xfrm>
                <a:off x="4115952" y="1270381"/>
                <a:ext cx="4581832" cy="2667092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9" name="Рисунок 8"/>
              <p:cNvPicPr/>
              <p:nvPr/>
            </p:nvPicPr>
            <p:blipFill rotWithShape="1">
              <a:blip r:embed="rId5" cstate="print"/>
              <a:srcRect l="12576" t="5587" r="11754" b="74691"/>
              <a:stretch/>
            </p:blipFill>
            <p:spPr bwMode="auto">
              <a:xfrm>
                <a:off x="304156" y="2628156"/>
                <a:ext cx="3657600" cy="1318377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</p:pic>
          <p:cxnSp>
            <p:nvCxnSpPr>
              <p:cNvPr id="16" name="Прямая со стрелкой 15"/>
              <p:cNvCxnSpPr>
                <a:cxnSpLocks/>
              </p:cNvCxnSpPr>
              <p:nvPr/>
            </p:nvCxnSpPr>
            <p:spPr>
              <a:xfrm>
                <a:off x="886616" y="2840782"/>
                <a:ext cx="0" cy="911921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 стрелкой 17"/>
              <p:cNvCxnSpPr>
                <a:cxnSpLocks/>
                <a:stCxn id="22" idx="1"/>
              </p:cNvCxnSpPr>
              <p:nvPr/>
            </p:nvCxnSpPr>
            <p:spPr>
              <a:xfrm flipH="1">
                <a:off x="982549" y="3617656"/>
                <a:ext cx="569294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>
                <a:cxnSpLocks/>
                <a:stCxn id="22" idx="3"/>
              </p:cNvCxnSpPr>
              <p:nvPr/>
            </p:nvCxnSpPr>
            <p:spPr>
              <a:xfrm flipV="1">
                <a:off x="2556670" y="2756927"/>
                <a:ext cx="1959541" cy="860728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 стрелкой 14"/>
              <p:cNvCxnSpPr>
                <a:cxnSpLocks/>
              </p:cNvCxnSpPr>
              <p:nvPr/>
            </p:nvCxnSpPr>
            <p:spPr>
              <a:xfrm>
                <a:off x="1318406" y="3248647"/>
                <a:ext cx="0" cy="504056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1551843" y="3448378"/>
                <a:ext cx="1004827" cy="33855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перетоп</a:t>
                </a:r>
                <a:endParaRPr lang="ru-RU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 rot="16200000">
                <a:off x="136625" y="3225039"/>
                <a:ext cx="477455" cy="30777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ru-RU" sz="140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</a:t>
                </a:r>
                <a:r>
                  <a:rPr lang="ru-RU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A1A2616-8B9B-4192-9273-18E46BFCD513}"/>
              </a:ext>
            </a:extLst>
          </p:cNvPr>
          <p:cNvSpPr txBox="1"/>
          <p:nvPr/>
        </p:nvSpPr>
        <p:spPr>
          <a:xfrm>
            <a:off x="328397" y="4536842"/>
            <a:ext cx="8764797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ru-RU" sz="1400" b="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В результате «перетопа» жильцам приходится распахивать окна в холодную погоду для того чтобы избавиться от избыточного количества тепловой энергии («отопление улицы»). Повышенная температура внутреннего воздуха в квартирах приводит к ухудшению самочувствия, в особенности у пожилых людей. </a:t>
            </a:r>
          </a:p>
        </p:txBody>
      </p:sp>
      <p:sp>
        <p:nvSpPr>
          <p:cNvPr id="19" name="Прямоугольник 5">
            <a:extLst>
              <a:ext uri="{FF2B5EF4-FFF2-40B4-BE49-F238E27FC236}">
                <a16:creationId xmlns:a16="http://schemas.microsoft.com/office/drawing/2014/main" id="{03E59B2F-E32E-4DC3-B31A-8FEBD67F3E16}"/>
              </a:ext>
            </a:extLst>
          </p:cNvPr>
          <p:cNvSpPr/>
          <p:nvPr/>
        </p:nvSpPr>
        <p:spPr>
          <a:xfrm>
            <a:off x="328396" y="5393498"/>
            <a:ext cx="8764797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1400" b="0" dirty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Установка узлов управления и регулирования позволяет достичь значительной экономии затрат на тепловую энергию в случае </a:t>
            </a:r>
            <a:r>
              <a:rPr lang="ru-RU" sz="1400" b="0" dirty="0" err="1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переотапливания</a:t>
            </a:r>
            <a:r>
              <a:rPr lang="ru-RU" sz="1400" b="0" dirty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здания. При этом, установка узлов управления и регулирования также необходима для реализации экономии тепловой энергии  от реализации других мероприятий </a:t>
            </a:r>
            <a:endParaRPr lang="ru-RU" sz="1400" b="0" dirty="0">
              <a:solidFill>
                <a:schemeClr val="tx2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7816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9718" y="1133447"/>
            <a:ext cx="8569325" cy="122495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600" b="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перегреве горячей воды ее температура в водоразборных приборах выходит за верхний предел допустимого диапазона (60-75</a:t>
            </a:r>
            <a:r>
              <a:rPr lang="ru-RU" sz="1600" b="0" baseline="30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</a:t>
            </a:r>
            <a:r>
              <a:rPr lang="ru-RU" sz="1600" b="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С). </a:t>
            </a:r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Установка узлов управления потребления тепловой энергии на горячее водоснабжение (ГВС) устраняет перегрев горячей воды в МКД.</a:t>
            </a:r>
            <a:endParaRPr lang="ru-RU" sz="1600" b="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82081" y="2425321"/>
            <a:ext cx="5486400" cy="2038937"/>
            <a:chOff x="868876" y="2291918"/>
            <a:chExt cx="5486400" cy="1803614"/>
          </a:xfrm>
          <a:effectLst/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4" cstate="print"/>
            <a:srcRect b="38304"/>
            <a:stretch/>
          </p:blipFill>
          <p:spPr>
            <a:xfrm>
              <a:off x="868876" y="2291918"/>
              <a:ext cx="5486400" cy="180361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 rot="16200000">
              <a:off x="317156" y="2965378"/>
              <a:ext cx="1355407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Температура горячей воды, С</a:t>
              </a:r>
              <a:endParaRPr lang="ru-RU" sz="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2" descr="http://ctv7.ru/sites/default/files/kipyatok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470" y="3970368"/>
            <a:ext cx="3142523" cy="209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89718" y="4758156"/>
            <a:ext cx="5394994" cy="122495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отдельных случаях температура может достигать 100</a:t>
            </a:r>
            <a:r>
              <a:rPr lang="ru-RU" sz="1600" baseline="30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С. Это приводит не только к нерациональному расходу тепловой энергии, но и к ожогам потребителей.</a:t>
            </a:r>
            <a:endParaRPr lang="ru-RU" sz="14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5668" y="227210"/>
            <a:ext cx="8569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Обязательное мероприятие для экономии тепловой энергии в МКД – установка узлов управления и регулирования потреблением тепловой энергии (продолжение)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89257" y="3117624"/>
            <a:ext cx="955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перегрев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699792" y="3033395"/>
            <a:ext cx="0" cy="464573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699792" y="3486786"/>
            <a:ext cx="0" cy="399523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1072" y="3497968"/>
            <a:ext cx="1008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84892" y="3970368"/>
            <a:ext cx="3880778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перегрева горячей воды в МКД </a:t>
            </a:r>
            <a:r>
              <a:rPr lang="ru-RU" sz="1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(данные энергетического обследования ЦЭНЭФ в городах Ростов-на-Дону и Шахты)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4386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386414" y="100019"/>
            <a:ext cx="82092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lvl="0"/>
            <a:r>
              <a:rPr lang="ru-RU" sz="2400" dirty="0">
                <a:solidFill>
                  <a:srgbClr val="000000"/>
                </a:solidFill>
                <a:latin typeface="+mn-lt"/>
              </a:rPr>
              <a:t>Возмещение части затрат на уплату процентов по займам или кредитам для проведения капитального ремонта МКД</a:t>
            </a:r>
          </a:p>
        </p:txBody>
      </p:sp>
      <p:sp>
        <p:nvSpPr>
          <p:cNvPr id="26" name="Прямоугольник 13"/>
          <p:cNvSpPr/>
          <p:nvPr/>
        </p:nvSpPr>
        <p:spPr>
          <a:xfrm>
            <a:off x="3596640" y="1300348"/>
            <a:ext cx="4999054" cy="3354765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marL="285750" indent="-285750" algn="just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На этапе подачи заявки </a:t>
            </a:r>
            <a:r>
              <a:rPr lang="ru-RU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необходимо представить письмо банка-кредитора</a:t>
            </a:r>
            <a:r>
              <a:rPr lang="ru-RU" b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о намерении выдать кредит ТСЖ, ЖК, ЖСК, УО для проведения капитального ремонта общего имущества в многоквартирном доме</a:t>
            </a:r>
          </a:p>
          <a:p>
            <a:pPr marL="285750" indent="-285750" algn="just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b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285750" indent="-285750" algn="just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Из средств поддержки 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не может уплачиваться неустойка</a:t>
            </a:r>
            <a:r>
              <a:rPr lang="ru-RU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(штраф, пени) за нарушение условий договора займа или кредитного договора</a:t>
            </a:r>
          </a:p>
          <a:p>
            <a:pPr marL="285750" indent="-285750" algn="just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b="0" dirty="0">
              <a:latin typeface="+mn-lt"/>
              <a:ea typeface="+mn-ea"/>
              <a:cs typeface="+mn-cs"/>
            </a:endParaRPr>
          </a:p>
          <a:p>
            <a:pPr marL="285750" indent="-285750" algn="just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kern="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7.75% </a:t>
            </a:r>
            <a:r>
              <a:rPr lang="ru-RU" b="0" kern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- ключевая ставка ЦБ РФ с 08.02.2019**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8306" y="2189335"/>
            <a:ext cx="2865454" cy="280076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Возмещение части расходов на уплату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 % 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по кредиту*: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b="0" dirty="0">
              <a:latin typeface="Arial" pitchFamily="34" charset="0"/>
              <a:ea typeface="+mn-ea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≤5 </a:t>
            </a:r>
            <a:r>
              <a:rPr lang="ru-RU" b="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лет кредитного договора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b="0" dirty="0">
              <a:latin typeface="Arial" pitchFamily="34" charset="0"/>
              <a:ea typeface="+mn-ea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100%</a:t>
            </a:r>
            <a:r>
              <a:rPr lang="ru-RU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b="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ключевой ставки ЦБ РФ (на момент принятия решения о финансировании)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83632" y="713945"/>
            <a:ext cx="98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%</a:t>
            </a:r>
            <a:endParaRPr lang="en-US" sz="96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cxnSp>
        <p:nvCxnSpPr>
          <p:cNvPr id="6" name="AutoShape 36"/>
          <p:cNvCxnSpPr>
            <a:cxnSpLocks noChangeShapeType="1"/>
          </p:cNvCxnSpPr>
          <p:nvPr/>
        </p:nvCxnSpPr>
        <p:spPr bwMode="auto">
          <a:xfrm>
            <a:off x="0" y="5061856"/>
            <a:ext cx="905256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med" len="med"/>
          </a:ln>
        </p:spPr>
      </p:cxnSp>
      <p:sp>
        <p:nvSpPr>
          <p:cNvPr id="7" name="TextBox 169"/>
          <p:cNvSpPr txBox="1"/>
          <p:nvPr/>
        </p:nvSpPr>
        <p:spPr>
          <a:xfrm>
            <a:off x="0" y="506673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1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* Размер господдержки рассчитывается согласно «ПОРЯДКУ перечисления средств государственной корпорации - Фонда содействия реформированию жилищно-коммунального хозяйства на проведение капитального ремонта многоквартирных домов в бюджет субъекта Российской Федерации» от 29.08.2018 №862 </a:t>
            </a:r>
            <a:r>
              <a:rPr lang="en-US" sz="11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3"/>
              </a:rPr>
              <a:t>http://fondgkh.ru/finances/documents/poryadok-perechisleniya-sredstv-gosudarstvennoy-korporatsii-fonda-sodeystviya-reformirovaniyu-zhilishhno-kommunalnogo-hozyaystva-na-provedenie-kapitalnogo-remonta-mnogokvartirnyih-domov-v-byudzhet-s/</a:t>
            </a:r>
            <a:r>
              <a:rPr lang="ru-RU" sz="11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1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** источник: </a:t>
            </a:r>
            <a:r>
              <a:rPr lang="en-US" sz="12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4"/>
              </a:rPr>
              <a:t>https://www.cbr.ru/press/keypr/</a:t>
            </a:r>
            <a:r>
              <a:rPr lang="ru-RU" sz="12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2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739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0" y="194559"/>
            <a:ext cx="91487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lvl="0"/>
            <a:r>
              <a:rPr lang="ru-RU" sz="2400" dirty="0">
                <a:solidFill>
                  <a:srgbClr val="000000"/>
                </a:solidFill>
                <a:latin typeface="+mn-lt"/>
              </a:rPr>
              <a:t>Требования к работам, проводимым в рамках капитального ремонта МКД, претендующих на получение субсидии на оплату процентов по кредиту</a:t>
            </a:r>
            <a:endParaRPr 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7066" y="2143000"/>
            <a:ext cx="8417495" cy="242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Финансовая поддержка на возмещение части расходов на оплату процентов по кредиту на капитальный ремонт МКД предоставляется при условии выполнения работ:</a:t>
            </a:r>
            <a:endParaRPr lang="en-US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Symbol" panose="05050102010706020507" pitchFamily="18" charset="2"/>
              <a:buChar char=""/>
            </a:pPr>
            <a:r>
              <a:rPr lang="ru-RU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за счет </a:t>
            </a:r>
            <a:r>
              <a:rPr lang="ru-RU" b="0" u="sng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минимального размера взноса</a:t>
            </a:r>
            <a:r>
              <a:rPr lang="ru-RU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- могут быть проведены работы и услуги согласно перечню, установленному в Жилищном кодексе РФ (ч. 1-2, ст. 166 ЖК РФ) или законе субъекта РФ; </a:t>
            </a:r>
          </a:p>
          <a:p>
            <a:pPr marL="342900" marR="0" lvl="0" indent="-342900" algn="just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Symbol" panose="05050102010706020507" pitchFamily="18" charset="2"/>
              <a:buChar char=""/>
            </a:pPr>
            <a:r>
              <a:rPr lang="ru-RU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за счет </a:t>
            </a:r>
            <a:r>
              <a:rPr lang="ru-RU" b="0" u="sng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дополнительного взноса</a:t>
            </a:r>
            <a:r>
              <a:rPr lang="ru-RU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- могут быть проведены любые работы и услуги по капитальному ремонту МКД.</a:t>
            </a:r>
          </a:p>
        </p:txBody>
      </p:sp>
    </p:spTree>
    <p:extLst>
      <p:ext uri="{BB962C8B-B14F-4D97-AF65-F5344CB8AC3E}">
        <p14:creationId xmlns:p14="http://schemas.microsoft.com/office/powerpoint/2010/main" val="2746705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375" y="2648173"/>
            <a:ext cx="8524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spcBef>
                <a:spcPct val="50000"/>
              </a:spcBef>
              <a:defRPr b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algn="ctr">
              <a:spcBef>
                <a:spcPts val="1200"/>
              </a:spcBef>
              <a:buClr>
                <a:srgbClr val="00B0F0"/>
              </a:buClr>
            </a:pPr>
            <a:r>
              <a:rPr lang="ru-RU" sz="2000" b="1" i="1" dirty="0">
                <a:solidFill>
                  <a:schemeClr val="tx2"/>
                </a:solidFill>
                <a:ea typeface="ＭＳ Ｐゴシック" charset="0"/>
              </a:rPr>
              <a:t>2. Возмещение расходов на энергоэффективные мероприятия, проводимые в рамках капитального ремонта МКД </a:t>
            </a:r>
          </a:p>
        </p:txBody>
      </p:sp>
    </p:spTree>
    <p:extLst>
      <p:ext uri="{BB962C8B-B14F-4D97-AF65-F5344CB8AC3E}">
        <p14:creationId xmlns:p14="http://schemas.microsoft.com/office/powerpoint/2010/main" val="15173855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8"/>
          <p:cNvGraphicFramePr>
            <a:graphicFrameLocks noChangeAspect="1"/>
          </p:cNvGraphicFramePr>
          <p:nvPr>
            <p:extLst/>
          </p:nvPr>
        </p:nvGraphicFramePr>
        <p:xfrm>
          <a:off x="1699895" y="1333500"/>
          <a:ext cx="5840413" cy="373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Worksheet" r:id="rId3" imgW="4869247" imgH="3101267" progId="Excel.Sheet.8">
                  <p:link updateAutomatic="1"/>
                </p:oleObj>
              </mc:Choice>
              <mc:Fallback>
                <p:oleObj name="Worksheet" r:id="rId3" imgW="4869247" imgH="3101267" progId="Excel.Sheet.8">
                  <p:link updateAutomatic="1"/>
                  <p:pic>
                    <p:nvPicPr>
                      <p:cNvPr id="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9895" y="1333500"/>
                        <a:ext cx="5840413" cy="37316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5777" y="5084543"/>
            <a:ext cx="5772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Источник: ЦЭНЭФ.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787" y="285141"/>
            <a:ext cx="8221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Многоквартирные дома обладают большим потенциалом экономии энергоресурсов. </a:t>
            </a:r>
            <a:endParaRPr lang="en-US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769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87587" y="1766783"/>
            <a:ext cx="798748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Clr>
                <a:schemeClr val="bg2"/>
              </a:buClr>
              <a:buSzPct val="110000"/>
              <a:buFont typeface="+mj-lt"/>
              <a:buAutoNum type="arabicParenR"/>
            </a:pPr>
            <a:r>
              <a:rPr lang="ru-RU" sz="1800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Низкие показатели энергоэффективности </a:t>
            </a:r>
            <a:r>
              <a:rPr lang="ru-RU" sz="18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 проектировании и строительстве</a:t>
            </a:r>
            <a:r>
              <a:rPr lang="en-US" sz="18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МКД.</a:t>
            </a:r>
          </a:p>
          <a:p>
            <a:pPr marL="342900" indent="-342900" algn="just">
              <a:spcAft>
                <a:spcPts val="1200"/>
              </a:spcAft>
              <a:buClr>
                <a:schemeClr val="bg2"/>
              </a:buClr>
              <a:buSzPct val="110000"/>
              <a:buFont typeface="+mj-lt"/>
              <a:buAutoNum type="arabicParenR"/>
            </a:pPr>
            <a:r>
              <a:rPr lang="ru-RU" sz="1800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Плохое обслуживание и длительное отсутствие ремонтов</a:t>
            </a:r>
            <a:r>
              <a:rPr lang="en-US" sz="1800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домов и их инженерного оборудования.</a:t>
            </a:r>
          </a:p>
          <a:p>
            <a:pPr marL="342900" indent="-342900" algn="just">
              <a:spcAft>
                <a:spcPts val="1200"/>
              </a:spcAft>
              <a:buClr>
                <a:schemeClr val="bg2"/>
              </a:buClr>
              <a:buSzPct val="110000"/>
              <a:buFont typeface="+mj-lt"/>
              <a:buAutoNum type="arabicParenR"/>
            </a:pPr>
            <a:r>
              <a:rPr lang="ru-RU" sz="1800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Организационные и финансовые сложности </a:t>
            </a:r>
            <a:r>
              <a:rPr lang="ru-RU" sz="18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 принятии коллективных решений.</a:t>
            </a:r>
          </a:p>
          <a:p>
            <a:pPr marL="342900" indent="-342900" algn="just">
              <a:spcAft>
                <a:spcPts val="1200"/>
              </a:spcAft>
              <a:buClr>
                <a:schemeClr val="bg2"/>
              </a:buClr>
              <a:buSzPct val="110000"/>
              <a:buFont typeface="+mj-lt"/>
              <a:buAutoNum type="arabicParenR"/>
            </a:pPr>
            <a:r>
              <a:rPr lang="ru-RU" sz="1800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Слабая заинтересованность </a:t>
            </a:r>
            <a:r>
              <a:rPr lang="ru-RU" sz="1800" u="sng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ресурсоснабжающих</a:t>
            </a:r>
            <a:r>
              <a:rPr lang="ru-RU" sz="1800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организаций </a:t>
            </a:r>
            <a:r>
              <a:rPr lang="ru-RU" sz="18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экономии энергоресурсов.</a:t>
            </a:r>
          </a:p>
          <a:p>
            <a:pPr marL="342900" indent="-342900" algn="just">
              <a:spcAft>
                <a:spcPts val="1200"/>
              </a:spcAft>
              <a:buClr>
                <a:schemeClr val="bg2"/>
              </a:buClr>
              <a:buSzPct val="110000"/>
              <a:buFont typeface="+mj-lt"/>
              <a:buAutoNum type="arabicParenR"/>
            </a:pPr>
            <a:r>
              <a:rPr lang="ru-RU" sz="1800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Расточительное использование энергоресурсов </a:t>
            </a:r>
            <a:r>
              <a:rPr lang="ru-RU" sz="18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собственниками</a:t>
            </a:r>
            <a:r>
              <a:rPr lang="en-US" sz="18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8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Aft>
                <a:spcPts val="1200"/>
              </a:spcAft>
              <a:buClr>
                <a:schemeClr val="bg2"/>
              </a:buClr>
              <a:buSzPct val="110000"/>
              <a:buFont typeface="+mj-lt"/>
              <a:buAutoNum type="arabicParenR"/>
            </a:pPr>
            <a:endParaRPr lang="ru-RU" sz="18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Aft>
                <a:spcPts val="1200"/>
              </a:spcAft>
              <a:buClr>
                <a:schemeClr val="bg2"/>
              </a:buClr>
              <a:buSzPct val="110000"/>
              <a:buFont typeface="+mj-lt"/>
              <a:buAutoNum type="arabicParenR"/>
            </a:pPr>
            <a:endParaRPr lang="en-US" sz="18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6412" y="202221"/>
            <a:ext cx="8328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Основными причинами высокого потребления энергоресурсов в российских многоквартирных домах являются: </a:t>
            </a:r>
            <a:endParaRPr lang="en-US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8190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3254ADC3-3AC0-4F90-B186-3DBBECF49F2C}"/>
              </a:ext>
            </a:extLst>
          </p:cNvPr>
          <p:cNvSpPr txBox="1">
            <a:spLocks/>
          </p:cNvSpPr>
          <p:nvPr/>
        </p:nvSpPr>
        <p:spPr>
          <a:xfrm>
            <a:off x="3632200" y="6469799"/>
            <a:ext cx="1884363" cy="279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fld id="{018118D2-0F8D-4602-A0D7-B1F86CBE2ABE}" type="slidenum">
              <a:rPr lang="en-US" sz="11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ctr">
                <a:defRPr/>
              </a:pPr>
              <a:t>29</a:t>
            </a:fld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6A6C9935-C403-4697-B12D-18BC6B9CA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1484313"/>
            <a:ext cx="5462588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Типовая структура потребления энергии в МКД</a:t>
            </a:r>
            <a:endParaRPr lang="en-US" sz="12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7FB2AA-8EB6-47D8-ABF4-CCEDD886D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1844675"/>
            <a:ext cx="5584825" cy="462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5">
            <a:extLst>
              <a:ext uri="{FF2B5EF4-FFF2-40B4-BE49-F238E27FC236}">
                <a16:creationId xmlns:a16="http://schemas.microsoft.com/office/drawing/2014/main" id="{24998CB7-38AC-45A5-B0F4-F2848020039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979613" y="3068638"/>
            <a:ext cx="300831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/>
          </a:ln>
        </p:spPr>
      </p:cxnSp>
      <p:cxnSp>
        <p:nvCxnSpPr>
          <p:cNvPr id="6" name="Straight Connector 17">
            <a:extLst>
              <a:ext uri="{FF2B5EF4-FFF2-40B4-BE49-F238E27FC236}">
                <a16:creationId xmlns:a16="http://schemas.microsoft.com/office/drawing/2014/main" id="{171BCD3A-3883-4892-91B1-CE2A05813A1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979613" y="5084763"/>
            <a:ext cx="30051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/>
          </a:ln>
        </p:spPr>
      </p:cxnSp>
      <p:sp>
        <p:nvSpPr>
          <p:cNvPr id="7" name="TextBox 18">
            <a:extLst>
              <a:ext uri="{FF2B5EF4-FFF2-40B4-BE49-F238E27FC236}">
                <a16:creationId xmlns:a16="http://schemas.microsoft.com/office/drawing/2014/main" id="{7B7D150F-AD83-4334-AF8F-C207C7AC8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644900"/>
            <a:ext cx="1941513" cy="738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резерв  экономии энергии в МКД</a:t>
            </a:r>
            <a:endParaRPr lang="en-US" sz="1400" b="1" i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20">
            <a:extLst>
              <a:ext uri="{FF2B5EF4-FFF2-40B4-BE49-F238E27FC236}">
                <a16:creationId xmlns:a16="http://schemas.microsoft.com/office/drawing/2014/main" id="{D365EB19-EF91-481A-ADED-09632D787D1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979613" y="4437063"/>
            <a:ext cx="0" cy="6635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" name="Straight Connector 22">
            <a:extLst>
              <a:ext uri="{FF2B5EF4-FFF2-40B4-BE49-F238E27FC236}">
                <a16:creationId xmlns:a16="http://schemas.microsoft.com/office/drawing/2014/main" id="{22E8D228-9043-4A14-86A0-1E3F0ED8D91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979613" y="3068638"/>
            <a:ext cx="0" cy="5762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0" name="Rectangle 2">
            <a:extLst>
              <a:ext uri="{FF2B5EF4-FFF2-40B4-BE49-F238E27FC236}">
                <a16:creationId xmlns:a16="http://schemas.microsoft.com/office/drawing/2014/main" id="{95EA95B0-6062-4018-97C3-527034736554}"/>
              </a:ext>
            </a:extLst>
          </p:cNvPr>
          <p:cNvSpPr txBox="1">
            <a:spLocks noChangeArrowheads="1"/>
          </p:cNvSpPr>
          <p:nvPr/>
        </p:nvSpPr>
        <p:spPr>
          <a:xfrm>
            <a:off x="349251" y="191522"/>
            <a:ext cx="8532812" cy="680810"/>
          </a:xfrm>
          <a:prstGeom prst="rect">
            <a:avLst/>
          </a:prstGeom>
          <a:noFill/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cap="none">
                <a:solidFill>
                  <a:schemeClr val="tx1"/>
                </a:solidFill>
                <a:latin typeface="+mn-lt"/>
                <a:ea typeface="ＭＳ Ｐゴシック" charset="0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ctr">
              <a:defRPr/>
            </a:pP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структуре потребления энергии в МКД доминирует тепловая энергия</a:t>
            </a:r>
            <a:endParaRPr lang="en-US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8B10C122-1DC9-4066-9CBB-6FD558DBBCD1}"/>
              </a:ext>
            </a:extLst>
          </p:cNvPr>
          <p:cNvSpPr/>
          <p:nvPr/>
        </p:nvSpPr>
        <p:spPr>
          <a:xfrm>
            <a:off x="349251" y="5574535"/>
            <a:ext cx="29925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ru-RU" sz="12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расчеты ЦЭНЭФ-</a:t>
            </a:r>
            <a:r>
              <a:rPr lang="en-US" sz="12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XXI</a:t>
            </a:r>
            <a:r>
              <a:rPr lang="ru-RU" sz="12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зданиям г. Тюмени</a:t>
            </a:r>
            <a:endParaRPr lang="en-US" sz="12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00F9BE5-F9A2-450C-90E5-463435620633}"/>
              </a:ext>
            </a:extLst>
          </p:cNvPr>
          <p:cNvSpPr/>
          <p:nvPr/>
        </p:nvSpPr>
        <p:spPr>
          <a:xfrm>
            <a:off x="252561" y="1283465"/>
            <a:ext cx="28763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 систем отопления и ГВС, а также оболочки МКД - основной потенциальный источник экономии энергии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17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0" y="332345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lvl="0"/>
            <a:r>
              <a:rPr lang="ru-RU" sz="2400" dirty="0">
                <a:solidFill>
                  <a:srgbClr val="000000"/>
                </a:solidFill>
                <a:latin typeface="+mn-lt"/>
              </a:rPr>
              <a:t>Основные сокращения, используемые в презентации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2967" y="981464"/>
            <a:ext cx="8238066" cy="4847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ЖСК/ЖК</a:t>
            </a:r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жилищно-строительный кооператив/жилищный кооператив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ЖК</a:t>
            </a:r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жилищный кодекс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МКД</a:t>
            </a:r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многоквартирный дом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НПА</a:t>
            </a:r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нормативно-правовой акт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</a:t>
            </a:r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общедомовые нужды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ОМСУ</a:t>
            </a:r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органы местного самоуправления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ОСС</a:t>
            </a:r>
            <a:r>
              <a:rPr lang="ru-RU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общее собрание собственников МКД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</a:t>
            </a:r>
            <a:r>
              <a:rPr lang="ru-RU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региональный оператор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ТСЖ</a:t>
            </a:r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товарищество собственников жилья</a:t>
            </a:r>
            <a:endParaRPr lang="ru-RU" sz="16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УО</a:t>
            </a:r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управляющая организация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ФЗ</a:t>
            </a:r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федеральный закон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ЦБ</a:t>
            </a:r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 Центральный банк Российской Федерации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ЭЭ</a:t>
            </a:r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энергоэффективный</a:t>
            </a:r>
          </a:p>
        </p:txBody>
      </p:sp>
    </p:spTree>
    <p:extLst>
      <p:ext uri="{BB962C8B-B14F-4D97-AF65-F5344CB8AC3E}">
        <p14:creationId xmlns:p14="http://schemas.microsoft.com/office/powerpoint/2010/main" val="14404466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784" r="6166"/>
          <a:stretch/>
        </p:blipFill>
        <p:spPr>
          <a:xfrm>
            <a:off x="6229104" y="3629608"/>
            <a:ext cx="2458086" cy="24558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6160" y="194478"/>
            <a:ext cx="8241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Проведение энергоэффективных мероприятий выгодно для собственников помещений в МКД!</a:t>
            </a:r>
            <a:endParaRPr lang="en-US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160" y="1456347"/>
            <a:ext cx="803536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  <a:buSzPct val="110000"/>
              <a:buFont typeface="+mj-lt"/>
              <a:buAutoNum type="arabicParenR"/>
            </a:pPr>
            <a:r>
              <a:rPr lang="ru-RU" sz="1800" b="0" dirty="0">
                <a:solidFill>
                  <a:schemeClr val="tx2"/>
                </a:solidFill>
                <a:latin typeface="+mn-lt"/>
                <a:cs typeface="Arial" pitchFamily="34" charset="0"/>
              </a:rPr>
              <a:t>Снижение затрат собственников МКД на оплату коммунальных услуг;  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  <a:buSzPct val="110000"/>
              <a:buFont typeface="+mj-lt"/>
              <a:buAutoNum type="arabicParenR"/>
            </a:pPr>
            <a:r>
              <a:rPr lang="ru-RU" sz="1800" b="0" dirty="0">
                <a:solidFill>
                  <a:schemeClr val="tx2"/>
                </a:solidFill>
                <a:latin typeface="+mn-lt"/>
                <a:cs typeface="Arial" pitchFamily="34" charset="0"/>
              </a:rPr>
              <a:t>Снижение затрат собственников МКД на текущий и капитальный ремонт дома;</a:t>
            </a:r>
            <a:endParaRPr lang="en-US" sz="1800" b="0" dirty="0">
              <a:solidFill>
                <a:schemeClr val="tx2"/>
              </a:solidFill>
              <a:latin typeface="+mn-lt"/>
              <a:cs typeface="Arial" pitchFamily="34" charset="0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  <a:buSzPct val="110000"/>
              <a:buFont typeface="+mj-lt"/>
              <a:buAutoNum type="arabicParenR"/>
            </a:pPr>
            <a:r>
              <a:rPr lang="ru-RU" sz="1800" dirty="0">
                <a:solidFill>
                  <a:schemeClr val="tx2"/>
                </a:solidFill>
                <a:latin typeface="+mn-lt"/>
              </a:rPr>
              <a:t>Государственная поддержка на возмещение части расходов на ЭЭ мероприятия</a:t>
            </a:r>
            <a:r>
              <a:rPr lang="ru-RU" sz="1800" b="0" dirty="0">
                <a:solidFill>
                  <a:schemeClr val="tx2"/>
                </a:solidFill>
                <a:latin typeface="+mn-lt"/>
              </a:rPr>
              <a:t>;</a:t>
            </a:r>
            <a:endParaRPr lang="ru-RU" sz="1800" b="0" dirty="0">
              <a:solidFill>
                <a:schemeClr val="tx2"/>
              </a:solidFill>
              <a:latin typeface="+mn-lt"/>
              <a:cs typeface="Arial" pitchFamily="34" charset="0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  <a:buSzPct val="110000"/>
              <a:buFont typeface="+mj-lt"/>
              <a:buAutoNum type="arabicParenR"/>
            </a:pPr>
            <a:r>
              <a:rPr lang="ru-RU" sz="1800" b="0" dirty="0">
                <a:solidFill>
                  <a:schemeClr val="tx2"/>
                </a:solidFill>
                <a:latin typeface="+mn-lt"/>
                <a:cs typeface="Arial" pitchFamily="34" charset="0"/>
              </a:rPr>
              <a:t>Продление сроков безаварийной эксплуатации дома;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  <a:buSzPct val="110000"/>
              <a:buFont typeface="+mj-lt"/>
              <a:buAutoNum type="arabicParenR"/>
            </a:pPr>
            <a:r>
              <a:rPr lang="ru-RU" sz="1800" b="0" dirty="0">
                <a:solidFill>
                  <a:schemeClr val="tx2"/>
                </a:solidFill>
                <a:latin typeface="+mn-lt"/>
                <a:cs typeface="Arial" pitchFamily="34" charset="0"/>
              </a:rPr>
              <a:t>Повышение уровня комфорта проживания</a:t>
            </a:r>
            <a:r>
              <a:rPr lang="en-US" sz="1800" b="0" dirty="0">
                <a:solidFill>
                  <a:schemeClr val="tx2"/>
                </a:solidFill>
                <a:latin typeface="+mn-lt"/>
                <a:cs typeface="Arial" pitchFamily="34" charset="0"/>
              </a:rPr>
              <a:t> </a:t>
            </a:r>
            <a:r>
              <a:rPr lang="ru-RU" sz="1800" b="0" dirty="0">
                <a:solidFill>
                  <a:schemeClr val="tx2"/>
                </a:solidFill>
                <a:latin typeface="+mn-lt"/>
                <a:cs typeface="Arial" pitchFamily="34" charset="0"/>
              </a:rPr>
              <a:t>в доме;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  <a:buSzPct val="110000"/>
              <a:buFont typeface="+mj-lt"/>
              <a:buAutoNum type="arabicParenR"/>
            </a:pPr>
            <a:r>
              <a:rPr lang="ru-RU" sz="1800" b="0" dirty="0">
                <a:solidFill>
                  <a:schemeClr val="tx2"/>
                </a:solidFill>
                <a:latin typeface="+mn-lt"/>
                <a:cs typeface="Arial" pitchFamily="34" charset="0"/>
              </a:rPr>
              <a:t>Повышение рыночной стоимости квартир.</a:t>
            </a:r>
          </a:p>
        </p:txBody>
      </p:sp>
    </p:spTree>
    <p:extLst>
      <p:ext uri="{BB962C8B-B14F-4D97-AF65-F5344CB8AC3E}">
        <p14:creationId xmlns:p14="http://schemas.microsoft.com/office/powerpoint/2010/main" val="410864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451613" y="135027"/>
            <a:ext cx="8249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9pPr>
          </a:lstStyle>
          <a:p>
            <a:pPr algn="ctr">
              <a:buNone/>
            </a:pP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Размер государственной поддержки на возмещение расходов на ЭЭ мероприятия</a:t>
            </a:r>
            <a:endParaRPr lang="en-US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4941" y="1043859"/>
            <a:ext cx="6958200" cy="767133"/>
          </a:xfrm>
          <a:prstGeom prst="rect">
            <a:avLst/>
          </a:prstGeom>
          <a:ln w="9525">
            <a:solidFill>
              <a:schemeClr val="accent2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marR="0" indent="-2286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&lt;10% </a:t>
            </a:r>
            <a:r>
              <a:rPr lang="ru-RU" sz="1400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поддержка не предоставляется</a:t>
            </a:r>
            <a:endParaRPr lang="ru-RU" sz="1400" b="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-2286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10%≤ </a:t>
            </a:r>
            <a:r>
              <a:rPr lang="ru-RU" sz="1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экономия </a:t>
            </a:r>
            <a:r>
              <a:rPr lang="ru-RU" sz="1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&lt;30% </a:t>
            </a:r>
            <a:r>
              <a:rPr lang="ru-RU" sz="1400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поддержка в размере </a:t>
            </a:r>
            <a:r>
              <a:rPr lang="ru-RU" sz="1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«экономия» </a:t>
            </a:r>
            <a:r>
              <a:rPr lang="ru-RU" sz="1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(руб.) </a:t>
            </a:r>
            <a:r>
              <a:rPr lang="ru-RU" sz="1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х (от 2 до</a:t>
            </a: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 </a:t>
            </a: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)*</a:t>
            </a:r>
            <a:endParaRPr lang="en-US" sz="14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-2286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30% и выше </a:t>
            </a:r>
            <a:r>
              <a:rPr lang="ru-RU" sz="1400" b="0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поддержка в размере </a:t>
            </a:r>
            <a:r>
              <a:rPr lang="ru-RU" sz="1400" dirty="0">
                <a:solidFill>
                  <a:srgbClr val="FF0000"/>
                </a:solidFill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«экономия» </a:t>
            </a:r>
            <a:r>
              <a:rPr lang="ru-RU" sz="1400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(руб.) </a:t>
            </a:r>
            <a:r>
              <a:rPr lang="ru-RU" sz="1400" dirty="0">
                <a:solidFill>
                  <a:srgbClr val="FF0000"/>
                </a:solidFill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х 4</a:t>
            </a:r>
            <a:endParaRPr lang="en-US" sz="14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3"/>
          <p:cNvSpPr/>
          <p:nvPr/>
        </p:nvSpPr>
        <p:spPr>
          <a:xfrm>
            <a:off x="4662626" y="1937750"/>
            <a:ext cx="4273467" cy="168251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1200"/>
              </a:spcBef>
              <a:spcAft>
                <a:spcPts val="600"/>
              </a:spcAft>
            </a:pPr>
            <a:r>
              <a:rPr lang="ru-RU" sz="1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ОСНОВНЫЕ ПАРАМЕТРЫ:</a:t>
            </a:r>
          </a:p>
          <a:p>
            <a:pPr algn="just" fontAlgn="auto">
              <a:spcBef>
                <a:spcPts val="400"/>
              </a:spcBef>
              <a:spcAft>
                <a:spcPts val="600"/>
              </a:spcAft>
            </a:pPr>
            <a:r>
              <a:rPr lang="ru-RU" sz="1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Стоимость ремонта : </a:t>
            </a:r>
            <a:r>
              <a:rPr lang="ru-RU" sz="1400" b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1 270 000 руб.</a:t>
            </a:r>
          </a:p>
          <a:p>
            <a:pPr algn="just" fontAlgn="auto">
              <a:spcBef>
                <a:spcPts val="400"/>
              </a:spcBef>
              <a:spcAft>
                <a:spcPts val="600"/>
              </a:spcAft>
            </a:pPr>
            <a:r>
              <a:rPr lang="ru-RU" sz="1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Показатель экономии</a:t>
            </a:r>
            <a:r>
              <a:rPr lang="ru-RU" sz="1400" b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: 29 %</a:t>
            </a:r>
          </a:p>
          <a:p>
            <a:pPr algn="just" fontAlgn="auto">
              <a:spcBef>
                <a:spcPts val="400"/>
              </a:spcBef>
              <a:spcAft>
                <a:spcPts val="600"/>
              </a:spcAft>
            </a:pPr>
            <a:r>
              <a:rPr lang="ru-RU" sz="1400" dirty="0">
                <a:solidFill>
                  <a:schemeClr val="tx2"/>
                </a:solidFill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Размер годовой экономии</a:t>
            </a:r>
            <a:r>
              <a:rPr lang="ru-RU" sz="1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ru-RU" sz="1400" b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372 000 руб.</a:t>
            </a:r>
          </a:p>
          <a:p>
            <a:pPr algn="just" fontAlgn="auto">
              <a:spcBef>
                <a:spcPts val="400"/>
              </a:spcBef>
              <a:spcAft>
                <a:spcPts val="600"/>
              </a:spcAft>
            </a:pPr>
            <a:r>
              <a:rPr lang="ru-RU" sz="1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Размер господдержки: </a:t>
            </a:r>
            <a:r>
              <a:rPr lang="ru-RU" sz="1400" b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1 016 000 руб.</a:t>
            </a:r>
          </a:p>
        </p:txBody>
      </p:sp>
      <p:sp>
        <p:nvSpPr>
          <p:cNvPr id="20" name="Прямоугольник 13"/>
          <p:cNvSpPr/>
          <p:nvPr/>
        </p:nvSpPr>
        <p:spPr>
          <a:xfrm>
            <a:off x="300094" y="1927745"/>
            <a:ext cx="4206240" cy="1737360"/>
          </a:xfrm>
          <a:prstGeom prst="rect">
            <a:avLst/>
          </a:prstGeom>
          <a:ln>
            <a:solidFill>
              <a:srgbClr val="00B050"/>
            </a:solidFill>
            <a:prstDash val="dash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</a:pPr>
            <a:r>
              <a:rPr lang="ru-RU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МЕРОПРИЯТИЯ:</a:t>
            </a:r>
          </a:p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altLang="en-US" sz="1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установка окон в местах общего пользования с более высоким приведенным сопротивлением теплопередачи</a:t>
            </a:r>
          </a:p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altLang="en-US" sz="1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ремонт трубопроводов внутридомовой системы отопления в сочетании с тепловой изоляцией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00094" y="3871836"/>
            <a:ext cx="9131896" cy="1984668"/>
            <a:chOff x="302859" y="4252913"/>
            <a:chExt cx="9178920" cy="1984668"/>
          </a:xfrm>
        </p:grpSpPr>
        <p:sp>
          <p:nvSpPr>
            <p:cNvPr id="10" name="Rectangle 1"/>
            <p:cNvSpPr>
              <a:spLocks noChangeArrowheads="1"/>
            </p:cNvSpPr>
            <p:nvPr/>
          </p:nvSpPr>
          <p:spPr bwMode="auto">
            <a:xfrm>
              <a:off x="3626221" y="4252913"/>
              <a:ext cx="5855558" cy="4000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457056" tIns="152352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/>
              <a:r>
                <a:rPr kumimoji="0" lang="ru-RU" altLang="en-US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372 000 руб. х 3,9* = </a:t>
              </a:r>
              <a:r>
                <a:rPr lang="ru-RU" altLang="en-US" dirty="0">
                  <a:solidFill>
                    <a:schemeClr val="tx2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1 450 800 руб</a:t>
              </a:r>
              <a:r>
                <a:rPr kumimoji="0" lang="ru-RU" altLang="en-US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endParaRPr>
            </a:p>
          </p:txBody>
        </p:sp>
        <p:sp>
          <p:nvSpPr>
            <p:cNvPr id="11" name="Down Arrow 10"/>
            <p:cNvSpPr/>
            <p:nvPr/>
          </p:nvSpPr>
          <p:spPr bwMode="auto">
            <a:xfrm rot="16200000">
              <a:off x="4638320" y="4426339"/>
              <a:ext cx="361950" cy="209550"/>
            </a:xfrm>
            <a:prstGeom prst="downArrow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12088" y="4379454"/>
              <a:ext cx="337323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eaLnBrk="0" hangingPunct="0"/>
              <a:r>
                <a:rPr lang="ru-RU" altLang="en-US" dirty="0">
                  <a:solidFill>
                    <a:schemeClr val="tx2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ПОКАЗАТЕЛЬ ЭКОНОМИИ: 29%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31116" y="4837159"/>
              <a:ext cx="801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hangingPunct="0"/>
              <a:r>
                <a:rPr lang="ru-RU" altLang="en-US" sz="1800" dirty="0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НО!</a:t>
              </a:r>
              <a:endParaRPr lang="en-US" altLang="en-US" sz="1800" b="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9226" y="5240997"/>
              <a:ext cx="448056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altLang="en-US" b="0" dirty="0">
                  <a:solidFill>
                    <a:schemeClr val="tx2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Размер поддержки не может быть больше 80% стоимости капитального ремонта МКД</a:t>
              </a:r>
              <a:endParaRPr lang="en-US" dirty="0">
                <a:latin typeface="+mn-l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97824" y="5364107"/>
              <a:ext cx="3886028" cy="338554"/>
            </a:xfrm>
            <a:prstGeom prst="rect">
              <a:avLst/>
            </a:prstGeom>
            <a:ln w="28575"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lvl="0" algn="ctr" eaLnBrk="0" hangingPunct="0"/>
              <a:r>
                <a:rPr lang="ru-RU" altLang="en-US" dirty="0">
                  <a:solidFill>
                    <a:schemeClr val="tx2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1 270 000 руб. х 80% = </a:t>
              </a:r>
              <a:r>
                <a:rPr lang="ru-RU" altLang="en-US" dirty="0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1 016 000 руб</a:t>
              </a:r>
              <a:r>
                <a:rPr lang="ru-RU" altLang="en-US" b="0" dirty="0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endParaRPr lang="ru-RU" altLang="en-US" b="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6" name="Down Arrow 25"/>
            <p:cNvSpPr/>
            <p:nvPr/>
          </p:nvSpPr>
          <p:spPr bwMode="auto">
            <a:xfrm rot="16200000">
              <a:off x="4623376" y="5428611"/>
              <a:ext cx="361950" cy="209550"/>
            </a:xfrm>
            <a:prstGeom prst="downArrow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10137" y="5714361"/>
              <a:ext cx="26935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50000"/>
                </a:spcBef>
                <a:spcAft>
                  <a:spcPct val="0"/>
                </a:spcAft>
                <a:buChar char="•"/>
                <a:defRPr sz="13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Times New Roman" charset="0"/>
                </a:defRPr>
              </a:lvl1pPr>
              <a:lvl2pPr marL="457200" algn="l" rtl="0" fontAlgn="base">
                <a:spcBef>
                  <a:spcPct val="50000"/>
                </a:spcBef>
                <a:spcAft>
                  <a:spcPct val="0"/>
                </a:spcAft>
                <a:buChar char="•"/>
                <a:defRPr sz="13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Times New Roman" charset="0"/>
                </a:defRPr>
              </a:lvl2pPr>
              <a:lvl3pPr marL="914400" algn="l" rtl="0" fontAlgn="base">
                <a:spcBef>
                  <a:spcPct val="50000"/>
                </a:spcBef>
                <a:spcAft>
                  <a:spcPct val="0"/>
                </a:spcAft>
                <a:buChar char="•"/>
                <a:defRPr sz="13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Times New Roman" charset="0"/>
                </a:defRPr>
              </a:lvl3pPr>
              <a:lvl4pPr marL="1371600" algn="l" rtl="0" fontAlgn="base">
                <a:spcBef>
                  <a:spcPct val="50000"/>
                </a:spcBef>
                <a:spcAft>
                  <a:spcPct val="0"/>
                </a:spcAft>
                <a:buChar char="•"/>
                <a:defRPr sz="13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Times New Roman" charset="0"/>
                </a:defRPr>
              </a:lvl4pPr>
              <a:lvl5pPr marL="1828800" algn="l" rtl="0" fontAlgn="base">
                <a:spcBef>
                  <a:spcPct val="50000"/>
                </a:spcBef>
                <a:spcAft>
                  <a:spcPct val="0"/>
                </a:spcAft>
                <a:buChar char="•"/>
                <a:defRPr sz="13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Times New Roman" charset="0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Times New Roman" charset="0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Times New Roman" charset="0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Times New Roman" charset="0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Times New Roman" charset="0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ru-RU" sz="1400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Размер государственной поддержки</a:t>
              </a:r>
              <a:endPara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Down Arrow 16"/>
            <p:cNvSpPr/>
            <p:nvPr/>
          </p:nvSpPr>
          <p:spPr bwMode="auto">
            <a:xfrm>
              <a:off x="4390473" y="4944274"/>
              <a:ext cx="281285" cy="224454"/>
            </a:xfrm>
            <a:prstGeom prst="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32" name="Down Arrow 31"/>
            <p:cNvSpPr/>
            <p:nvPr/>
          </p:nvSpPr>
          <p:spPr bwMode="auto">
            <a:xfrm>
              <a:off x="5161438" y="4944274"/>
              <a:ext cx="281285" cy="224454"/>
            </a:xfrm>
            <a:prstGeom prst="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02859" y="4254383"/>
              <a:ext cx="8669691" cy="1983197"/>
            </a:xfrm>
            <a:prstGeom prst="rect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28474A0-5BBE-43CA-829D-94E747EB112E}"/>
              </a:ext>
            </a:extLst>
          </p:cNvPr>
          <p:cNvSpPr txBox="1"/>
          <p:nvPr/>
        </p:nvSpPr>
        <p:spPr>
          <a:xfrm>
            <a:off x="55982" y="6016369"/>
            <a:ext cx="9013371" cy="27699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b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*мультипликатор рассчитывается по формуле, указанной в  ПП РФ от 11 февраля 2019 г. №114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4BFC212-61E3-443D-A722-0BE0D0A0DA76}"/>
              </a:ext>
            </a:extLst>
          </p:cNvPr>
          <p:cNvCxnSpPr/>
          <p:nvPr/>
        </p:nvCxnSpPr>
        <p:spPr bwMode="auto">
          <a:xfrm>
            <a:off x="0" y="5973257"/>
            <a:ext cx="9144000" cy="4311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832100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451613" y="135027"/>
            <a:ext cx="8249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9pPr>
          </a:lstStyle>
          <a:p>
            <a:pPr algn="ctr">
              <a:buNone/>
            </a:pP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Размер государственной поддержки на возмещение расходов на ЭЭ мероприятия</a:t>
            </a:r>
            <a:endParaRPr lang="en-US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4941" y="1043859"/>
            <a:ext cx="6958200" cy="767133"/>
          </a:xfrm>
          <a:prstGeom prst="rect">
            <a:avLst/>
          </a:prstGeom>
          <a:ln w="9525">
            <a:solidFill>
              <a:schemeClr val="accent2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marR="0" indent="-2286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&lt;10% </a:t>
            </a:r>
            <a:r>
              <a:rPr lang="ru-RU" sz="1400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поддержка не предоставляется</a:t>
            </a:r>
            <a:endParaRPr lang="ru-RU" sz="1400" b="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-2286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10%≤ </a:t>
            </a:r>
            <a:r>
              <a:rPr lang="ru-RU" sz="1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экономия </a:t>
            </a:r>
            <a:r>
              <a:rPr lang="ru-RU" sz="1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&lt;30% </a:t>
            </a:r>
            <a:r>
              <a:rPr lang="ru-RU" sz="1400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поддержка в размере </a:t>
            </a:r>
            <a:r>
              <a:rPr lang="ru-RU" sz="1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«экономия» </a:t>
            </a:r>
            <a:r>
              <a:rPr lang="ru-RU" sz="1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(руб.) </a:t>
            </a:r>
            <a:r>
              <a:rPr lang="ru-RU" sz="1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х (от 2 до</a:t>
            </a: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 </a:t>
            </a: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)*</a:t>
            </a:r>
            <a:endParaRPr lang="en-US" sz="14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-2286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30% и выше </a:t>
            </a:r>
            <a:r>
              <a:rPr lang="ru-RU" sz="1400" b="0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поддержка в размере </a:t>
            </a:r>
            <a:r>
              <a:rPr lang="ru-RU" sz="1400" dirty="0">
                <a:solidFill>
                  <a:srgbClr val="FF0000"/>
                </a:solidFill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«экономия» </a:t>
            </a:r>
            <a:r>
              <a:rPr lang="ru-RU" sz="1400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(руб.) </a:t>
            </a:r>
            <a:r>
              <a:rPr lang="ru-RU" sz="1400" dirty="0">
                <a:solidFill>
                  <a:srgbClr val="FF0000"/>
                </a:solidFill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х 4</a:t>
            </a:r>
            <a:endParaRPr lang="en-US" sz="14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3"/>
          <p:cNvSpPr/>
          <p:nvPr/>
        </p:nvSpPr>
        <p:spPr>
          <a:xfrm>
            <a:off x="4662626" y="1937750"/>
            <a:ext cx="4273467" cy="168251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1200"/>
              </a:spcBef>
              <a:spcAft>
                <a:spcPts val="600"/>
              </a:spcAft>
            </a:pPr>
            <a:r>
              <a:rPr lang="ru-RU" sz="1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ОСНОВНЫЕ ПАРАМЕТРЫ:</a:t>
            </a:r>
          </a:p>
          <a:p>
            <a:pPr algn="just" fontAlgn="auto">
              <a:spcBef>
                <a:spcPts val="400"/>
              </a:spcBef>
              <a:spcAft>
                <a:spcPts val="600"/>
              </a:spcAft>
            </a:pPr>
            <a:r>
              <a:rPr lang="ru-RU" sz="1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Стоимость ремонта : </a:t>
            </a:r>
            <a:r>
              <a:rPr lang="ru-RU" sz="1400" b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11 270 000 руб.</a:t>
            </a:r>
          </a:p>
          <a:p>
            <a:pPr algn="just" fontAlgn="auto">
              <a:spcBef>
                <a:spcPts val="400"/>
              </a:spcBef>
              <a:spcAft>
                <a:spcPts val="600"/>
              </a:spcAft>
            </a:pPr>
            <a:r>
              <a:rPr lang="ru-RU" sz="1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Показатель экономии</a:t>
            </a:r>
            <a:r>
              <a:rPr lang="ru-RU" sz="1400" b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: 35 %</a:t>
            </a:r>
          </a:p>
          <a:p>
            <a:pPr algn="just" fontAlgn="auto">
              <a:spcBef>
                <a:spcPts val="400"/>
              </a:spcBef>
              <a:spcAft>
                <a:spcPts val="600"/>
              </a:spcAft>
            </a:pPr>
            <a:r>
              <a:rPr lang="ru-RU" sz="1400" dirty="0">
                <a:solidFill>
                  <a:schemeClr val="tx2"/>
                </a:solidFill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Размер годовой экономии</a:t>
            </a:r>
            <a:r>
              <a:rPr lang="ru-RU" sz="1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ru-RU" sz="1400" b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1 500 000 руб.</a:t>
            </a:r>
          </a:p>
          <a:p>
            <a:pPr algn="just" fontAlgn="auto">
              <a:spcBef>
                <a:spcPts val="400"/>
              </a:spcBef>
              <a:spcAft>
                <a:spcPts val="600"/>
              </a:spcAft>
            </a:pPr>
            <a:r>
              <a:rPr lang="ru-RU" sz="1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Размер господдержки: </a:t>
            </a:r>
            <a:r>
              <a:rPr lang="ru-RU" sz="1400" b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5 000 000 руб.</a:t>
            </a:r>
          </a:p>
        </p:txBody>
      </p:sp>
      <p:sp>
        <p:nvSpPr>
          <p:cNvPr id="20" name="Прямоугольник 13"/>
          <p:cNvSpPr/>
          <p:nvPr/>
        </p:nvSpPr>
        <p:spPr>
          <a:xfrm>
            <a:off x="300094" y="1927745"/>
            <a:ext cx="4206240" cy="1107996"/>
          </a:xfrm>
          <a:prstGeom prst="rect">
            <a:avLst/>
          </a:prstGeom>
          <a:ln>
            <a:solidFill>
              <a:srgbClr val="00B050"/>
            </a:solidFill>
            <a:prstDash val="dash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</a:pPr>
            <a:r>
              <a:rPr lang="ru-RU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МЕРОПРИЯТИЯ:</a:t>
            </a:r>
          </a:p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altLang="en-US" sz="1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установка узлов управления тепловой энергией.</a:t>
            </a:r>
          </a:p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altLang="en-US" sz="1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Утепление фасада.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00094" y="3871836"/>
            <a:ext cx="9131896" cy="1984668"/>
            <a:chOff x="302859" y="4252913"/>
            <a:chExt cx="9178920" cy="1984668"/>
          </a:xfrm>
        </p:grpSpPr>
        <p:sp>
          <p:nvSpPr>
            <p:cNvPr id="10" name="Rectangle 1"/>
            <p:cNvSpPr>
              <a:spLocks noChangeArrowheads="1"/>
            </p:cNvSpPr>
            <p:nvPr/>
          </p:nvSpPr>
          <p:spPr bwMode="auto">
            <a:xfrm>
              <a:off x="3626221" y="4252913"/>
              <a:ext cx="5855558" cy="4000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457056" tIns="152352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/>
              <a:r>
                <a:rPr kumimoji="0" lang="ru-RU" altLang="en-US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1 500 000 руб. х </a:t>
              </a:r>
              <a:r>
                <a:rPr lang="ru-RU" altLang="en-US" dirty="0">
                  <a:solidFill>
                    <a:schemeClr val="tx2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r>
                <a:rPr kumimoji="0" lang="ru-RU" altLang="en-US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= 6</a:t>
              </a:r>
              <a:r>
                <a:rPr lang="ru-RU" altLang="en-US" dirty="0">
                  <a:solidFill>
                    <a:schemeClr val="tx2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000 000 руб</a:t>
              </a:r>
              <a:r>
                <a:rPr kumimoji="0" lang="ru-RU" altLang="en-US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endParaRPr>
            </a:p>
          </p:txBody>
        </p:sp>
        <p:sp>
          <p:nvSpPr>
            <p:cNvPr id="11" name="Down Arrow 10"/>
            <p:cNvSpPr/>
            <p:nvPr/>
          </p:nvSpPr>
          <p:spPr bwMode="auto">
            <a:xfrm rot="16200000">
              <a:off x="4638320" y="4426339"/>
              <a:ext cx="361950" cy="209550"/>
            </a:xfrm>
            <a:prstGeom prst="downArrow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8149" y="4379454"/>
              <a:ext cx="340110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eaLnBrk="0" hangingPunct="0"/>
              <a:r>
                <a:rPr lang="ru-RU" altLang="en-US" dirty="0">
                  <a:solidFill>
                    <a:schemeClr val="tx2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ПОКАЗАТЕЛЬ ЭКОНОМИИ: </a:t>
              </a:r>
              <a:r>
                <a:rPr lang="ru-RU" altLang="en-US" dirty="0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35%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31116" y="4837159"/>
              <a:ext cx="801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hangingPunct="0"/>
              <a:r>
                <a:rPr lang="ru-RU" altLang="en-US" sz="1800" dirty="0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НО!</a:t>
              </a:r>
              <a:endParaRPr lang="en-US" altLang="en-US" sz="1800" b="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9226" y="5240997"/>
              <a:ext cx="448056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altLang="en-US" b="0" dirty="0">
                  <a:solidFill>
                    <a:schemeClr val="tx2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Размер поддержки не может быть больше </a:t>
              </a:r>
            </a:p>
            <a:p>
              <a:r>
                <a:rPr lang="ru-RU" altLang="en-US" u="sng" dirty="0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5 млн. руб.</a:t>
              </a:r>
              <a:r>
                <a:rPr lang="ru-RU" altLang="en-US" b="0" dirty="0">
                  <a:solidFill>
                    <a:schemeClr val="tx2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стоимости капитального ремонта МКД</a:t>
              </a:r>
              <a:endParaRPr lang="en-US" dirty="0">
                <a:latin typeface="+mn-l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97824" y="5364107"/>
              <a:ext cx="3886028" cy="338554"/>
            </a:xfrm>
            <a:prstGeom prst="rect">
              <a:avLst/>
            </a:prstGeom>
            <a:ln w="28575"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lvl="0" algn="ctr" eaLnBrk="0" hangingPunct="0"/>
              <a:r>
                <a:rPr lang="ru-RU" altLang="en-US" dirty="0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5 000 000 руб</a:t>
              </a:r>
              <a:r>
                <a:rPr lang="ru-RU" altLang="en-US" b="0" dirty="0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endParaRPr lang="ru-RU" altLang="en-US" b="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6" name="Down Arrow 25"/>
            <p:cNvSpPr/>
            <p:nvPr/>
          </p:nvSpPr>
          <p:spPr bwMode="auto">
            <a:xfrm rot="16200000">
              <a:off x="4623376" y="5428611"/>
              <a:ext cx="361950" cy="209550"/>
            </a:xfrm>
            <a:prstGeom prst="downArrow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10137" y="5714361"/>
              <a:ext cx="26935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50000"/>
                </a:spcBef>
                <a:spcAft>
                  <a:spcPct val="0"/>
                </a:spcAft>
                <a:buChar char="•"/>
                <a:defRPr sz="13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Times New Roman" charset="0"/>
                </a:defRPr>
              </a:lvl1pPr>
              <a:lvl2pPr marL="457200" algn="l" rtl="0" fontAlgn="base">
                <a:spcBef>
                  <a:spcPct val="50000"/>
                </a:spcBef>
                <a:spcAft>
                  <a:spcPct val="0"/>
                </a:spcAft>
                <a:buChar char="•"/>
                <a:defRPr sz="13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Times New Roman" charset="0"/>
                </a:defRPr>
              </a:lvl2pPr>
              <a:lvl3pPr marL="914400" algn="l" rtl="0" fontAlgn="base">
                <a:spcBef>
                  <a:spcPct val="50000"/>
                </a:spcBef>
                <a:spcAft>
                  <a:spcPct val="0"/>
                </a:spcAft>
                <a:buChar char="•"/>
                <a:defRPr sz="13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Times New Roman" charset="0"/>
                </a:defRPr>
              </a:lvl3pPr>
              <a:lvl4pPr marL="1371600" algn="l" rtl="0" fontAlgn="base">
                <a:spcBef>
                  <a:spcPct val="50000"/>
                </a:spcBef>
                <a:spcAft>
                  <a:spcPct val="0"/>
                </a:spcAft>
                <a:buChar char="•"/>
                <a:defRPr sz="13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Times New Roman" charset="0"/>
                </a:defRPr>
              </a:lvl4pPr>
              <a:lvl5pPr marL="1828800" algn="l" rtl="0" fontAlgn="base">
                <a:spcBef>
                  <a:spcPct val="50000"/>
                </a:spcBef>
                <a:spcAft>
                  <a:spcPct val="0"/>
                </a:spcAft>
                <a:buChar char="•"/>
                <a:defRPr sz="13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Times New Roman" charset="0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Times New Roman" charset="0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Times New Roman" charset="0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Times New Roman" charset="0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Times New Roman" charset="0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ru-RU" sz="1400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Размер государственной поддержки</a:t>
              </a:r>
              <a:endPara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Down Arrow 16"/>
            <p:cNvSpPr/>
            <p:nvPr/>
          </p:nvSpPr>
          <p:spPr bwMode="auto">
            <a:xfrm>
              <a:off x="4390473" y="4944274"/>
              <a:ext cx="281285" cy="224454"/>
            </a:xfrm>
            <a:prstGeom prst="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32" name="Down Arrow 31"/>
            <p:cNvSpPr/>
            <p:nvPr/>
          </p:nvSpPr>
          <p:spPr bwMode="auto">
            <a:xfrm>
              <a:off x="5161438" y="4944274"/>
              <a:ext cx="281285" cy="224454"/>
            </a:xfrm>
            <a:prstGeom prst="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02859" y="4254383"/>
              <a:ext cx="8669691" cy="1983197"/>
            </a:xfrm>
            <a:prstGeom prst="rect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28474A0-5BBE-43CA-829D-94E747EB112E}"/>
              </a:ext>
            </a:extLst>
          </p:cNvPr>
          <p:cNvSpPr txBox="1"/>
          <p:nvPr/>
        </p:nvSpPr>
        <p:spPr>
          <a:xfrm>
            <a:off x="55982" y="6016369"/>
            <a:ext cx="9013371" cy="27699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b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*мультипликатор рассчитывается по формуле, указанной в  ПП РФ от 11 февраля 2019 г. №114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4BFC212-61E3-443D-A722-0BE0D0A0DA76}"/>
              </a:ext>
            </a:extLst>
          </p:cNvPr>
          <p:cNvCxnSpPr/>
          <p:nvPr/>
        </p:nvCxnSpPr>
        <p:spPr bwMode="auto">
          <a:xfrm>
            <a:off x="0" y="5973257"/>
            <a:ext cx="9144000" cy="4311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18711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23856" y="115369"/>
            <a:ext cx="91201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r>
              <a:rPr lang="ru-RU" sz="2400" dirty="0">
                <a:solidFill>
                  <a:srgbClr val="000000"/>
                </a:solidFill>
                <a:latin typeface="+mn-lt"/>
              </a:rPr>
              <a:t>Схема подачи заявки и получения средств господдержки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на возмещение расходов на ЭЭ мероприятия</a:t>
            </a:r>
            <a:endParaRPr lang="en-US" sz="240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13596"/>
              </p:ext>
            </p:extLst>
          </p:nvPr>
        </p:nvGraphicFramePr>
        <p:xfrm>
          <a:off x="159682" y="814976"/>
          <a:ext cx="8959205" cy="62341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1671">
                  <a:extLst>
                    <a:ext uri="{9D8B030D-6E8A-4147-A177-3AD203B41FA5}">
                      <a16:colId xmlns:a16="http://schemas.microsoft.com/office/drawing/2014/main" val="3246928776"/>
                    </a:ext>
                  </a:extLst>
                </a:gridCol>
                <a:gridCol w="2454727">
                  <a:extLst>
                    <a:ext uri="{9D8B030D-6E8A-4147-A177-3AD203B41FA5}">
                      <a16:colId xmlns:a16="http://schemas.microsoft.com/office/drawing/2014/main" val="132143175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141">
                  <a:extLst>
                    <a:ext uri="{9D8B030D-6E8A-4147-A177-3AD203B41FA5}">
                      <a16:colId xmlns:a16="http://schemas.microsoft.com/office/drawing/2014/main" val="3720026568"/>
                    </a:ext>
                  </a:extLst>
                </a:gridCol>
                <a:gridCol w="1765455">
                  <a:extLst>
                    <a:ext uri="{9D8B030D-6E8A-4147-A177-3AD203B41FA5}">
                      <a16:colId xmlns:a16="http://schemas.microsoft.com/office/drawing/2014/main" val="1854335010"/>
                    </a:ext>
                  </a:extLst>
                </a:gridCol>
                <a:gridCol w="3012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8508">
                  <a:extLst>
                    <a:ext uri="{9D8B030D-6E8A-4147-A177-3AD203B41FA5}">
                      <a16:colId xmlns:a16="http://schemas.microsoft.com/office/drawing/2014/main" val="3056695966"/>
                    </a:ext>
                  </a:extLst>
                </a:gridCol>
                <a:gridCol w="1234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12159">
                  <a:extLst>
                    <a:ext uri="{9D8B030D-6E8A-4147-A177-3AD203B41FA5}">
                      <a16:colId xmlns:a16="http://schemas.microsoft.com/office/drawing/2014/main" val="3967093370"/>
                    </a:ext>
                  </a:extLst>
                </a:gridCol>
              </a:tblGrid>
              <a:tr h="201023">
                <a:tc gridSpan="9"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solidFill>
                            <a:schemeClr val="bg2"/>
                          </a:solidFill>
                          <a:latin typeface="+mn-lt"/>
                        </a:rPr>
                        <a:t>Подача</a:t>
                      </a:r>
                      <a:r>
                        <a:rPr lang="ru-RU" sz="1200" b="1" baseline="0" dirty="0">
                          <a:solidFill>
                            <a:schemeClr val="bg2"/>
                          </a:solidFill>
                          <a:latin typeface="+mn-lt"/>
                        </a:rPr>
                        <a:t> заявки</a:t>
                      </a:r>
                      <a:endParaRPr lang="en-US" sz="12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075716"/>
                  </a:ext>
                </a:extLst>
              </a:tr>
              <a:tr h="248959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2"/>
                          </a:solidFill>
                          <a:latin typeface="+mn-lt"/>
                        </a:rPr>
                        <a:t>1.</a:t>
                      </a:r>
                      <a:endParaRPr lang="en-US" sz="12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+mn-lt"/>
                        </a:rPr>
                        <a:t>Собственники МКД: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Субъект РФ: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+mn-lt"/>
                        </a:rPr>
                        <a:t>Фонд</a:t>
                      </a:r>
                      <a:r>
                        <a:rPr lang="ru-RU" sz="1200" b="1" baseline="0" dirty="0">
                          <a:latin typeface="+mn-lt"/>
                        </a:rPr>
                        <a:t> ЖКХ: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3649279"/>
                  </a:ext>
                </a:extLst>
              </a:tr>
              <a:tr h="1084736"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Принимают решение об участии в программе господдержки и проведении ЭЭ капремонта, собирают необходимые документы и подают обращение в ОМСУ (или уполномоченный орган)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Формирует и подает заявку в Фонд ЖКХ;</a:t>
                      </a:r>
                    </a:p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Рассматривает заявки субъектов РФ, заключает договоры с субъектами РФ, резервирует согласованную сумму средств для предоставления государственной поддержки соответствующему субъекту РФ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2114386"/>
                  </a:ext>
                </a:extLst>
              </a:tr>
              <a:tr h="290598">
                <a:tc gridSpan="9"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Выполнение работ и подача отчетности</a:t>
                      </a:r>
                      <a:endParaRPr lang="en-US" sz="12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835530"/>
                  </a:ext>
                </a:extLst>
              </a:tr>
              <a:tr h="30552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bg2"/>
                          </a:solidFill>
                          <a:latin typeface="+mn-lt"/>
                        </a:rPr>
                        <a:t>2.</a:t>
                      </a:r>
                      <a:endParaRPr lang="en-US" sz="11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  <a:p>
                      <a:endParaRPr lang="en-US" sz="11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+mn-lt"/>
                        </a:rPr>
                        <a:t>Собственники МКД: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Субъект РФ: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+mn-lt"/>
                        </a:rPr>
                        <a:t>Фонд</a:t>
                      </a:r>
                      <a:r>
                        <a:rPr lang="ru-RU" sz="12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ЖКХ: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06208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+mn-lt"/>
                        </a:rPr>
                        <a:t>Проводят ремонтные работы и отправляют  документы, подтверждающие проведение работ до </a:t>
                      </a: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+mn-lt"/>
                        </a:rPr>
                        <a:t>31 декабря </a:t>
                      </a:r>
                      <a:r>
                        <a:rPr lang="ru-RU" sz="1200" b="0" dirty="0">
                          <a:solidFill>
                            <a:schemeClr val="tx2"/>
                          </a:solidFill>
                          <a:latin typeface="+mn-lt"/>
                        </a:rPr>
                        <a:t>года подачи заявки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Направляет отчет в Фонд ЖКХ не позднее </a:t>
                      </a:r>
                      <a:r>
                        <a:rPr lang="ru-RU" sz="12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31 декабря 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года подачи заявки документы, подтверждающие проведение работ</a:t>
                      </a:r>
                    </a:p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Проводит проверку подтверждающих документов   </a:t>
                      </a:r>
                    </a:p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3129032"/>
                  </a:ext>
                </a:extLst>
              </a:tr>
              <a:tr h="179352">
                <a:tc gridSpan="9"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Перечисление средств государственной поддержки</a:t>
                      </a:r>
                      <a:endParaRPr lang="en-US" sz="12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245156"/>
                  </a:ext>
                </a:extLst>
              </a:tr>
              <a:tr h="27857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bg2"/>
                          </a:solidFill>
                          <a:latin typeface="+mn-lt"/>
                        </a:rPr>
                        <a:t>3.</a:t>
                      </a:r>
                      <a:endParaRPr lang="en-US" sz="11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  <a:p>
                      <a:endParaRPr 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+mn-lt"/>
                        </a:rPr>
                        <a:t>Фонд</a:t>
                      </a:r>
                      <a:r>
                        <a:rPr lang="ru-RU" sz="1200" b="1" baseline="0" dirty="0">
                          <a:latin typeface="+mn-lt"/>
                        </a:rPr>
                        <a:t> ЖКХ: 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Субъект РФ: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+mn-lt"/>
                        </a:rPr>
                        <a:t>Собственники МКД: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431168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Перечисляет 100% средств господдержки в бюджет </a:t>
                      </a:r>
                      <a:r>
                        <a:rPr lang="ru-RU" sz="1200" b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субъекта РФ </a:t>
                      </a:r>
                    </a:p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Распределяет через</a:t>
                      </a:r>
                      <a:r>
                        <a:rPr lang="ru-RU" sz="1200" b="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ОМСУ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средства господдержки между МКД</a:t>
                      </a:r>
                    </a:p>
                    <a:p>
                      <a:endParaRPr lang="ru-RU" sz="1200" b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2"/>
                          </a:solidFill>
                          <a:latin typeface="+mn-lt"/>
                        </a:rPr>
                        <a:t>После получения подтверждения о выделении средств господдержки направляют в ОМСУ:</a:t>
                      </a:r>
                    </a:p>
                    <a:p>
                      <a:pPr marL="285750" lvl="0" indent="-2857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+mn-lt"/>
                        </a:rPr>
                        <a:t>реквизиты банковского счета;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</a:endParaRPr>
                    </a:p>
                    <a:p>
                      <a:pPr marL="285750" lvl="0" indent="-2857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+mn-lt"/>
                        </a:rPr>
                        <a:t>решение ОСС о капитальном ремонте и порядке использования средств государственной поддержки.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</a:endParaRPr>
                    </a:p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8668524"/>
                  </a:ext>
                </a:extLst>
              </a:tr>
            </a:tbl>
          </a:graphicData>
        </a:graphic>
      </p:graphicFrame>
      <p:sp>
        <p:nvSpPr>
          <p:cNvPr id="7" name="Right Arrow 6"/>
          <p:cNvSpPr/>
          <p:nvPr/>
        </p:nvSpPr>
        <p:spPr bwMode="auto">
          <a:xfrm>
            <a:off x="3461657" y="1604865"/>
            <a:ext cx="139959" cy="223935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3024049" y="1640191"/>
            <a:ext cx="274320" cy="274320"/>
          </a:xfrm>
          <a:prstGeom prst="rightArrow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5449388" y="1639676"/>
            <a:ext cx="274320" cy="274320"/>
          </a:xfrm>
          <a:prstGeom prst="rightArrow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3024049" y="3467158"/>
            <a:ext cx="274320" cy="274320"/>
          </a:xfrm>
          <a:prstGeom prst="rightArrow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5449388" y="3467158"/>
            <a:ext cx="274320" cy="274320"/>
          </a:xfrm>
          <a:prstGeom prst="rightArrow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3024049" y="5265258"/>
            <a:ext cx="274320" cy="274320"/>
          </a:xfrm>
          <a:prstGeom prst="rightArrow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5449388" y="5265258"/>
            <a:ext cx="274320" cy="274320"/>
          </a:xfrm>
          <a:prstGeom prst="rightArrow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4515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89997" y="177673"/>
            <a:ext cx="896400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r>
              <a:rPr lang="ru-RU" sz="2400" dirty="0">
                <a:solidFill>
                  <a:srgbClr val="000000"/>
                </a:solidFill>
                <a:latin typeface="+mn-lt"/>
              </a:rPr>
              <a:t>Шаг 1. Обратиться в ОМСУ или другой уполномоченный орган (профильное министерство или департамент ЖКХ) за информацией об условиях участия МКД в программе господдержки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9280" y="1923142"/>
            <a:ext cx="8485434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spcBef>
                <a:spcPct val="50000"/>
              </a:spcBef>
              <a:defRPr b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ru-RU" sz="1800" b="1" dirty="0">
                <a:latin typeface="+mn-lt"/>
              </a:rPr>
              <a:t>Собственникам МКД или лицам, осуществляющим управление МКД (ТСЖ/ЖСК/ЖК или управляющей организации) необходимо узнать:</a:t>
            </a:r>
          </a:p>
          <a:p>
            <a:endParaRPr lang="en-US" sz="1800" b="1" dirty="0">
              <a:latin typeface="+mn-lt"/>
            </a:endParaRPr>
          </a:p>
          <a:p>
            <a:pPr marL="342900" lvl="0" indent="-342900">
              <a:buClr>
                <a:schemeClr val="bg2"/>
              </a:buClr>
              <a:buFont typeface="+mj-lt"/>
              <a:buAutoNum type="arabicParenR"/>
            </a:pPr>
            <a:r>
              <a:rPr lang="ru-RU" sz="1800" dirty="0">
                <a:latin typeface="+mn-lt"/>
              </a:rPr>
              <a:t>соответствует ли МКД установленным требованиям для предоставления государственной поддержки;</a:t>
            </a:r>
            <a:endParaRPr lang="en-US" sz="1800" dirty="0">
              <a:latin typeface="+mn-lt"/>
            </a:endParaRPr>
          </a:p>
          <a:p>
            <a:pPr marL="342900" lvl="0" indent="-342900">
              <a:buClr>
                <a:schemeClr val="bg2"/>
              </a:buClr>
              <a:buFont typeface="+mj-lt"/>
              <a:buAutoNum type="arabicParenR"/>
            </a:pPr>
            <a:r>
              <a:rPr lang="ru-RU" sz="1800" dirty="0">
                <a:latin typeface="+mn-lt"/>
              </a:rPr>
              <a:t>о форме и сроках подачи обращения на получение финансовой поддержки в ОМСУ или другом уполномоченном органе, а также о перечне необходимых документов</a:t>
            </a:r>
            <a:r>
              <a:rPr lang="ru-RU" sz="1800" i="1" dirty="0">
                <a:latin typeface="+mn-lt"/>
              </a:rPr>
              <a:t>.</a:t>
            </a:r>
            <a:endParaRPr lang="ru-RU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55765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9283" y="1585289"/>
            <a:ext cx="848543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spcBef>
                <a:spcPct val="50000"/>
              </a:spcBef>
              <a:defRPr b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ru-RU" b="1" dirty="0">
                <a:solidFill>
                  <a:schemeClr val="tx2"/>
                </a:solidFill>
              </a:rPr>
              <a:t>Расчеты проводятся с помощью «Помощник ЭКР» (калькулятор энергоэффективности):</a:t>
            </a:r>
          </a:p>
          <a:p>
            <a:pPr>
              <a:buClr>
                <a:schemeClr val="bg2"/>
              </a:buClr>
              <a:buSzPct val="110000"/>
            </a:pPr>
            <a:r>
              <a:rPr lang="ru-RU" dirty="0">
                <a:solidFill>
                  <a:schemeClr val="tx2"/>
                </a:solidFill>
              </a:rPr>
              <a:t>«Помощник ЭКР» размещен на сайте Фонда ЖКХ. С ним можно ознакомиться перейдя по ссылке: </a:t>
            </a:r>
            <a:r>
              <a:rPr lang="en-US" dirty="0">
                <a:solidFill>
                  <a:schemeClr val="tx2"/>
                </a:solidFill>
                <a:hlinkClick r:id="rId3"/>
              </a:rPr>
              <a:t>http://fondgkh.ru/finances/documents/pomoshhnik-ekr/</a:t>
            </a:r>
            <a:r>
              <a:rPr lang="ru-RU" dirty="0">
                <a:solidFill>
                  <a:schemeClr val="tx2"/>
                </a:solidFill>
              </a:rPr>
              <a:t> </a:t>
            </a:r>
          </a:p>
          <a:p>
            <a:pPr marL="342900" indent="-342900" fontAlgn="ctr">
              <a:spcAft>
                <a:spcPts val="600"/>
              </a:spcAft>
              <a:buClr>
                <a:srgbClr val="00B0F0"/>
              </a:buClr>
              <a:buFont typeface="+mj-lt"/>
              <a:buAutoNum type="arabicParenR"/>
            </a:pPr>
            <a:r>
              <a:rPr lang="ru-RU" b="1" dirty="0"/>
              <a:t>Для оценки потенциала энергоэффективности </a:t>
            </a:r>
            <a:r>
              <a:rPr lang="ru-RU" dirty="0"/>
              <a:t>капитального ремонта в Помощник ЭКР необходимо внести данные о МКД:</a:t>
            </a:r>
            <a:endParaRPr lang="en-US" dirty="0"/>
          </a:p>
          <a:p>
            <a:pPr marL="742950" lvl="1" indent="-285750" fontAlgn="ctr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b="0" dirty="0">
                <a:solidFill>
                  <a:schemeClr val="tx2"/>
                </a:solidFill>
                <a:latin typeface="+mn-lt"/>
              </a:rPr>
              <a:t>объемно-планировочные;</a:t>
            </a:r>
            <a:endParaRPr lang="en-US" b="0" dirty="0">
              <a:solidFill>
                <a:schemeClr val="tx2"/>
              </a:solidFill>
              <a:latin typeface="+mn-lt"/>
            </a:endParaRPr>
          </a:p>
          <a:p>
            <a:pPr marL="742950" lvl="1" indent="-285750" fontAlgn="ctr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b="0" dirty="0">
                <a:solidFill>
                  <a:schemeClr val="tx2"/>
                </a:solidFill>
                <a:latin typeface="+mn-lt"/>
              </a:rPr>
              <a:t>характеристики инженерных систем;</a:t>
            </a:r>
            <a:endParaRPr lang="en-US" b="0" dirty="0">
              <a:solidFill>
                <a:schemeClr val="tx2"/>
              </a:solidFill>
              <a:latin typeface="+mn-lt"/>
            </a:endParaRPr>
          </a:p>
          <a:p>
            <a:pPr marL="742950" lvl="1" indent="-285750" fontAlgn="ctr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b="0" dirty="0">
                <a:solidFill>
                  <a:schemeClr val="tx2"/>
                </a:solidFill>
                <a:latin typeface="+mn-lt"/>
              </a:rPr>
              <a:t>данные тепло- и электропотребления.</a:t>
            </a:r>
            <a:endParaRPr lang="en-US" b="0" dirty="0">
              <a:solidFill>
                <a:schemeClr val="tx2"/>
              </a:solidFill>
              <a:latin typeface="+mn-lt"/>
            </a:endParaRPr>
          </a:p>
          <a:p>
            <a:pPr marL="342900" indent="-342900" fontAlgn="ctr">
              <a:spcAft>
                <a:spcPts val="600"/>
              </a:spcAft>
              <a:buClr>
                <a:srgbClr val="00B0F0"/>
              </a:buClr>
              <a:buFont typeface="+mj-lt"/>
              <a:buAutoNum type="arabicParenR"/>
            </a:pPr>
            <a:r>
              <a:rPr lang="ru-RU" b="1" dirty="0"/>
              <a:t>После ввода данных Помощник ЭКР:</a:t>
            </a:r>
            <a:endParaRPr lang="en-US" b="1" dirty="0"/>
          </a:p>
          <a:p>
            <a:pPr marL="742950" lvl="1" indent="-285750" fontAlgn="ctr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b="0" dirty="0">
                <a:solidFill>
                  <a:schemeClr val="tx2"/>
                </a:solidFill>
                <a:latin typeface="+mn-lt"/>
                <a:ea typeface="ＭＳ Ｐゴシック" charset="0"/>
              </a:rPr>
              <a:t>предложит выбрать применимые на конкретном доме энергоэффективные мероприятия;</a:t>
            </a:r>
            <a:endParaRPr lang="en-US" b="0" dirty="0">
              <a:solidFill>
                <a:schemeClr val="tx2"/>
              </a:solidFill>
              <a:latin typeface="+mn-lt"/>
              <a:ea typeface="ＭＳ Ｐゴシック" charset="0"/>
            </a:endParaRPr>
          </a:p>
          <a:p>
            <a:pPr marL="742950" lvl="1" indent="-285750" fontAlgn="ctr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b="0" dirty="0">
                <a:solidFill>
                  <a:schemeClr val="tx2"/>
                </a:solidFill>
                <a:latin typeface="+mn-lt"/>
                <a:ea typeface="ＭＳ Ｐゴシック" charset="0"/>
              </a:rPr>
              <a:t>позволит спрогнозировать эффект от их применения;</a:t>
            </a:r>
            <a:endParaRPr lang="en-US" b="0" dirty="0">
              <a:solidFill>
                <a:schemeClr val="tx2"/>
              </a:solidFill>
              <a:latin typeface="+mn-lt"/>
              <a:ea typeface="ＭＳ Ｐゴシック" charset="0"/>
            </a:endParaRPr>
          </a:p>
          <a:p>
            <a:pPr marL="742950" lvl="1" indent="-285750" fontAlgn="ctr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b="0" dirty="0">
                <a:solidFill>
                  <a:schemeClr val="tx2"/>
                </a:solidFill>
                <a:latin typeface="+mn-lt"/>
                <a:ea typeface="ＭＳ Ｐゴシック" charset="0"/>
              </a:rPr>
              <a:t>позволит рассчитать размер финансовой поддержки.</a:t>
            </a:r>
            <a:endParaRPr lang="en-US" b="0" dirty="0">
              <a:solidFill>
                <a:schemeClr val="tx2"/>
              </a:solidFill>
              <a:latin typeface="+mn-lt"/>
              <a:ea typeface="ＭＳ Ｐゴシック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>
            <a:off x="179994" y="203343"/>
            <a:ext cx="89640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r>
              <a:rPr lang="ru-RU" sz="2400" dirty="0">
                <a:solidFill>
                  <a:schemeClr val="tx2"/>
                </a:solidFill>
                <a:latin typeface="+mn-lt"/>
              </a:rPr>
              <a:t>Шаг 2. Рассчитать показатель экономии расходов на оплату коммунальных ресурсов</a:t>
            </a:r>
          </a:p>
        </p:txBody>
      </p:sp>
    </p:spTree>
    <p:extLst>
      <p:ext uri="{BB962C8B-B14F-4D97-AF65-F5344CB8AC3E}">
        <p14:creationId xmlns:p14="http://schemas.microsoft.com/office/powerpoint/2010/main" val="42117044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8118D2-0F8D-4602-A0D7-B1F86CBE2ABE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28083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«Помощник энеогоэффективного капремонта»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4784" y="5557228"/>
            <a:ext cx="8418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Подробнее о «Помощнике ЭКР» – в презентации «Подготовка перечня энергоэффективных мероприятий…», а также в </a:t>
            </a:r>
            <a:r>
              <a:rPr lang="ru-RU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видеоинструкции</a:t>
            </a: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 на сайте Фонда ЖКХ</a:t>
            </a:r>
            <a:endParaRPr lang="ru-RU" sz="1400" b="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5E2F5C-5642-4B09-AAEF-BA881DF4E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93222"/>
            <a:ext cx="9144000" cy="427155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5A1C8AD-0C78-4DF5-890B-B2916B36DB70}"/>
              </a:ext>
            </a:extLst>
          </p:cNvPr>
          <p:cNvSpPr/>
          <p:nvPr/>
        </p:nvSpPr>
        <p:spPr>
          <a:xfrm>
            <a:off x="1617728" y="6011446"/>
            <a:ext cx="5732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http://fondgkh.ru/finances/documents/pomoshhnik-ekr/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1436954D-58B1-4EDE-994B-BDF8EDC7D5EB}"/>
              </a:ext>
            </a:extLst>
          </p:cNvPr>
          <p:cNvSpPr/>
          <p:nvPr/>
        </p:nvSpPr>
        <p:spPr bwMode="auto">
          <a:xfrm>
            <a:off x="4090151" y="3944270"/>
            <a:ext cx="3519376" cy="200135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62424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8118D2-0F8D-4602-A0D7-B1F86CBE2ABE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28083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Экспресс-оценка потенциала экономии с использованием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«Помощника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энергоэффективного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капремонта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ЭКР)»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CB3EA2-E91C-4F56-B9D0-A5E3A43E1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66" y="1221144"/>
            <a:ext cx="7769090" cy="51466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46458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8118D2-0F8D-4602-A0D7-B1F86CBE2ABE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28083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по результатам экспресс-оценки </a:t>
            </a:r>
            <a:b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использованием «Помощника ЭКР»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D8238A-1329-4C6F-977A-BD8778608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8722" y="1313185"/>
            <a:ext cx="6952143" cy="54597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86975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223934" y="154475"/>
            <a:ext cx="892006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r>
              <a:rPr lang="ru-RU" sz="2400" dirty="0">
                <a:solidFill>
                  <a:schemeClr val="tx2"/>
                </a:solidFill>
                <a:latin typeface="+mn-lt"/>
              </a:rPr>
              <a:t>Шаг 3. На общем собрании собственников помещений в МКД принять решения, необходимые для участия в программе господдержки, включая: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0037" y="4907515"/>
            <a:ext cx="7343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Протокол</a:t>
            </a:r>
            <a:r>
              <a:rPr kumimoji="0" lang="ru-RU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 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общего собрания собственников помещений в МКД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*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 с решениями, принятыми не менее чем 2/3 голосов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F6CF8EC-A209-44E2-B434-84AACA383E23}"/>
              </a:ext>
            </a:extLst>
          </p:cNvPr>
          <p:cNvGrpSpPr/>
          <p:nvPr/>
        </p:nvGrpSpPr>
        <p:grpSpPr>
          <a:xfrm>
            <a:off x="1282135" y="1456553"/>
            <a:ext cx="6471615" cy="3349582"/>
            <a:chOff x="1282135" y="1456553"/>
            <a:chExt cx="6471615" cy="3349582"/>
          </a:xfrm>
        </p:grpSpPr>
        <p:sp>
          <p:nvSpPr>
            <p:cNvPr id="5" name="Rectangle 4"/>
            <p:cNvSpPr/>
            <p:nvPr/>
          </p:nvSpPr>
          <p:spPr bwMode="auto">
            <a:xfrm>
              <a:off x="4753762" y="2107248"/>
              <a:ext cx="2286154" cy="158816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lvl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1998589" y="2107248"/>
              <a:ext cx="2286154" cy="158816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lvl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87885" y="2332152"/>
              <a:ext cx="198860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cs typeface="Arial" pitchFamily="34" charset="0"/>
                </a:rPr>
                <a:t>Решения о проведении капитального ремонта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29061" y="2266212"/>
              <a:ext cx="21244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Arial" pitchFamily="34" charset="0"/>
                </a:rPr>
                <a:t>Решение о </a:t>
              </a:r>
              <a:r>
                <a:rPr lang="ru-RU" b="0" kern="0" dirty="0">
                  <a:solidFill>
                    <a:schemeClr val="tx2"/>
                  </a:solidFill>
                  <a:latin typeface="+mn-lt"/>
                  <a:cs typeface="Arial" pitchFamily="34" charset="0"/>
                </a:rPr>
                <a:t>порядке использования средств господдержки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11000" y="2572291"/>
              <a:ext cx="4138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+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753762" y="1706807"/>
              <a:ext cx="2286000" cy="4042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lvl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43440" y="1739658"/>
              <a:ext cx="4957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2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26687" y="1739658"/>
              <a:ext cx="4957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3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998589" y="1706807"/>
              <a:ext cx="2286000" cy="4042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lvl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93739" y="1739658"/>
              <a:ext cx="4957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1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1282135" y="1456553"/>
              <a:ext cx="6471615" cy="2598821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lvl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charset="0"/>
              </a:endParaRPr>
            </a:p>
          </p:txBody>
        </p:sp>
        <p:sp>
          <p:nvSpPr>
            <p:cNvPr id="21" name="Flowchart: Merge 20"/>
            <p:cNvSpPr/>
            <p:nvPr/>
          </p:nvSpPr>
          <p:spPr bwMode="auto">
            <a:xfrm>
              <a:off x="1282135" y="4055374"/>
              <a:ext cx="6471615" cy="750761"/>
            </a:xfrm>
            <a:prstGeom prst="flowChartMerg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lvl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charset="0"/>
              </a:endParaRP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351DAFB-63CD-434D-8D9A-3970B065DFAB}"/>
              </a:ext>
            </a:extLst>
          </p:cNvPr>
          <p:cNvCxnSpPr/>
          <p:nvPr/>
        </p:nvCxnSpPr>
        <p:spPr bwMode="auto">
          <a:xfrm>
            <a:off x="45720" y="5608948"/>
            <a:ext cx="9052560" cy="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99D6519-BDE8-4F36-A45C-C595069F1554}"/>
              </a:ext>
            </a:extLst>
          </p:cNvPr>
          <p:cNvSpPr txBox="1"/>
          <p:nvPr/>
        </p:nvSpPr>
        <p:spPr>
          <a:xfrm>
            <a:off x="71471" y="5687265"/>
            <a:ext cx="7988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2"/>
                </a:solidFill>
                <a:latin typeface="+mn-lt"/>
              </a:rPr>
              <a:t>*</a:t>
            </a:r>
            <a:r>
              <a:rPr lang="ru-RU" sz="1200" b="0" dirty="0">
                <a:solidFill>
                  <a:schemeClr val="tx2"/>
                </a:solidFill>
                <a:latin typeface="+mn-lt"/>
              </a:rPr>
              <a:t>Примерная форма Протоколов ОСС и документов для проведения ОСС размещена: </a:t>
            </a:r>
            <a:r>
              <a:rPr lang="ru-RU" sz="1200" dirty="0">
                <a:solidFill>
                  <a:srgbClr val="FF0000"/>
                </a:solidFill>
                <a:latin typeface="+mn-lt"/>
              </a:rPr>
              <a:t>ХХХ</a:t>
            </a:r>
            <a:endParaRPr lang="en-US" sz="12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5582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7515" y="2866248"/>
            <a:ext cx="8238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Общая информация о государственной поддержке капитального ремонта МКД</a:t>
            </a:r>
            <a:endParaRPr lang="en-US" sz="2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7058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6390" y="185979"/>
            <a:ext cx="8158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None/>
            </a:pP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Решения о проведении капитального ремонта общего имущества в МКД</a:t>
            </a:r>
            <a:endParaRPr lang="en-US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6390" y="1351508"/>
            <a:ext cx="82640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b="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О/ОБ: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arenR"/>
            </a:pPr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Проведении капитального ремонта общего имущества в многоквартирном доме:</a:t>
            </a:r>
          </a:p>
          <a:p>
            <a:pPr marL="985838" indent="-285750" algn="just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перечне услуг и (или) работ по капитальному ремонту, включая работы по ЭЭ.</a:t>
            </a:r>
          </a:p>
          <a:p>
            <a:pPr marL="985838" indent="-285750" algn="just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смете расходов на капитальный ремонт, планируемой стоимости работ и услуг по капитальному ремонту (включая работы по ЭЭ).</a:t>
            </a:r>
          </a:p>
          <a:p>
            <a:pPr marL="985838" indent="-285750" algn="just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сроках проведения капитального ремонта.</a:t>
            </a:r>
          </a:p>
          <a:p>
            <a:pPr marL="985838" indent="-285750" algn="just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источниках финансирования капитального ремонта.</a:t>
            </a:r>
          </a:p>
          <a:p>
            <a:pPr marL="985838" indent="-285750" algn="just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лице, уполномоченном от имени всех собственников помещений в многоквартирном доме участвовать в приемке оказанных услуг и (или) выполненных работ по капитальному ремонту, в том числе подписывать соответствующие акты.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arenR" startAt="2"/>
            </a:pPr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Утверждении значения показателя экономии, который планируется достичь после выполнения работ капитальному ремонту.</a:t>
            </a:r>
          </a:p>
        </p:txBody>
      </p:sp>
    </p:spTree>
    <p:extLst>
      <p:ext uri="{BB962C8B-B14F-4D97-AF65-F5344CB8AC3E}">
        <p14:creationId xmlns:p14="http://schemas.microsoft.com/office/powerpoint/2010/main" val="468684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7788" y="1300050"/>
            <a:ext cx="7886825" cy="2652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b="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О/ОБ: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rabicParenR"/>
            </a:pPr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Участии в программе финансовой поддержки;</a:t>
            </a:r>
            <a:endParaRPr lang="en-US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rabicParenR"/>
            </a:pPr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Целях, на которые берется поддержка;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rabicParenR"/>
            </a:pPr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Счетах для перечисления средств поддержки;</a:t>
            </a:r>
            <a:endParaRPr lang="en-US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rabicParenR"/>
            </a:pPr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Лице, уполномоченном собственниками МКД на подготовку и подачу обращения на получение поддержки. </a:t>
            </a:r>
            <a:endParaRPr lang="en-US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6390" y="149853"/>
            <a:ext cx="8158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None/>
            </a:pP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Решение о порядке использования средств господдержки</a:t>
            </a:r>
          </a:p>
        </p:txBody>
      </p:sp>
    </p:spTree>
    <p:extLst>
      <p:ext uri="{BB962C8B-B14F-4D97-AF65-F5344CB8AC3E}">
        <p14:creationId xmlns:p14="http://schemas.microsoft.com/office/powerpoint/2010/main" val="15695064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0" y="236774"/>
            <a:ext cx="92373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r>
              <a:rPr lang="ru-RU" sz="2400" dirty="0">
                <a:solidFill>
                  <a:srgbClr val="000000"/>
                </a:solidFill>
                <a:latin typeface="+mn-lt"/>
              </a:rPr>
              <a:t>Шаг 4. Собрать необходимый пакет документов и предоставить в ОМСУ/уполномоченный орган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9857" y="635080"/>
            <a:ext cx="8485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spcBef>
                <a:spcPct val="50000"/>
              </a:spcBef>
              <a:defRPr b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7429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ru-RU" sz="1400" b="0" dirty="0">
              <a:solidFill>
                <a:schemeClr val="tx2"/>
              </a:solidFill>
              <a:latin typeface="+mn-lt"/>
            </a:endParaRPr>
          </a:p>
          <a:p>
            <a:pPr lvl="1">
              <a:buClr>
                <a:schemeClr val="bg2"/>
              </a:buClr>
            </a:pPr>
            <a:endParaRPr lang="ru-RU" sz="1400" dirty="0">
              <a:latin typeface="+mn-lt"/>
            </a:endParaRPr>
          </a:p>
          <a:p>
            <a:pPr>
              <a:spcBef>
                <a:spcPts val="1200"/>
              </a:spcBef>
              <a:buClr>
                <a:srgbClr val="00B0F0"/>
              </a:buClr>
            </a:pPr>
            <a:r>
              <a:rPr lang="ru-RU" sz="1800" b="1" dirty="0">
                <a:latin typeface="+mn-lt"/>
              </a:rPr>
              <a:t>Минимальный пакет документов*:</a:t>
            </a:r>
          </a:p>
        </p:txBody>
      </p:sp>
      <p:pic>
        <p:nvPicPr>
          <p:cNvPr id="3" name="Picture 2" descr="... необходимо собрать &lt;strong&gt;пакет документов&lt;/strong&gt;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57" y="1576853"/>
            <a:ext cx="2438400" cy="16245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18994" y="1517517"/>
            <a:ext cx="6505149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/>
                </a:solidFill>
                <a:latin typeface="+mn-lt"/>
              </a:rPr>
              <a:t>обращение</a:t>
            </a:r>
            <a:r>
              <a:rPr lang="ru-RU" b="0" dirty="0">
                <a:solidFill>
                  <a:schemeClr val="tx2"/>
                </a:solidFill>
                <a:latin typeface="+mn-lt"/>
              </a:rPr>
              <a:t> на участие в программе государственной финансовой поддержки;</a:t>
            </a:r>
          </a:p>
          <a:p>
            <a:pPr marL="800100" lvl="1" indent="-342900" algn="just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/>
                </a:solidFill>
                <a:latin typeface="+mn-lt"/>
              </a:rPr>
              <a:t>протокол с решением общего собрания собственников МКД </a:t>
            </a:r>
            <a:r>
              <a:rPr lang="ru-RU" b="0" dirty="0">
                <a:solidFill>
                  <a:schemeClr val="tx2"/>
                </a:solidFill>
                <a:latin typeface="+mn-lt"/>
              </a:rPr>
              <a:t>о проведении капитального ремонта общего имущества в МКД и порядке использования средств государственной поддержки;</a:t>
            </a:r>
          </a:p>
          <a:p>
            <a:pPr marL="800100" lvl="1" indent="-342900"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/>
                </a:solidFill>
                <a:latin typeface="+mn-lt"/>
              </a:rPr>
              <a:t>документы с расчетами, содержащие: </a:t>
            </a:r>
          </a:p>
          <a:p>
            <a:pPr marL="1257300" lvl="2" indent="-342900" algn="just"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b="0" dirty="0">
                <a:solidFill>
                  <a:schemeClr val="tx2"/>
                </a:solidFill>
                <a:latin typeface="+mn-lt"/>
              </a:rPr>
              <a:t>значения показателей экономии расходов на коммунальные ресурсы (не менее 10%);</a:t>
            </a:r>
          </a:p>
          <a:p>
            <a:pPr marL="1257300" lvl="2" indent="-342900" algn="just"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b="0" dirty="0">
                <a:solidFill>
                  <a:schemeClr val="tx2"/>
                </a:solidFill>
                <a:latin typeface="+mn-lt"/>
              </a:rPr>
              <a:t>расчет платы за коммунальные услуги на сновании приборов учета  за 12 месяцев непрерывно, взятых за трехлетний период до даты подачи заявки;</a:t>
            </a:r>
          </a:p>
          <a:p>
            <a:pPr marL="1257300" lvl="2" indent="-342900" algn="just"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b="0" dirty="0">
                <a:solidFill>
                  <a:schemeClr val="tx2"/>
                </a:solidFill>
                <a:latin typeface="+mn-lt"/>
              </a:rPr>
              <a:t>плановый размер расходов на оплату коммунальных ресурсов после проведения капитального ремонта общего имущества в многоквартирном доме, рассчитанный в соответствии с Методикой.</a:t>
            </a:r>
          </a:p>
          <a:p>
            <a:pPr marL="1257300" lvl="2" indent="-342900"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ru-RU" b="0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7" name="AutoShape 36">
            <a:extLst>
              <a:ext uri="{FF2B5EF4-FFF2-40B4-BE49-F238E27FC236}">
                <a16:creationId xmlns:a16="http://schemas.microsoft.com/office/drawing/2014/main" id="{AAA69AEA-A72A-4072-ABE0-7EC2D05F84B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5719520"/>
            <a:ext cx="905256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med" len="med"/>
          </a:ln>
        </p:spPr>
      </p:cxnSp>
      <p:sp>
        <p:nvSpPr>
          <p:cNvPr id="8" name="TextBox 169">
            <a:extLst>
              <a:ext uri="{FF2B5EF4-FFF2-40B4-BE49-F238E27FC236}">
                <a16:creationId xmlns:a16="http://schemas.microsoft.com/office/drawing/2014/main" id="{866E45D9-2885-4576-9716-F6EF0CCED8EC}"/>
              </a:ext>
            </a:extLst>
          </p:cNvPr>
          <p:cNvSpPr txBox="1"/>
          <p:nvPr/>
        </p:nvSpPr>
        <p:spPr>
          <a:xfrm>
            <a:off x="0" y="5699700"/>
            <a:ext cx="822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1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*Перечень документов и порядок может быть уточнен региональным НПА о распределении бюджетной поддержки</a:t>
            </a:r>
          </a:p>
        </p:txBody>
      </p:sp>
    </p:spTree>
    <p:extLst>
      <p:ext uri="{BB962C8B-B14F-4D97-AF65-F5344CB8AC3E}">
        <p14:creationId xmlns:p14="http://schemas.microsoft.com/office/powerpoint/2010/main" val="35725276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0" y="217896"/>
            <a:ext cx="86772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r>
              <a:rPr lang="ru-RU" sz="2400" dirty="0">
                <a:solidFill>
                  <a:srgbClr val="000000"/>
                </a:solidFill>
                <a:latin typeface="+mn-lt"/>
              </a:rPr>
              <a:t>Шаг 5. Провести капитальный ремонт и направить отчет в ОМСУ/уполномоченный орган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9283" y="1849574"/>
            <a:ext cx="848543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spcBef>
                <a:spcPct val="50000"/>
              </a:spcBef>
              <a:defRPr b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spcBef>
                <a:spcPts val="0"/>
              </a:spcBef>
              <a:buClr>
                <a:schemeClr val="bg2"/>
              </a:buClr>
            </a:pPr>
            <a:r>
              <a:rPr lang="ru-RU" dirty="0">
                <a:solidFill>
                  <a:schemeClr val="tx2"/>
                </a:solidFill>
                <a:latin typeface="+mn-lt"/>
              </a:rPr>
              <a:t>Необходимо представить в ОМСУ или другой уполномоченный орган </a:t>
            </a:r>
            <a:r>
              <a:rPr lang="ru-RU" b="1" dirty="0">
                <a:solidFill>
                  <a:schemeClr val="tx2"/>
                </a:solidFill>
                <a:latin typeface="+mn-lt"/>
              </a:rPr>
              <a:t>не позднее 31 декабря года подачи заявки </a:t>
            </a:r>
            <a:r>
              <a:rPr lang="ru-RU" dirty="0">
                <a:latin typeface="Arial"/>
              </a:rPr>
              <a:t>(лучше подать отчет заблаговременно, с точным срокам подачи отчетности можно ознакомиться в ОМСУ или другом уполномоченном органе)</a:t>
            </a:r>
            <a:r>
              <a:rPr lang="ru-RU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dirty="0">
                <a:solidFill>
                  <a:schemeClr val="tx2"/>
                </a:solidFill>
                <a:latin typeface="+mn-lt"/>
              </a:rPr>
              <a:t>документы*, подтверждающие: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</a:pPr>
            <a:endParaRPr lang="ru-RU" b="1" dirty="0">
              <a:solidFill>
                <a:schemeClr val="tx2"/>
              </a:solidFill>
              <a:latin typeface="+mn-lt"/>
            </a:endParaRP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arenR"/>
            </a:pPr>
            <a:r>
              <a:rPr lang="ru-RU" b="1" dirty="0">
                <a:solidFill>
                  <a:schemeClr val="tx2"/>
                </a:solidFill>
                <a:latin typeface="+mn-lt"/>
              </a:rPr>
              <a:t>выполнение работ и (или) услуг по капитальному ремонту МКД:</a:t>
            </a:r>
            <a:endParaRPr lang="en-US" b="1" dirty="0">
              <a:solidFill>
                <a:schemeClr val="tx2"/>
              </a:solidFill>
              <a:latin typeface="+mn-lt"/>
            </a:endParaRPr>
          </a:p>
          <a:p>
            <a:pPr marL="742950" lvl="1" indent="-28575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ru-RU" b="0" dirty="0">
                <a:solidFill>
                  <a:schemeClr val="tx2"/>
                </a:solidFill>
                <a:latin typeface="+mn-lt"/>
              </a:rPr>
              <a:t>договор с подрядчиками на проведение работ по капитальному ремонту, в соответствии с перечнем работ, принятым на ОСС. </a:t>
            </a:r>
            <a:endParaRPr lang="en-US" b="0" dirty="0">
              <a:solidFill>
                <a:schemeClr val="tx2"/>
              </a:solidFill>
              <a:latin typeface="+mn-lt"/>
            </a:endParaRPr>
          </a:p>
          <a:p>
            <a:pPr marL="742950" lvl="1" indent="-28575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ru-RU" b="0" dirty="0">
                <a:solidFill>
                  <a:schemeClr val="tx2"/>
                </a:solidFill>
                <a:latin typeface="+mn-lt"/>
              </a:rPr>
              <a:t>форма КС-2 «Акт о приемке выполненных работ»; форма КС-3 «Справка о стоимости выполненных работ и затрат».</a:t>
            </a:r>
            <a:endParaRPr lang="en-US" b="0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6" name="AutoShape 36">
            <a:extLst>
              <a:ext uri="{FF2B5EF4-FFF2-40B4-BE49-F238E27FC236}">
                <a16:creationId xmlns:a16="http://schemas.microsoft.com/office/drawing/2014/main" id="{3C8A1122-021E-41CB-8D52-6DF31D455DE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5618381"/>
            <a:ext cx="905256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med" len="med"/>
          </a:ln>
        </p:spPr>
      </p:cxnSp>
      <p:sp>
        <p:nvSpPr>
          <p:cNvPr id="7" name="TextBox 169">
            <a:extLst>
              <a:ext uri="{FF2B5EF4-FFF2-40B4-BE49-F238E27FC236}">
                <a16:creationId xmlns:a16="http://schemas.microsoft.com/office/drawing/2014/main" id="{687FEBE9-F143-431C-82E1-FCEF38443C31}"/>
              </a:ext>
            </a:extLst>
          </p:cNvPr>
          <p:cNvSpPr txBox="1"/>
          <p:nvPr/>
        </p:nvSpPr>
        <p:spPr>
          <a:xfrm>
            <a:off x="0" y="5598561"/>
            <a:ext cx="822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1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*Перечень документов и порядок может быть уточнен региональным НПА о распределении бюджетной поддержки</a:t>
            </a:r>
          </a:p>
        </p:txBody>
      </p:sp>
    </p:spTree>
    <p:extLst>
      <p:ext uri="{BB962C8B-B14F-4D97-AF65-F5344CB8AC3E}">
        <p14:creationId xmlns:p14="http://schemas.microsoft.com/office/powerpoint/2010/main" val="21139753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0" y="338923"/>
            <a:ext cx="92373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r>
              <a:rPr lang="ru-RU" sz="2400" dirty="0">
                <a:solidFill>
                  <a:srgbClr val="000000"/>
                </a:solidFill>
                <a:latin typeface="+mn-lt"/>
              </a:rPr>
              <a:t>Шаг 6. Получить средства господдержки на возмещение части расходов на ЭЭ мероприятия</a:t>
            </a:r>
          </a:p>
        </p:txBody>
      </p:sp>
      <p:sp>
        <p:nvSpPr>
          <p:cNvPr id="2" name="Rectangle 1"/>
          <p:cNvSpPr/>
          <p:nvPr/>
        </p:nvSpPr>
        <p:spPr>
          <a:xfrm>
            <a:off x="589184" y="2002286"/>
            <a:ext cx="8058937" cy="3176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 течение </a:t>
            </a:r>
            <a:r>
              <a:rPr lang="ru-RU" dirty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30 рабочих </a:t>
            </a:r>
            <a:r>
              <a:rPr lang="ru-RU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дней после получения уведомления от ОМСУ о выделении субсидии, ТСЖ/ЖСК/ЖК или управляющая организация должны направить в ОМСУ: </a:t>
            </a:r>
            <a:endParaRPr lang="en-US" b="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реквизиты банковского счета </a:t>
            </a:r>
            <a:r>
              <a:rPr lang="ru-RU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для перечисления средств финансовой поддержки </a:t>
            </a:r>
            <a:r>
              <a:rPr lang="ru-RU" b="0" i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(в соответствии с решением общего собрания собственников)</a:t>
            </a:r>
            <a:r>
              <a:rPr lang="ru-RU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</a:pPr>
            <a:endParaRPr lang="en-US" b="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решение общего собрания собственников </a:t>
            </a:r>
            <a:r>
              <a:rPr lang="ru-RU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 капитальном ремонте и порядке использования средств государственной поддержки;</a:t>
            </a:r>
            <a:endParaRPr lang="en-US" b="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u-RU" b="0" dirty="0">
              <a:solidFill>
                <a:srgbClr val="00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После получения документов ОМСУ в течение </a:t>
            </a:r>
            <a:r>
              <a:rPr lang="ru-RU" dirty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5 рабочих </a:t>
            </a:r>
            <a:r>
              <a:rPr lang="ru-RU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дней перечисляет средства</a:t>
            </a:r>
            <a:r>
              <a:rPr lang="ru-RU" b="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государственной поддержки на указанные счета.</a:t>
            </a:r>
          </a:p>
        </p:txBody>
      </p:sp>
    </p:spTree>
    <p:extLst>
      <p:ext uri="{BB962C8B-B14F-4D97-AF65-F5344CB8AC3E}">
        <p14:creationId xmlns:p14="http://schemas.microsoft.com/office/powerpoint/2010/main" val="8066136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1364442" y="4706751"/>
            <a:ext cx="32666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ru-RU" dirty="0">
                <a:solidFill>
                  <a:schemeClr val="tx2"/>
                </a:solidFill>
                <a:latin typeface="+mn-lt"/>
              </a:rPr>
              <a:t>Рассчитать показатель экономии расходов на оплату коммунальных ресурсов</a:t>
            </a:r>
            <a:endParaRPr lang="en-US" sz="1600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8168640" y="3980297"/>
            <a:ext cx="550043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114816" y="279455"/>
            <a:ext cx="9029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400" dirty="0">
                <a:solidFill>
                  <a:srgbClr val="000000"/>
                </a:solidFill>
                <a:latin typeface="+mn-lt"/>
              </a:rPr>
              <a:t>Действия собственников для получения господдержки на возмещение расходов на ЭЭ мероприятия (1)</a:t>
            </a:r>
            <a:endParaRPr lang="en-US" sz="2400" b="1" dirty="0">
              <a:latin typeface="+mn-lt"/>
              <a:cs typeface="Arial" pitchFamily="34" charset="0"/>
            </a:endParaRPr>
          </a:p>
        </p:txBody>
      </p:sp>
      <p:sp>
        <p:nvSpPr>
          <p:cNvPr id="5" name="Chevron 4"/>
          <p:cNvSpPr/>
          <p:nvPr/>
        </p:nvSpPr>
        <p:spPr bwMode="auto">
          <a:xfrm>
            <a:off x="2391994" y="2719822"/>
            <a:ext cx="1828800" cy="853440"/>
          </a:xfrm>
          <a:prstGeom prst="chevron">
            <a:avLst/>
          </a:prstGeom>
          <a:solidFill>
            <a:srgbClr val="FFC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  <p:sp>
        <p:nvSpPr>
          <p:cNvPr id="6" name="Pentagon 5"/>
          <p:cNvSpPr/>
          <p:nvPr/>
        </p:nvSpPr>
        <p:spPr bwMode="auto">
          <a:xfrm>
            <a:off x="461271" y="2730195"/>
            <a:ext cx="1628701" cy="870159"/>
          </a:xfrm>
          <a:prstGeom prst="homePlate">
            <a:avLst/>
          </a:prstGeom>
          <a:solidFill>
            <a:srgbClr val="FFC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16047" y="2998295"/>
            <a:ext cx="467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5245" y="3008668"/>
            <a:ext cx="467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341715" y="1585322"/>
            <a:ext cx="299233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1200"/>
              </a:spcBef>
              <a:buClr>
                <a:srgbClr val="00B0F0"/>
              </a:buClr>
              <a:buNone/>
            </a:pPr>
            <a:r>
              <a:rPr lang="ru-RU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Получить информацию об условиях участия МКД в программе господдержки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1304122" y="1711428"/>
            <a:ext cx="0" cy="54864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1119818" y="1991662"/>
            <a:ext cx="177907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1120226" y="1992272"/>
            <a:ext cx="0" cy="73152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81003" y="3980297"/>
            <a:ext cx="7588201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481003" y="3911717"/>
            <a:ext cx="137160" cy="13716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4543609" y="1574327"/>
            <a:ext cx="4895666" cy="1998313"/>
            <a:chOff x="4543609" y="1574327"/>
            <a:chExt cx="4895666" cy="1998313"/>
          </a:xfrm>
        </p:grpSpPr>
        <p:sp>
          <p:nvSpPr>
            <p:cNvPr id="7" name="Chevron 6"/>
            <p:cNvSpPr/>
            <p:nvPr/>
          </p:nvSpPr>
          <p:spPr bwMode="auto">
            <a:xfrm>
              <a:off x="4543609" y="2719200"/>
              <a:ext cx="1828800" cy="853440"/>
            </a:xfrm>
            <a:prstGeom prst="chevron">
              <a:avLst/>
            </a:prstGeom>
            <a:solidFill>
              <a:srgbClr val="FFC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46266" y="2997673"/>
              <a:ext cx="4673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600" b="1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5333793" y="1989023"/>
              <a:ext cx="177907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flipV="1">
              <a:off x="5328105" y="1987373"/>
              <a:ext cx="0" cy="73152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V="1">
              <a:off x="5512001" y="1574327"/>
              <a:ext cx="0" cy="830997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" name="Text Box 2"/>
            <p:cNvSpPr txBox="1">
              <a:spLocks noChangeArrowheads="1"/>
            </p:cNvSpPr>
            <p:nvPr/>
          </p:nvSpPr>
          <p:spPr bwMode="auto">
            <a:xfrm>
              <a:off x="5619822" y="1597134"/>
              <a:ext cx="3819453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None/>
              </a:pPr>
              <a:r>
                <a:rPr lang="ru-RU" dirty="0">
                  <a:solidFill>
                    <a:schemeClr val="tx2"/>
                  </a:solidFill>
                  <a:latin typeface="+mn-lt"/>
                  <a:cs typeface="Arial" pitchFamily="34" charset="0"/>
                </a:rPr>
                <a:t>ОСС: принять решения, необходимые для участия в программе господдержки</a:t>
              </a:r>
              <a:endParaRPr lang="en-US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</p:grpSp>
      <p:cxnSp>
        <p:nvCxnSpPr>
          <p:cNvPr id="23" name="Straight Connector 22"/>
          <p:cNvCxnSpPr/>
          <p:nvPr/>
        </p:nvCxnSpPr>
        <p:spPr bwMode="auto">
          <a:xfrm flipV="1">
            <a:off x="3240850" y="3575434"/>
            <a:ext cx="0" cy="100584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V="1">
            <a:off x="1214989" y="4575644"/>
            <a:ext cx="0" cy="693767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1213565" y="5269411"/>
            <a:ext cx="177907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1213565" y="4573186"/>
            <a:ext cx="202342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1398237" y="4811020"/>
            <a:ext cx="0" cy="86868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Chevron 33"/>
          <p:cNvSpPr/>
          <p:nvPr/>
        </p:nvSpPr>
        <p:spPr bwMode="auto">
          <a:xfrm>
            <a:off x="6648198" y="2730195"/>
            <a:ext cx="1828800" cy="853440"/>
          </a:xfrm>
          <a:prstGeom prst="chevron">
            <a:avLst/>
          </a:prstGeom>
          <a:solidFill>
            <a:srgbClr val="FFC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69565" y="3008668"/>
            <a:ext cx="467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4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6372409" y="4772157"/>
            <a:ext cx="24616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ru-RU" sz="1600" dirty="0">
                <a:solidFill>
                  <a:schemeClr val="tx2"/>
                </a:solidFill>
                <a:latin typeface="+mn-lt"/>
                <a:cs typeface="Arial" pitchFamily="34" charset="0"/>
              </a:rPr>
              <a:t>Собрать и передать необходимый пакет документов для подачи обращения</a:t>
            </a:r>
            <a:endParaRPr lang="en-US" sz="1600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 flipV="1">
            <a:off x="6204487" y="4579458"/>
            <a:ext cx="0" cy="698742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6200523" y="5279784"/>
            <a:ext cx="177907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flipV="1">
            <a:off x="6380509" y="4821393"/>
            <a:ext cx="0" cy="86868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flipV="1">
            <a:off x="7449547" y="3583635"/>
            <a:ext cx="0" cy="100584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6204487" y="4578479"/>
            <a:ext cx="1247235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7383601" y="3911717"/>
            <a:ext cx="137160" cy="13716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680281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7508" y="155846"/>
            <a:ext cx="9021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buNone/>
              <a:defRPr sz="240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Действия собственников для получения господдержки на возмещение расходов на ЭЭ мероприятия (2)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E76AE40-46EE-4D10-8B72-7B1B06EFC5E7}"/>
              </a:ext>
            </a:extLst>
          </p:cNvPr>
          <p:cNvGrpSpPr/>
          <p:nvPr/>
        </p:nvGrpSpPr>
        <p:grpSpPr>
          <a:xfrm>
            <a:off x="320889" y="986843"/>
            <a:ext cx="8757455" cy="3850426"/>
            <a:chOff x="245377" y="1781186"/>
            <a:chExt cx="8757455" cy="3850426"/>
          </a:xfrm>
        </p:grpSpPr>
        <p:cxnSp>
          <p:nvCxnSpPr>
            <p:cNvPr id="4" name="Straight Connector 3"/>
            <p:cNvCxnSpPr/>
            <p:nvPr/>
          </p:nvCxnSpPr>
          <p:spPr bwMode="auto">
            <a:xfrm flipH="1" flipV="1">
              <a:off x="5383884" y="2576324"/>
              <a:ext cx="0" cy="137160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7" name="Chevron 6"/>
            <p:cNvSpPr/>
            <p:nvPr/>
          </p:nvSpPr>
          <p:spPr bwMode="auto">
            <a:xfrm>
              <a:off x="5937937" y="2668566"/>
              <a:ext cx="2327872" cy="853440"/>
            </a:xfrm>
            <a:prstGeom prst="chevron">
              <a:avLst/>
            </a:prstGeom>
            <a:solidFill>
              <a:srgbClr val="FFC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lvl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ea typeface="ＭＳ Ｐゴシック" charset="0"/>
                <a:cs typeface="Times New Roman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39819" y="2931102"/>
              <a:ext cx="3962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latin typeface="Arial" pitchFamily="34" charset="0"/>
                  <a:ea typeface="ＭＳ Ｐゴシック" charset="0"/>
                  <a:cs typeface="Arial" pitchFamily="34" charset="0"/>
                </a:rPr>
                <a:t>6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696609" y="2668566"/>
              <a:ext cx="2337260" cy="853440"/>
              <a:chOff x="3512878" y="2699941"/>
              <a:chExt cx="1828800" cy="853440"/>
            </a:xfrm>
          </p:grpSpPr>
          <p:sp>
            <p:nvSpPr>
              <p:cNvPr id="2" name="Chevron 1"/>
              <p:cNvSpPr/>
              <p:nvPr/>
            </p:nvSpPr>
            <p:spPr bwMode="auto">
              <a:xfrm>
                <a:off x="3512878" y="2699941"/>
                <a:ext cx="1828800" cy="853440"/>
              </a:xfrm>
              <a:prstGeom prst="chevron">
                <a:avLst/>
              </a:prstGeom>
              <a:solidFill>
                <a:srgbClr val="FFC000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15888" marR="0" lvl="0" indent="-115888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latin typeface="Trebuchet MS" pitchFamily="34" charset="0"/>
                  <a:ea typeface="ＭＳ Ｐゴシック" charset="0"/>
                  <a:cs typeface="Times New Roman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265757" y="2957384"/>
                <a:ext cx="4673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21F43"/>
                    </a:solidFill>
                    <a:effectLst/>
                    <a:uLnTx/>
                    <a:uFillTx/>
                    <a:latin typeface="Arial" pitchFamily="34" charset="0"/>
                    <a:ea typeface="ＭＳ Ｐゴシック" charset="0"/>
                    <a:cs typeface="Arial" pitchFamily="34" charset="0"/>
                  </a:rPr>
                  <a:t>5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latin typeface="Arial" pitchFamily="34" charset="0"/>
                  <a:ea typeface="ＭＳ Ｐゴシック" charset="0"/>
                  <a:cs typeface="Arial" pitchFamily="34" charset="0"/>
                </a:endParaRPr>
              </a:p>
            </p:txBody>
          </p:sp>
        </p:grpSp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6349741" y="4554394"/>
              <a:ext cx="2653091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>
                <a:defRPr/>
              </a:pPr>
              <a:r>
                <a:rPr lang="ru-RU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Направить в ОМСУ необходимые документы и получить </a:t>
              </a: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charset="0"/>
                  <a:cs typeface="Arial" pitchFamily="34" charset="0"/>
                </a:rPr>
                <a:t>средства господдержки 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2566715" y="4017464"/>
              <a:ext cx="6056713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4224087" y="1781186"/>
              <a:ext cx="2432943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ＭＳ Ｐゴシック" charset="0"/>
                  <a:cs typeface="Arial" pitchFamily="34" charset="0"/>
                </a:rPr>
                <a:t>ОМСУ уведомляет о выделении средств господдержки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endParaRP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2847109" y="3963612"/>
              <a:ext cx="137160" cy="1371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21F43"/>
                </a:buClr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5303399" y="3948884"/>
              <a:ext cx="137160" cy="13716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21F43"/>
                </a:buClr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1274445" y="4017464"/>
              <a:ext cx="155448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2911527" y="3514349"/>
              <a:ext cx="0" cy="91440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V="1">
              <a:off x="6094641" y="4448762"/>
              <a:ext cx="0" cy="721452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flipH="1">
              <a:off x="6098573" y="4448762"/>
              <a:ext cx="93472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flipV="1">
              <a:off x="6269393" y="4711986"/>
              <a:ext cx="0" cy="87525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6094641" y="5170214"/>
              <a:ext cx="177907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6964713" y="3948884"/>
              <a:ext cx="137160" cy="1371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21F43"/>
                </a:buClr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 bwMode="auto">
            <a:xfrm flipV="1">
              <a:off x="7036668" y="3544702"/>
              <a:ext cx="0" cy="91440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flipH="1">
              <a:off x="254902" y="4427325"/>
              <a:ext cx="265176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flipV="1">
              <a:off x="254902" y="4430528"/>
              <a:ext cx="0" cy="54864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flipH="1">
              <a:off x="245377" y="4979168"/>
              <a:ext cx="32004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 flipV="1">
              <a:off x="559491" y="4591772"/>
              <a:ext cx="0" cy="100584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" name="Text Box 2">
              <a:extLst>
                <a:ext uri="{FF2B5EF4-FFF2-40B4-BE49-F238E27FC236}">
                  <a16:creationId xmlns:a16="http://schemas.microsoft.com/office/drawing/2014/main" id="{8331AA42-B415-4E60-8C4A-89A93C2771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022" y="4641452"/>
              <a:ext cx="2616473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R="0" lvl="0" indent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6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charset="0"/>
                  <a:cs typeface="Arial" pitchFamily="34" charset="0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charset="0"/>
                  <a:cs typeface="Arial" pitchFamily="34" charset="0"/>
                </a:rPr>
                <a:t>Провести капитальный ремонт и направить отчет в ОМСУ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0885DC37-A115-42BC-AC22-260F5CB80165}"/>
                </a:ext>
              </a:extLst>
            </p:cNvPr>
            <p:cNvGrpSpPr/>
            <p:nvPr/>
          </p:nvGrpSpPr>
          <p:grpSpPr>
            <a:xfrm>
              <a:off x="3240323" y="3922172"/>
              <a:ext cx="2488558" cy="1649141"/>
              <a:chOff x="3421687" y="3948884"/>
              <a:chExt cx="2488558" cy="1491575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68DE2651-E44C-4CEE-9987-9A1C8C3AEC98}"/>
                  </a:ext>
                </a:extLst>
              </p:cNvPr>
              <p:cNvCxnSpPr/>
              <p:nvPr/>
            </p:nvCxnSpPr>
            <p:spPr bwMode="auto">
              <a:xfrm flipV="1">
                <a:off x="3421687" y="4617499"/>
                <a:ext cx="0" cy="82296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ECEBC0D7-702A-41E8-B74C-452773F641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5264" y="3948884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defRPr sz="20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defRPr sz="20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defRPr sz="20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defRPr sz="20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defRPr sz="20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21F43"/>
                  </a:buClr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21F4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308A3292-462F-4EBA-910C-A452C0E91379}"/>
                  </a:ext>
                </a:extLst>
              </p:cNvPr>
              <p:cNvCxnSpPr/>
              <p:nvPr/>
            </p:nvCxnSpPr>
            <p:spPr bwMode="auto">
              <a:xfrm flipH="1">
                <a:off x="3421687" y="4997579"/>
                <a:ext cx="3657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64C58B56-6688-4B50-8E2C-5F23FFDBBF32}"/>
                  </a:ext>
                </a:extLst>
              </p:cNvPr>
              <p:cNvCxnSpPr/>
              <p:nvPr/>
            </p:nvCxnSpPr>
            <p:spPr bwMode="auto">
              <a:xfrm flipV="1">
                <a:off x="4813844" y="4086044"/>
                <a:ext cx="0" cy="82296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205C44B-CC19-4618-9B5D-2867C85DE800}"/>
                  </a:ext>
                </a:extLst>
              </p:cNvPr>
              <p:cNvSpPr/>
              <p:nvPr/>
            </p:nvSpPr>
            <p:spPr>
              <a:xfrm>
                <a:off x="3787447" y="4623831"/>
                <a:ext cx="2122798" cy="751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Заблаговременно до 31 декабря года подачи заявки</a:t>
                </a: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AC36DFF8-A60E-4227-809C-AEF2D2DE3ABD}"/>
              </a:ext>
            </a:extLst>
          </p:cNvPr>
          <p:cNvSpPr/>
          <p:nvPr/>
        </p:nvSpPr>
        <p:spPr>
          <a:xfrm>
            <a:off x="320889" y="5038730"/>
            <a:ext cx="8420100" cy="10772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Clr>
                <a:schemeClr val="bg2"/>
              </a:buClr>
            </a:pPr>
            <a:r>
              <a:rPr lang="ru-RU" b="0" dirty="0">
                <a:solidFill>
                  <a:schemeClr val="tx2"/>
                </a:solidFill>
                <a:latin typeface="+mn-lt"/>
              </a:rPr>
              <a:t>ВАЖНО: Региональным законодательством может быть установлен более ранний срок подачи отчета о проведении работ. Если такой срок не установлен, отчет в любом случае необходимо подать заблаговременно, так как 31 декабря года подачи заявки – крайний срок для подачи отчетности от субъекта РФ в Фонд ЖКХ. 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B83AC1-C833-48EF-A6C7-5CFF677EF4B6}"/>
              </a:ext>
            </a:extLst>
          </p:cNvPr>
          <p:cNvCxnSpPr/>
          <p:nvPr/>
        </p:nvCxnSpPr>
        <p:spPr bwMode="auto">
          <a:xfrm flipH="1" flipV="1">
            <a:off x="4732286" y="4705073"/>
            <a:ext cx="0" cy="36576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757181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9329" y="2648173"/>
            <a:ext cx="78624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spcBef>
                <a:spcPct val="50000"/>
              </a:spcBef>
              <a:defRPr b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algn="ctr">
              <a:spcBef>
                <a:spcPts val="1200"/>
              </a:spcBef>
              <a:buClr>
                <a:srgbClr val="00B0F0"/>
              </a:buClr>
            </a:pPr>
            <a:r>
              <a:rPr lang="ru-RU" sz="2000" b="1" i="1" dirty="0">
                <a:solidFill>
                  <a:schemeClr val="tx2"/>
                </a:solidFill>
                <a:ea typeface="ＭＳ Ｐゴシック" charset="0"/>
              </a:rPr>
              <a:t>3. Возмещение процентов по кредиту на капитальный ремонт МКД</a:t>
            </a:r>
          </a:p>
          <a:p>
            <a:pPr algn="ctr">
              <a:spcBef>
                <a:spcPts val="1200"/>
              </a:spcBef>
              <a:buClr>
                <a:srgbClr val="00B0F0"/>
              </a:buClr>
            </a:pPr>
            <a:endParaRPr lang="ru-RU" sz="2000" b="1" i="1" dirty="0">
              <a:solidFill>
                <a:srgbClr val="FFC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1004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386411" y="239763"/>
            <a:ext cx="8209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lvl="0"/>
            <a:r>
              <a:rPr lang="ru-RU" sz="2400" dirty="0">
                <a:solidFill>
                  <a:schemeClr val="tx2"/>
                </a:solidFill>
                <a:latin typeface="+mn-lt"/>
              </a:rPr>
              <a:t>Преимущества капитального ремонта в кредит</a:t>
            </a:r>
            <a:endParaRPr lang="en-US" sz="24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" name="Picture 1" descr="Pour les crédits à taux variables , il faut bien regarder comment s ...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" t="11399" r="6419" b="10700"/>
          <a:stretch/>
        </p:blipFill>
        <p:spPr>
          <a:xfrm>
            <a:off x="6270172" y="4760500"/>
            <a:ext cx="2715208" cy="19714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9811" y="1115137"/>
            <a:ext cx="786248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spcBef>
                <a:spcPct val="50000"/>
              </a:spcBef>
              <a:defRPr b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400050" indent="-400050"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  <a:buSzPct val="110000"/>
              <a:buFont typeface="+mj-lt"/>
              <a:buAutoNum type="arabicParenR"/>
            </a:pPr>
            <a:r>
              <a:rPr lang="ru-RU" sz="1800" dirty="0"/>
              <a:t>Возможность </a:t>
            </a:r>
            <a:r>
              <a:rPr lang="ru-RU" sz="1800" b="1" u="sng" dirty="0">
                <a:solidFill>
                  <a:srgbClr val="00B050"/>
                </a:solidFill>
              </a:rPr>
              <a:t>провести ремонт «здесь и сейчас»</a:t>
            </a:r>
            <a:r>
              <a:rPr lang="ru-RU" sz="1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/>
              <a:t>и не ждать, когда накопится необходимая сумма;</a:t>
            </a:r>
          </a:p>
          <a:p>
            <a:pPr marL="400050" indent="-400050"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  <a:buSzPct val="110000"/>
              <a:buFont typeface="+mj-lt"/>
              <a:buAutoNum type="arabicParenR"/>
            </a:pPr>
            <a:r>
              <a:rPr lang="ru-RU" sz="1800" dirty="0"/>
              <a:t>Возможность </a:t>
            </a:r>
            <a:r>
              <a:rPr lang="ru-RU" sz="1800" b="1" u="sng" dirty="0">
                <a:solidFill>
                  <a:srgbClr val="00B050"/>
                </a:solidFill>
              </a:rPr>
              <a:t>профинансировать работы в объёме большем</a:t>
            </a:r>
            <a:r>
              <a:rPr lang="ru-RU" sz="1800" dirty="0"/>
              <a:t>, чем накоплено на специальном счете;</a:t>
            </a:r>
            <a:endParaRPr lang="en-US" sz="1800" dirty="0"/>
          </a:p>
          <a:p>
            <a:pPr marL="400050" indent="-400050"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  <a:buSzPct val="110000"/>
              <a:buFont typeface="+mj-lt"/>
              <a:buAutoNum type="arabicParenR"/>
            </a:pPr>
            <a:r>
              <a:rPr lang="ru-RU" sz="1800" dirty="0">
                <a:solidFill>
                  <a:srgbClr val="00B050"/>
                </a:solidFill>
              </a:rPr>
              <a:t> </a:t>
            </a:r>
            <a:r>
              <a:rPr lang="ru-RU" sz="1800" b="1" u="sng" dirty="0">
                <a:solidFill>
                  <a:srgbClr val="00B050"/>
                </a:solidFill>
              </a:rPr>
              <a:t>Защита накопленных средств</a:t>
            </a:r>
            <a:r>
              <a:rPr lang="ru-RU" sz="1800" b="1" dirty="0">
                <a:solidFill>
                  <a:srgbClr val="00B050"/>
                </a:solidFill>
              </a:rPr>
              <a:t> </a:t>
            </a:r>
            <a:r>
              <a:rPr lang="ru-RU" sz="1800" dirty="0"/>
              <a:t>от инфляции;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  <a:buSzPct val="110000"/>
              <a:buFontTx/>
              <a:buAutoNum type="arabicParenR"/>
            </a:pPr>
            <a:r>
              <a:rPr lang="ru-RU" sz="1800" dirty="0">
                <a:solidFill>
                  <a:srgbClr val="00B050"/>
                </a:solidFill>
              </a:rPr>
              <a:t> </a:t>
            </a:r>
            <a:r>
              <a:rPr lang="ru-RU" sz="1800" b="1" u="sng" dirty="0">
                <a:solidFill>
                  <a:srgbClr val="00B050"/>
                </a:solidFill>
              </a:rPr>
              <a:t>Не </a:t>
            </a:r>
            <a:r>
              <a:rPr lang="ru-RU" sz="1800" b="1" u="sng" kern="0" dirty="0">
                <a:solidFill>
                  <a:srgbClr val="00B050"/>
                </a:solidFill>
              </a:rPr>
              <a:t>требуется</a:t>
            </a:r>
            <a:r>
              <a:rPr lang="ru-RU" sz="1800" b="1" u="sng" dirty="0">
                <a:solidFill>
                  <a:srgbClr val="00B050"/>
                </a:solidFill>
              </a:rPr>
              <a:t> дополнительных взносов</a:t>
            </a:r>
            <a:r>
              <a:rPr lang="ru-RU" sz="1800" b="1" dirty="0">
                <a:solidFill>
                  <a:srgbClr val="00B050"/>
                </a:solidFill>
              </a:rPr>
              <a:t> </a:t>
            </a:r>
            <a:r>
              <a:rPr lang="ru-RU" sz="1800" dirty="0"/>
              <a:t>собственников МКД, так как основным источником погашения кредита являются ежемесячные взносы на капитальный ремонт;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  <a:buSzPct val="110000"/>
              <a:buFontTx/>
              <a:buAutoNum type="arabicParenR"/>
            </a:pPr>
            <a:r>
              <a:rPr lang="ru-RU" sz="1800" dirty="0"/>
              <a:t>Государственная поддержка в виде </a:t>
            </a:r>
            <a:r>
              <a:rPr lang="ru-RU" sz="1800" b="1" u="sng" dirty="0">
                <a:solidFill>
                  <a:srgbClr val="00B050"/>
                </a:solidFill>
              </a:rPr>
              <a:t>субсидирования</a:t>
            </a:r>
            <a:r>
              <a:rPr lang="ru-RU" sz="1800" dirty="0"/>
              <a:t> части </a:t>
            </a:r>
            <a:r>
              <a:rPr lang="ru-RU" sz="1800" b="1" u="sng" dirty="0">
                <a:solidFill>
                  <a:srgbClr val="00B050"/>
                </a:solidFill>
              </a:rPr>
              <a:t>процентной ставки</a:t>
            </a:r>
            <a:r>
              <a:rPr lang="ru-RU" sz="1800" dirty="0">
                <a:solidFill>
                  <a:schemeClr val="bg2"/>
                </a:solidFill>
              </a:rPr>
              <a:t> </a:t>
            </a:r>
            <a:r>
              <a:rPr lang="ru-RU" sz="1800" dirty="0"/>
              <a:t>по кредиту.</a:t>
            </a:r>
          </a:p>
        </p:txBody>
      </p:sp>
    </p:spTree>
    <p:extLst>
      <p:ext uri="{BB962C8B-B14F-4D97-AF65-F5344CB8AC3E}">
        <p14:creationId xmlns:p14="http://schemas.microsoft.com/office/powerpoint/2010/main" val="27116556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466505" y="320749"/>
            <a:ext cx="82092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r>
              <a:rPr lang="ru-RU" sz="2400" dirty="0">
                <a:solidFill>
                  <a:srgbClr val="000000"/>
                </a:solidFill>
                <a:latin typeface="+mn-lt"/>
              </a:rPr>
              <a:t>Взять кредит на капитальный ремонт. Это возможно, если ваш МКД: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3304" y="2526876"/>
            <a:ext cx="786248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spcBef>
                <a:spcPct val="50000"/>
              </a:spcBef>
              <a:defRPr b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342900" indent="-342900">
              <a:spcBef>
                <a:spcPts val="1200"/>
              </a:spcBef>
              <a:buClr>
                <a:srgbClr val="00B0F0"/>
              </a:buClr>
              <a:buFontTx/>
              <a:buAutoNum type="arabicParenR"/>
            </a:pPr>
            <a:r>
              <a:rPr lang="ru-RU" sz="1800" dirty="0"/>
              <a:t>накапливает средства на капитальный ремонт дома на специальном счете в банке;</a:t>
            </a:r>
          </a:p>
          <a:p>
            <a:pPr marL="342900" indent="-342900">
              <a:spcBef>
                <a:spcPts val="1200"/>
              </a:spcBef>
              <a:buClr>
                <a:srgbClr val="00B0F0"/>
              </a:buClr>
              <a:buAutoNum type="arabicParenR"/>
            </a:pPr>
            <a:r>
              <a:rPr lang="ru-RU" sz="1800" dirty="0"/>
              <a:t>управляется ТСЖ/ЖСК/ЖК или управляющей организацией;</a:t>
            </a:r>
          </a:p>
          <a:p>
            <a:pPr marL="342900" indent="-342900">
              <a:spcBef>
                <a:spcPts val="1200"/>
              </a:spcBef>
              <a:buClr>
                <a:srgbClr val="00B0F0"/>
              </a:buClr>
              <a:buAutoNum type="arabicParenR"/>
            </a:pPr>
            <a:r>
              <a:rPr lang="ru-RU" sz="1800" dirty="0"/>
              <a:t>заемщиком по кредиту является</a:t>
            </a:r>
            <a:r>
              <a:rPr lang="en-US" sz="1800" dirty="0"/>
              <a:t> </a:t>
            </a:r>
            <a:r>
              <a:rPr lang="ru-RU" sz="1800" dirty="0"/>
              <a:t>владелец специального счета</a:t>
            </a:r>
            <a:r>
              <a:rPr lang="en-US" sz="1800" dirty="0"/>
              <a:t> -</a:t>
            </a:r>
            <a:r>
              <a:rPr lang="ru-RU" sz="1800" dirty="0"/>
              <a:t>ТСЖ/ЖСК/ЖК или управляющая организация</a:t>
            </a:r>
            <a:r>
              <a:rPr lang="en-US" sz="1800" dirty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747675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 bwMode="auto">
          <a:xfrm>
            <a:off x="509982" y="1274976"/>
            <a:ext cx="5486400" cy="1188720"/>
          </a:xfrm>
          <a:prstGeom prst="homePlate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ru-RU" sz="1800" dirty="0">
                <a:solidFill>
                  <a:schemeClr val="tx2"/>
                </a:solidFill>
              </a:rPr>
              <a:t>Финансовая поддержка субъектам РФ на проведение капитального ремонта МКД предоставляется за счет средств Фонда ЖКХ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9" name="Pentagon 8"/>
          <p:cNvSpPr/>
          <p:nvPr/>
        </p:nvSpPr>
        <p:spPr bwMode="auto">
          <a:xfrm flipH="1">
            <a:off x="3129801" y="2591573"/>
            <a:ext cx="5486400" cy="118872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ru-RU" sz="1800" dirty="0">
                <a:solidFill>
                  <a:schemeClr val="tx2"/>
                </a:solidFill>
              </a:rPr>
              <a:t>Субъект РФ принимает решение о включении МКД в заявку на получение финансовой поддержки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4" name="Pentagon 5"/>
          <p:cNvSpPr/>
          <p:nvPr/>
        </p:nvSpPr>
        <p:spPr bwMode="auto">
          <a:xfrm>
            <a:off x="509982" y="3908170"/>
            <a:ext cx="5486400" cy="1188720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rPr lang="ru-RU" sz="1800" dirty="0">
                <a:solidFill>
                  <a:schemeClr val="tx2"/>
                </a:solidFill>
              </a:rPr>
              <a:t>Объем финансовой поддержки резервируется за каждым субъектом РФ в соответствии с предоставленной заявкой</a:t>
            </a:r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4247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123113" y="5105395"/>
            <a:ext cx="2286000" cy="918723"/>
          </a:xfrm>
          <a:prstGeom prst="rect">
            <a:avLst/>
          </a:prstGeom>
          <a:solidFill>
            <a:srgbClr val="AEC363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dkEdge">
            <a:bevelT w="0" h="0"/>
          </a:sp3d>
        </p:spPr>
        <p:txBody>
          <a:bodyPr wrap="square" anchor="ctr"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ТСЖ/ЖСК/УК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(заемщик и владелец спец. счета)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123113" y="1222009"/>
            <a:ext cx="2286000" cy="60769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anchor="t" anchorCtr="0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Собственники помещений в МКД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Box 46"/>
          <p:cNvSpPr txBox="1"/>
          <p:nvPr/>
        </p:nvSpPr>
        <p:spPr>
          <a:xfrm>
            <a:off x="4113662" y="2327800"/>
            <a:ext cx="2286000" cy="2286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prstDash val="solid"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Специальный счет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38917" y="3783918"/>
            <a:ext cx="1554480" cy="10668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Банк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Rectangle 98"/>
          <p:cNvSpPr>
            <a:spLocks noChangeArrowheads="1"/>
          </p:cNvSpPr>
          <p:nvPr/>
        </p:nvSpPr>
        <p:spPr bwMode="auto">
          <a:xfrm>
            <a:off x="1968647" y="3943346"/>
            <a:ext cx="18274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400" b="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Погашение кредита</a:t>
            </a:r>
          </a:p>
        </p:txBody>
      </p:sp>
      <p:cxnSp>
        <p:nvCxnSpPr>
          <p:cNvPr id="15" name="AutoShape 36"/>
          <p:cNvCxnSpPr>
            <a:cxnSpLocks noChangeShapeType="1"/>
          </p:cNvCxnSpPr>
          <p:nvPr/>
        </p:nvCxnSpPr>
        <p:spPr bwMode="auto">
          <a:xfrm flipH="1">
            <a:off x="1859033" y="4270061"/>
            <a:ext cx="2099691" cy="0"/>
          </a:xfrm>
          <a:prstGeom prst="straightConnector1">
            <a:avLst/>
          </a:prstGeom>
          <a:noFill/>
          <a:ln w="28575">
            <a:solidFill>
              <a:srgbClr val="00B0F0"/>
            </a:solidFill>
            <a:prstDash val="solid"/>
            <a:round/>
            <a:headEnd/>
            <a:tailEnd type="stealth" w="med" len="med"/>
          </a:ln>
        </p:spPr>
      </p:cxnSp>
      <p:sp>
        <p:nvSpPr>
          <p:cNvPr id="16" name="Rectangle 98"/>
          <p:cNvSpPr>
            <a:spLocks noChangeArrowheads="1"/>
          </p:cNvSpPr>
          <p:nvPr/>
        </p:nvSpPr>
        <p:spPr bwMode="auto">
          <a:xfrm>
            <a:off x="1814985" y="4464504"/>
            <a:ext cx="2090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400" b="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Перечисление кредита</a:t>
            </a:r>
            <a:endParaRPr lang="en-US" sz="1400" b="0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73667" y="2201892"/>
            <a:ext cx="1938727" cy="8309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Поручение на получение кредита</a:t>
            </a:r>
          </a:p>
        </p:txBody>
      </p:sp>
      <p:cxnSp>
        <p:nvCxnSpPr>
          <p:cNvPr id="18" name="AutoShape 36"/>
          <p:cNvCxnSpPr>
            <a:cxnSpLocks noChangeShapeType="1"/>
          </p:cNvCxnSpPr>
          <p:nvPr/>
        </p:nvCxnSpPr>
        <p:spPr bwMode="auto">
          <a:xfrm flipH="1">
            <a:off x="6420499" y="5595498"/>
            <a:ext cx="1447996" cy="0"/>
          </a:xfrm>
          <a:prstGeom prst="straightConnector1">
            <a:avLst/>
          </a:prstGeom>
          <a:noFill/>
          <a:ln w="28575">
            <a:solidFill>
              <a:srgbClr val="00B050"/>
            </a:solidFill>
            <a:prstDash val="solid"/>
            <a:round/>
            <a:headEnd/>
            <a:tailEnd type="stealth" w="med" len="med"/>
          </a:ln>
        </p:spPr>
      </p:cxnSp>
      <p:cxnSp>
        <p:nvCxnSpPr>
          <p:cNvPr id="19" name="AutoShape 36"/>
          <p:cNvCxnSpPr>
            <a:cxnSpLocks noChangeShapeType="1"/>
          </p:cNvCxnSpPr>
          <p:nvPr/>
        </p:nvCxnSpPr>
        <p:spPr bwMode="auto">
          <a:xfrm flipH="1">
            <a:off x="6418257" y="1525855"/>
            <a:ext cx="1452480" cy="0"/>
          </a:xfrm>
          <a:prstGeom prst="straightConnector1">
            <a:avLst/>
          </a:prstGeom>
          <a:noFill/>
          <a:ln w="28575">
            <a:solidFill>
              <a:srgbClr val="00B050"/>
            </a:solidFill>
            <a:prstDash val="solid"/>
            <a:round/>
            <a:headEnd/>
            <a:tailEnd type="none" w="med" len="med"/>
          </a:ln>
        </p:spPr>
      </p:cxnSp>
      <p:cxnSp>
        <p:nvCxnSpPr>
          <p:cNvPr id="20" name="AutoShape 36"/>
          <p:cNvCxnSpPr>
            <a:cxnSpLocks noChangeShapeType="1"/>
          </p:cNvCxnSpPr>
          <p:nvPr/>
        </p:nvCxnSpPr>
        <p:spPr bwMode="auto">
          <a:xfrm flipV="1">
            <a:off x="7876677" y="1525855"/>
            <a:ext cx="0" cy="640080"/>
          </a:xfrm>
          <a:prstGeom prst="straightConnector1">
            <a:avLst/>
          </a:prstGeom>
          <a:noFill/>
          <a:ln w="28575">
            <a:solidFill>
              <a:srgbClr val="00B050"/>
            </a:solidFill>
            <a:prstDash val="solid"/>
            <a:round/>
            <a:headEnd/>
            <a:tailEnd type="none" w="med" len="med"/>
          </a:ln>
        </p:spPr>
      </p:cxnSp>
      <p:cxnSp>
        <p:nvCxnSpPr>
          <p:cNvPr id="21" name="AutoShape 36"/>
          <p:cNvCxnSpPr>
            <a:cxnSpLocks noChangeShapeType="1"/>
          </p:cNvCxnSpPr>
          <p:nvPr/>
        </p:nvCxnSpPr>
        <p:spPr bwMode="auto">
          <a:xfrm flipV="1">
            <a:off x="7887703" y="3145900"/>
            <a:ext cx="0" cy="2468880"/>
          </a:xfrm>
          <a:prstGeom prst="straightConnector1">
            <a:avLst/>
          </a:prstGeom>
          <a:noFill/>
          <a:ln w="28575">
            <a:solidFill>
              <a:srgbClr val="00B050"/>
            </a:solidFill>
            <a:prstDash val="solid"/>
            <a:round/>
            <a:headEnd/>
            <a:tailEnd type="none" w="med" len="med"/>
          </a:ln>
        </p:spPr>
      </p:cxnSp>
      <p:cxnSp>
        <p:nvCxnSpPr>
          <p:cNvPr id="22" name="AutoShape 36"/>
          <p:cNvCxnSpPr>
            <a:cxnSpLocks noChangeShapeType="1"/>
          </p:cNvCxnSpPr>
          <p:nvPr/>
        </p:nvCxnSpPr>
        <p:spPr bwMode="auto">
          <a:xfrm>
            <a:off x="1887001" y="4454236"/>
            <a:ext cx="2062791" cy="0"/>
          </a:xfrm>
          <a:prstGeom prst="straightConnector1">
            <a:avLst/>
          </a:prstGeom>
          <a:noFill/>
          <a:ln w="28575">
            <a:solidFill>
              <a:srgbClr val="00B0F0"/>
            </a:solidFill>
            <a:prstDash val="solid"/>
            <a:round/>
            <a:headEnd/>
            <a:tailEnd type="stealth" w="med" len="med"/>
          </a:ln>
        </p:spPr>
      </p:cxn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33266" y="2299754"/>
            <a:ext cx="1554480" cy="114530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Господдержка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ru-RU" sz="1400" b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(федеральная/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ru-RU" sz="1400" b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региональная)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814985" y="2130796"/>
            <a:ext cx="199474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511"/>
              </a:spcAft>
              <a:buClr>
                <a:srgbClr val="021F43"/>
              </a:buClr>
            </a:pPr>
            <a:r>
              <a:rPr lang="ru-RU" sz="1400" b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Возмещение части процентной ставки по кредиту </a:t>
            </a:r>
            <a:endParaRPr lang="en-US" sz="1400" b="0" dirty="0"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AutoShape 36"/>
          <p:cNvCxnSpPr>
            <a:cxnSpLocks noChangeShapeType="1"/>
          </p:cNvCxnSpPr>
          <p:nvPr/>
        </p:nvCxnSpPr>
        <p:spPr bwMode="auto">
          <a:xfrm>
            <a:off x="1863662" y="2887752"/>
            <a:ext cx="2062791" cy="0"/>
          </a:xfrm>
          <a:prstGeom prst="straightConnector1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 type="stealth" w="med" len="med"/>
          </a:ln>
        </p:spPr>
      </p:cxnSp>
      <p:cxnSp>
        <p:nvCxnSpPr>
          <p:cNvPr id="27" name="AutoShape 36"/>
          <p:cNvCxnSpPr>
            <a:cxnSpLocks noChangeShapeType="1"/>
          </p:cNvCxnSpPr>
          <p:nvPr/>
        </p:nvCxnSpPr>
        <p:spPr bwMode="auto">
          <a:xfrm flipH="1" flipV="1">
            <a:off x="1284133" y="4893776"/>
            <a:ext cx="1" cy="548640"/>
          </a:xfrm>
          <a:prstGeom prst="straightConnector1">
            <a:avLst/>
          </a:prstGeom>
          <a:noFill/>
          <a:ln w="28575">
            <a:solidFill>
              <a:srgbClr val="00B050"/>
            </a:solidFill>
            <a:prstDash val="solid"/>
            <a:round/>
            <a:headEnd/>
            <a:tailEnd type="stealth" w="med" len="med"/>
          </a:ln>
        </p:spPr>
      </p:cxnSp>
      <p:cxnSp>
        <p:nvCxnSpPr>
          <p:cNvPr id="28" name="AutoShape 36"/>
          <p:cNvCxnSpPr>
            <a:cxnSpLocks noChangeShapeType="1"/>
          </p:cNvCxnSpPr>
          <p:nvPr/>
        </p:nvCxnSpPr>
        <p:spPr bwMode="auto">
          <a:xfrm>
            <a:off x="1133794" y="5595498"/>
            <a:ext cx="2926080" cy="0"/>
          </a:xfrm>
          <a:prstGeom prst="straightConnector1">
            <a:avLst/>
          </a:prstGeom>
          <a:noFill/>
          <a:ln w="28575">
            <a:solidFill>
              <a:srgbClr val="00B050"/>
            </a:solidFill>
            <a:prstDash val="solid"/>
            <a:round/>
            <a:headEnd/>
            <a:tailEnd type="stealth" w="med" len="med"/>
          </a:ln>
        </p:spPr>
      </p:cxnSp>
      <p:cxnSp>
        <p:nvCxnSpPr>
          <p:cNvPr id="29" name="AutoShape 36"/>
          <p:cNvCxnSpPr>
            <a:cxnSpLocks noChangeShapeType="1"/>
          </p:cNvCxnSpPr>
          <p:nvPr/>
        </p:nvCxnSpPr>
        <p:spPr bwMode="auto">
          <a:xfrm flipV="1">
            <a:off x="1133794" y="4869010"/>
            <a:ext cx="0" cy="731520"/>
          </a:xfrm>
          <a:prstGeom prst="straightConnector1">
            <a:avLst/>
          </a:prstGeom>
          <a:noFill/>
          <a:ln w="28575">
            <a:solidFill>
              <a:srgbClr val="00B050"/>
            </a:solidFill>
            <a:prstDash val="solid"/>
            <a:round/>
            <a:headEnd/>
            <a:tailEnd type="none" w="med" len="med"/>
          </a:ln>
        </p:spPr>
      </p:cxnSp>
      <p:cxnSp>
        <p:nvCxnSpPr>
          <p:cNvPr id="32" name="Straight Connector 31"/>
          <p:cNvCxnSpPr/>
          <p:nvPr/>
        </p:nvCxnSpPr>
        <p:spPr bwMode="auto">
          <a:xfrm>
            <a:off x="1284134" y="5449757"/>
            <a:ext cx="2743200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Rectangle 98"/>
          <p:cNvSpPr>
            <a:spLocks noChangeArrowheads="1"/>
          </p:cNvSpPr>
          <p:nvPr/>
        </p:nvSpPr>
        <p:spPr bwMode="auto">
          <a:xfrm>
            <a:off x="1670858" y="5105395"/>
            <a:ext cx="18274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400" b="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Заявка на кредит</a:t>
            </a:r>
          </a:p>
        </p:txBody>
      </p:sp>
      <p:sp>
        <p:nvSpPr>
          <p:cNvPr id="34" name="Rectangle 98"/>
          <p:cNvSpPr>
            <a:spLocks noChangeArrowheads="1"/>
          </p:cNvSpPr>
          <p:nvPr/>
        </p:nvSpPr>
        <p:spPr bwMode="auto">
          <a:xfrm>
            <a:off x="1683125" y="5609861"/>
            <a:ext cx="18274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400" b="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Кредитный договор</a:t>
            </a:r>
          </a:p>
        </p:txBody>
      </p:sp>
      <p:cxnSp>
        <p:nvCxnSpPr>
          <p:cNvPr id="36" name="Straight Arrow Connector 35"/>
          <p:cNvCxnSpPr>
            <a:stCxn id="3" idx="2"/>
            <a:endCxn id="12" idx="0"/>
          </p:cNvCxnSpPr>
          <p:nvPr/>
        </p:nvCxnSpPr>
        <p:spPr bwMode="auto">
          <a:xfrm flipH="1">
            <a:off x="5256662" y="1829702"/>
            <a:ext cx="9451" cy="498098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/>
          <p:cNvCxnSpPr>
            <a:endCxn id="12" idx="2"/>
          </p:cNvCxnSpPr>
          <p:nvPr/>
        </p:nvCxnSpPr>
        <p:spPr bwMode="auto">
          <a:xfrm flipV="1">
            <a:off x="5256662" y="4613800"/>
            <a:ext cx="0" cy="12858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5027988" y="1829193"/>
            <a:ext cx="0" cy="507940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5486740" y="1829193"/>
            <a:ext cx="0" cy="507940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Rectangle 98"/>
          <p:cNvSpPr>
            <a:spLocks noChangeArrowheads="1"/>
          </p:cNvSpPr>
          <p:nvPr/>
        </p:nvSpPr>
        <p:spPr bwMode="auto">
          <a:xfrm>
            <a:off x="4178709" y="1925508"/>
            <a:ext cx="2239548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400" b="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Обязательные взносы</a:t>
            </a:r>
          </a:p>
        </p:txBody>
      </p:sp>
      <p:sp>
        <p:nvSpPr>
          <p:cNvPr id="62" name="Title 1"/>
          <p:cNvSpPr txBox="1">
            <a:spLocks/>
          </p:cNvSpPr>
          <p:nvPr/>
        </p:nvSpPr>
        <p:spPr bwMode="auto">
          <a:xfrm>
            <a:off x="469848" y="192083"/>
            <a:ext cx="8338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lvl="0"/>
            <a:r>
              <a:rPr lang="ru-RU" sz="2400" dirty="0">
                <a:solidFill>
                  <a:srgbClr val="000000"/>
                </a:solidFill>
                <a:latin typeface="+mn-lt"/>
              </a:rPr>
              <a:t>Схема получения кредита на капитальный ремонт</a:t>
            </a:r>
            <a:endParaRPr lang="en-US" sz="2400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66" name="Straight Arrow Connector 65"/>
          <p:cNvCxnSpPr/>
          <p:nvPr/>
        </p:nvCxnSpPr>
        <p:spPr bwMode="auto">
          <a:xfrm>
            <a:off x="5064098" y="4630592"/>
            <a:ext cx="0" cy="457200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8" name="Straight Arrow Connector 67"/>
          <p:cNvCxnSpPr/>
          <p:nvPr/>
        </p:nvCxnSpPr>
        <p:spPr bwMode="auto">
          <a:xfrm flipV="1">
            <a:off x="5266113" y="4613800"/>
            <a:ext cx="0" cy="466978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Rectangle 98"/>
          <p:cNvSpPr>
            <a:spLocks noChangeArrowheads="1"/>
          </p:cNvSpPr>
          <p:nvPr/>
        </p:nvSpPr>
        <p:spPr bwMode="auto">
          <a:xfrm>
            <a:off x="4196312" y="4715693"/>
            <a:ext cx="2203350" cy="2743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400" b="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Операции по </a:t>
            </a:r>
            <a:r>
              <a:rPr lang="ru-RU" sz="1400" b="0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спец.счету</a:t>
            </a:r>
            <a:endParaRPr lang="ru-RU" sz="1400" b="0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2687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423866" y="208127"/>
            <a:ext cx="8249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9pPr>
          </a:lstStyle>
          <a:p>
            <a:pPr algn="ctr">
              <a:buNone/>
            </a:pP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Расчет стоимости кредита с учетом компенсации расходов на оплату части процентной ставки</a:t>
            </a:r>
            <a:endParaRPr lang="en-US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96670" y="5491972"/>
            <a:ext cx="7559812" cy="56359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Полная стоимость кредита с учетом государственной поддержки: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1 095 127 руб. 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15218" y="4441939"/>
            <a:ext cx="22860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Сумма процентов за 5 лет: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304 545 руб.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692846" y="4441939"/>
            <a:ext cx="171196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9pPr>
          </a:lstStyle>
          <a:p>
            <a:pPr algn="ctr"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214 566 руб.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996434" y="4441939"/>
            <a:ext cx="22860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Сумма процентов за 5 лет: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89 979 руб.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  <p:sp>
        <p:nvSpPr>
          <p:cNvPr id="23" name="TextBox 26"/>
          <p:cNvSpPr txBox="1"/>
          <p:nvPr/>
        </p:nvSpPr>
        <p:spPr>
          <a:xfrm>
            <a:off x="6240883" y="3581741"/>
            <a:ext cx="17971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С учетом государственной поддержки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7"/>
          <p:cNvSpPr txBox="1"/>
          <p:nvPr/>
        </p:nvSpPr>
        <p:spPr>
          <a:xfrm>
            <a:off x="3434105" y="3211071"/>
            <a:ext cx="2229441" cy="73866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304 545 * (7.75%/11%)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214 566 руб.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 rot="5400000" flipV="1">
            <a:off x="4379944" y="4017984"/>
            <a:ext cx="393261" cy="417325"/>
          </a:xfrm>
          <a:prstGeom prst="rightArrow">
            <a:avLst/>
          </a:prstGeom>
          <a:solidFill>
            <a:srgbClr val="CCCCFF"/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9pPr>
          </a:lstStyle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  <p:sp>
        <p:nvSpPr>
          <p:cNvPr id="2" name="Minus 1"/>
          <p:cNvSpPr/>
          <p:nvPr/>
        </p:nvSpPr>
        <p:spPr bwMode="auto">
          <a:xfrm>
            <a:off x="3238411" y="4857151"/>
            <a:ext cx="317241" cy="83975"/>
          </a:xfrm>
          <a:prstGeom prst="mathMinus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" name="Equal 2"/>
          <p:cNvSpPr/>
          <p:nvPr/>
        </p:nvSpPr>
        <p:spPr bwMode="auto">
          <a:xfrm>
            <a:off x="5542000" y="4787170"/>
            <a:ext cx="359381" cy="223935"/>
          </a:xfrm>
          <a:prstGeom prst="mathEqual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" name="TextBox 26"/>
          <p:cNvSpPr txBox="1"/>
          <p:nvPr/>
        </p:nvSpPr>
        <p:spPr>
          <a:xfrm>
            <a:off x="700553" y="3581741"/>
            <a:ext cx="25720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Без учета государственной поддержки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13"/>
          <p:cNvSpPr/>
          <p:nvPr/>
        </p:nvSpPr>
        <p:spPr>
          <a:xfrm>
            <a:off x="526331" y="1031379"/>
            <a:ext cx="3509660" cy="1508105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</a:pPr>
            <a:r>
              <a:rPr lang="ru-RU" sz="1400" dirty="0">
                <a:latin typeface="+mn-lt"/>
                <a:cs typeface="Arial" panose="020B0604020202020204" pitchFamily="34" charset="0"/>
              </a:rPr>
              <a:t>ПАРАМЕТРЫ КРЕДИТА:</a:t>
            </a:r>
          </a:p>
          <a:p>
            <a:pPr algn="just" fontAlgn="auto">
              <a:spcBef>
                <a:spcPts val="600"/>
              </a:spcBef>
              <a:spcAft>
                <a:spcPts val="0"/>
              </a:spcAft>
            </a:pPr>
            <a:r>
              <a:rPr lang="ru-RU" sz="1400" dirty="0">
                <a:latin typeface="+mn-lt"/>
                <a:cs typeface="Arial" panose="020B0604020202020204" pitchFamily="34" charset="0"/>
              </a:rPr>
              <a:t>Размер кредита: </a:t>
            </a:r>
            <a:r>
              <a:rPr lang="ru-RU" sz="1400" b="0" dirty="0">
                <a:latin typeface="+mn-lt"/>
                <a:cs typeface="Arial" panose="020B0604020202020204" pitchFamily="34" charset="0"/>
              </a:rPr>
              <a:t>1 000 000 млн руб.</a:t>
            </a:r>
          </a:p>
          <a:p>
            <a:pPr algn="just" fontAlgn="auto">
              <a:spcBef>
                <a:spcPts val="600"/>
              </a:spcBef>
              <a:spcAft>
                <a:spcPts val="0"/>
              </a:spcAft>
            </a:pPr>
            <a:r>
              <a:rPr lang="ru-RU" sz="1400" dirty="0">
                <a:latin typeface="+mn-lt"/>
                <a:cs typeface="Arial" panose="020B0604020202020204" pitchFamily="34" charset="0"/>
              </a:rPr>
              <a:t>Срок кредита</a:t>
            </a:r>
            <a:r>
              <a:rPr lang="ru-RU" sz="1400" b="0" dirty="0">
                <a:latin typeface="+mn-lt"/>
                <a:cs typeface="Arial" panose="020B0604020202020204" pitchFamily="34" charset="0"/>
              </a:rPr>
              <a:t>: 5 лет</a:t>
            </a:r>
          </a:p>
          <a:p>
            <a:pPr algn="just" fontAlgn="auto">
              <a:spcBef>
                <a:spcPts val="600"/>
              </a:spcBef>
              <a:spcAft>
                <a:spcPts val="0"/>
              </a:spcAft>
            </a:pPr>
            <a:r>
              <a:rPr lang="ru-RU" sz="1400" dirty="0">
                <a:latin typeface="+mn-lt"/>
                <a:cs typeface="Arial" panose="020B0604020202020204" pitchFamily="34" charset="0"/>
              </a:rPr>
              <a:t>Процентная ставка: </a:t>
            </a:r>
            <a:r>
              <a:rPr lang="ru-RU" sz="1400" b="0" dirty="0">
                <a:latin typeface="+mn-lt"/>
                <a:cs typeface="Arial" panose="020B0604020202020204" pitchFamily="34" charset="0"/>
              </a:rPr>
              <a:t>11%</a:t>
            </a:r>
          </a:p>
          <a:p>
            <a:pPr algn="just" fontAlgn="auto">
              <a:spcBef>
                <a:spcPts val="600"/>
              </a:spcBef>
              <a:spcAft>
                <a:spcPts val="0"/>
              </a:spcAft>
            </a:pPr>
            <a:r>
              <a:rPr lang="ru-RU" sz="1400" dirty="0">
                <a:latin typeface="+mn-lt"/>
                <a:cs typeface="Arial" panose="020B0604020202020204" pitchFamily="34" charset="0"/>
              </a:rPr>
              <a:t>Вид платежа: </a:t>
            </a:r>
            <a:r>
              <a:rPr lang="ru-RU" sz="1400" b="0" dirty="0">
                <a:latin typeface="+mn-lt"/>
                <a:cs typeface="Arial" panose="020B0604020202020204" pitchFamily="34" charset="0"/>
              </a:rPr>
              <a:t>аннуитет</a:t>
            </a:r>
          </a:p>
        </p:txBody>
      </p:sp>
      <p:sp>
        <p:nvSpPr>
          <p:cNvPr id="31" name="Прямоугольник 13"/>
          <p:cNvSpPr/>
          <p:nvPr/>
        </p:nvSpPr>
        <p:spPr>
          <a:xfrm>
            <a:off x="5239539" y="1030288"/>
            <a:ext cx="3509661" cy="1538883"/>
          </a:xfrm>
          <a:prstGeom prst="rect">
            <a:avLst/>
          </a:prstGeom>
          <a:ln>
            <a:solidFill>
              <a:srgbClr val="00B050"/>
            </a:solidFill>
            <a:prstDash val="dash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</a:pPr>
            <a:r>
              <a:rPr lang="ru-RU" sz="1400" dirty="0">
                <a:latin typeface="+mn-lt"/>
                <a:cs typeface="Arial" panose="020B0604020202020204" pitchFamily="34" charset="0"/>
              </a:rPr>
              <a:t>ПАРАМЕТРЫ ГОСПОДДЕРЖКИ:</a:t>
            </a:r>
          </a:p>
          <a:p>
            <a:pPr algn="just" fontAlgn="auto">
              <a:spcBef>
                <a:spcPts val="600"/>
              </a:spcBef>
              <a:spcAft>
                <a:spcPts val="0"/>
              </a:spcAft>
            </a:pPr>
            <a:r>
              <a:rPr lang="ru-RU" sz="1400" b="0" dirty="0">
                <a:latin typeface="+mn-lt"/>
                <a:cs typeface="Arial" panose="020B0604020202020204" pitchFamily="34" charset="0"/>
              </a:rPr>
              <a:t>расходы по оплате процентной ставки возмещаются в размере 100% ключевой ставки ЦБ</a:t>
            </a:r>
          </a:p>
          <a:p>
            <a:pPr marL="285750" indent="-285750" algn="just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latin typeface="+mn-lt"/>
                <a:cs typeface="Arial" panose="020B0604020202020204" pitchFamily="34" charset="0"/>
              </a:rPr>
              <a:t>7.75% - текущая ключевая ставка ЦБ РФ</a:t>
            </a:r>
          </a:p>
        </p:txBody>
      </p:sp>
      <p:sp>
        <p:nvSpPr>
          <p:cNvPr id="15" name="TextBox 27">
            <a:extLst>
              <a:ext uri="{FF2B5EF4-FFF2-40B4-BE49-F238E27FC236}">
                <a16:creationId xmlns:a16="http://schemas.microsoft.com/office/drawing/2014/main" id="{C8C6D785-C2F8-4BA6-91EE-ED934B31A2B0}"/>
              </a:ext>
            </a:extLst>
          </p:cNvPr>
          <p:cNvSpPr txBox="1"/>
          <p:nvPr/>
        </p:nvSpPr>
        <p:spPr>
          <a:xfrm>
            <a:off x="329939" y="2730728"/>
            <a:ext cx="8521830" cy="30777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Размер господдержки</a:t>
            </a: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ru-RU" sz="1400" b="0" dirty="0">
                <a:latin typeface="Arial" pitchFamily="34" charset="0"/>
                <a:cs typeface="Arial" pitchFamily="34" charset="0"/>
              </a:rPr>
              <a:t>сумма % за весь срок кредита </a:t>
            </a: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1400" b="0" dirty="0">
                <a:latin typeface="Arial" pitchFamily="34" charset="0"/>
                <a:cs typeface="Arial" pitchFamily="34" charset="0"/>
              </a:rPr>
              <a:t> (ключевая ставка ЦБ </a:t>
            </a: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ru-RU" sz="1400" b="0" dirty="0">
                <a:latin typeface="Arial" pitchFamily="34" charset="0"/>
                <a:cs typeface="Arial" pitchFamily="34" charset="0"/>
              </a:rPr>
              <a:t>% ставка банка)</a:t>
            </a:r>
            <a:endParaRPr lang="en-US" sz="1400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3001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23856" y="115369"/>
            <a:ext cx="91201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r>
              <a:rPr lang="ru-RU" sz="2400" dirty="0">
                <a:solidFill>
                  <a:srgbClr val="000000"/>
                </a:solidFill>
                <a:latin typeface="+mn-lt"/>
              </a:rPr>
              <a:t>Схема подачи заявки и получения средств господдержки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на возмещение процентов по кредиту</a:t>
            </a:r>
            <a:endParaRPr lang="en-US" sz="240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690811"/>
              </p:ext>
            </p:extLst>
          </p:nvPr>
        </p:nvGraphicFramePr>
        <p:xfrm>
          <a:off x="159682" y="814976"/>
          <a:ext cx="8932509" cy="6130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1471">
                  <a:extLst>
                    <a:ext uri="{9D8B030D-6E8A-4147-A177-3AD203B41FA5}">
                      <a16:colId xmlns:a16="http://schemas.microsoft.com/office/drawing/2014/main" val="3246928776"/>
                    </a:ext>
                  </a:extLst>
                </a:gridCol>
                <a:gridCol w="2247640">
                  <a:extLst>
                    <a:ext uri="{9D8B030D-6E8A-4147-A177-3AD203B41FA5}">
                      <a16:colId xmlns:a16="http://schemas.microsoft.com/office/drawing/2014/main" val="132143175"/>
                    </a:ext>
                  </a:extLst>
                </a:gridCol>
                <a:gridCol w="272769">
                  <a:extLst>
                    <a:ext uri="{9D8B030D-6E8A-4147-A177-3AD203B41FA5}">
                      <a16:colId xmlns:a16="http://schemas.microsoft.com/office/drawing/2014/main" val="1603279586"/>
                    </a:ext>
                  </a:extLst>
                </a:gridCol>
                <a:gridCol w="260688">
                  <a:extLst>
                    <a:ext uri="{9D8B030D-6E8A-4147-A177-3AD203B41FA5}">
                      <a16:colId xmlns:a16="http://schemas.microsoft.com/office/drawing/2014/main" val="3720026568"/>
                    </a:ext>
                  </a:extLst>
                </a:gridCol>
                <a:gridCol w="1764317">
                  <a:extLst>
                    <a:ext uri="{9D8B030D-6E8A-4147-A177-3AD203B41FA5}">
                      <a16:colId xmlns:a16="http://schemas.microsoft.com/office/drawing/2014/main" val="1854335010"/>
                    </a:ext>
                  </a:extLst>
                </a:gridCol>
                <a:gridCol w="3010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8303">
                  <a:extLst>
                    <a:ext uri="{9D8B030D-6E8A-4147-A177-3AD203B41FA5}">
                      <a16:colId xmlns:a16="http://schemas.microsoft.com/office/drawing/2014/main" val="3056695966"/>
                    </a:ext>
                  </a:extLst>
                </a:gridCol>
                <a:gridCol w="146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10023">
                  <a:extLst>
                    <a:ext uri="{9D8B030D-6E8A-4147-A177-3AD203B41FA5}">
                      <a16:colId xmlns:a16="http://schemas.microsoft.com/office/drawing/2014/main" val="3967093370"/>
                    </a:ext>
                  </a:extLst>
                </a:gridCol>
              </a:tblGrid>
              <a:tr h="201023">
                <a:tc gridSpan="9"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solidFill>
                            <a:schemeClr val="bg2"/>
                          </a:solidFill>
                          <a:latin typeface="+mn-lt"/>
                        </a:rPr>
                        <a:t>Подача</a:t>
                      </a:r>
                      <a:r>
                        <a:rPr lang="ru-RU" sz="1200" b="1" baseline="0" dirty="0">
                          <a:solidFill>
                            <a:schemeClr val="bg2"/>
                          </a:solidFill>
                          <a:latin typeface="+mn-lt"/>
                        </a:rPr>
                        <a:t> заявки</a:t>
                      </a:r>
                      <a:endParaRPr lang="en-US" sz="12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075716"/>
                  </a:ext>
                </a:extLst>
              </a:tr>
              <a:tr h="248959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2"/>
                          </a:solidFill>
                          <a:latin typeface="+mn-lt"/>
                        </a:rPr>
                        <a:t>1.</a:t>
                      </a:r>
                      <a:endParaRPr lang="en-US" sz="12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+mn-lt"/>
                        </a:rPr>
                        <a:t>Собственники МКД: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Субъект РФ: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+mn-lt"/>
                        </a:rPr>
                        <a:t>Фонд</a:t>
                      </a:r>
                      <a:r>
                        <a:rPr lang="ru-RU" sz="1200" b="1" baseline="0" dirty="0">
                          <a:latin typeface="+mn-lt"/>
                        </a:rPr>
                        <a:t> ЖКХ: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3649279"/>
                  </a:ext>
                </a:extLst>
              </a:tr>
              <a:tr h="1084736"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+mn-lt"/>
                        </a:rPr>
                        <a:t>Принимают решение о проведении капремонта, привлечении кредита и об участии в программе господдержки, собирают необходимые документы и подают обращение в ОМСУ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Формирует и подает заявку в Фонд ЖКХ;</a:t>
                      </a:r>
                    </a:p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Рассматривает заявки субъектов РФ, заключает договоры с субъектами РФ, резервирует согласованную сумму средств для предоставления государственной поддержки соответствующему субъекту РФ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2114386"/>
                  </a:ext>
                </a:extLst>
              </a:tr>
              <a:tr h="151350">
                <a:tc gridSpan="9"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Выполнение работ и подача отчетности</a:t>
                      </a:r>
                      <a:endParaRPr lang="en-US" sz="12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835530"/>
                  </a:ext>
                </a:extLst>
              </a:tr>
              <a:tr h="24017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bg2"/>
                          </a:solidFill>
                          <a:latin typeface="+mn-lt"/>
                        </a:rPr>
                        <a:t>2.</a:t>
                      </a:r>
                      <a:endParaRPr lang="en-US" sz="11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  <a:p>
                      <a:endParaRPr lang="en-US" sz="11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+mn-lt"/>
                        </a:rPr>
                        <a:t>Собственники МКД: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Субъект РФ: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+mn-lt"/>
                        </a:rPr>
                        <a:t>Фонд</a:t>
                      </a:r>
                      <a:r>
                        <a:rPr lang="ru-RU" sz="1200" b="1" baseline="0" dirty="0">
                          <a:latin typeface="+mn-lt"/>
                        </a:rPr>
                        <a:t> ЖКХ: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06208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+mn-lt"/>
                        </a:rPr>
                        <a:t>Проводят ремонтные работы и отправляют документы, подтверждающие проведение работ и привлечение кредита </a:t>
                      </a:r>
                      <a:r>
                        <a:rPr lang="ru-RU" sz="12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до </a:t>
                      </a:r>
                      <a:r>
                        <a:rPr lang="ru-RU" sz="12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31 декабря </a:t>
                      </a:r>
                      <a:r>
                        <a:rPr lang="ru-RU" sz="1200" baseline="0" dirty="0">
                          <a:solidFill>
                            <a:schemeClr val="tx2"/>
                          </a:solidFill>
                          <a:latin typeface="+mn-lt"/>
                        </a:rPr>
                        <a:t>года подачи заявки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Направляет отчет в Фонд ЖКХ не позднее </a:t>
                      </a:r>
                      <a:r>
                        <a:rPr lang="ru-RU" sz="12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31 декабря 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года подачи заявки</a:t>
                      </a:r>
                    </a:p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Проводит проверку подтверждающих документов  </a:t>
                      </a:r>
                    </a:p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3129032"/>
                  </a:ext>
                </a:extLst>
              </a:tr>
              <a:tr h="179352">
                <a:tc gridSpan="9"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Перечисление средств государственной поддержки</a:t>
                      </a:r>
                      <a:endParaRPr lang="en-US" sz="12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245156"/>
                  </a:ext>
                </a:extLst>
              </a:tr>
              <a:tr h="27857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bg2"/>
                          </a:solidFill>
                          <a:latin typeface="+mn-lt"/>
                        </a:rPr>
                        <a:t>3.</a:t>
                      </a:r>
                      <a:endParaRPr lang="en-US" sz="11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  <a:p>
                      <a:endParaRPr lang="en-US" sz="11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+mn-lt"/>
                        </a:rPr>
                        <a:t>Фонд</a:t>
                      </a:r>
                      <a:r>
                        <a:rPr lang="ru-RU" sz="1200" b="1" baseline="0" dirty="0">
                          <a:latin typeface="+mn-lt"/>
                        </a:rPr>
                        <a:t> ЖКХ: 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Субъект РФ: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+mn-lt"/>
                        </a:rPr>
                        <a:t>Собственники МКД</a:t>
                      </a:r>
                      <a:r>
                        <a:rPr lang="ru-RU" sz="1200" b="1" dirty="0">
                          <a:latin typeface="+mn-lt"/>
                        </a:rPr>
                        <a:t>: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431168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Перечисляет средства господдержки в бюджет </a:t>
                      </a:r>
                      <a:r>
                        <a:rPr lang="ru-RU" sz="1200" b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субъекта РФ </a:t>
                      </a:r>
                    </a:p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Распределяет через</a:t>
                      </a:r>
                      <a:r>
                        <a:rPr lang="ru-RU" sz="1200" b="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ОМСУ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средства господдержки между МКД</a:t>
                      </a:r>
                    </a:p>
                    <a:p>
                      <a:endParaRPr lang="ru-RU" sz="1200" b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2"/>
                          </a:solidFill>
                          <a:latin typeface="+mn-lt"/>
                        </a:rPr>
                        <a:t>В течение 30 рабочих дней после получения подтверждения о выделении средств господдержки направляют в ОМСУ:</a:t>
                      </a:r>
                    </a:p>
                    <a:p>
                      <a:pPr marL="285750" lvl="0" indent="-2857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+mn-lt"/>
                        </a:rPr>
                        <a:t>реквизиты банковского счета;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</a:endParaRPr>
                    </a:p>
                    <a:p>
                      <a:pPr marL="285750" lvl="0" indent="-2857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+mn-lt"/>
                        </a:rPr>
                        <a:t>решение ОСС о капитальном ремонте и порядке использования средств государственной поддержки;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</a:endParaRPr>
                    </a:p>
                    <a:p>
                      <a:pPr marL="285750" lvl="0" indent="-2857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+mn-lt"/>
                        </a:rPr>
                        <a:t>справку из банка о сумме начисленных и выплаченных процентов за период.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</a:endParaRPr>
                    </a:p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8668524"/>
                  </a:ext>
                </a:extLst>
              </a:tr>
            </a:tbl>
          </a:graphicData>
        </a:graphic>
      </p:graphicFrame>
      <p:sp>
        <p:nvSpPr>
          <p:cNvPr id="7" name="Right Arrow 6"/>
          <p:cNvSpPr/>
          <p:nvPr/>
        </p:nvSpPr>
        <p:spPr bwMode="auto">
          <a:xfrm>
            <a:off x="3461657" y="1604865"/>
            <a:ext cx="139959" cy="223935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3024049" y="1640191"/>
            <a:ext cx="274320" cy="274320"/>
          </a:xfrm>
          <a:prstGeom prst="rightArrow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5449388" y="1639676"/>
            <a:ext cx="274320" cy="274320"/>
          </a:xfrm>
          <a:prstGeom prst="rightArrow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3024049" y="3329998"/>
            <a:ext cx="274320" cy="274320"/>
          </a:xfrm>
          <a:prstGeom prst="rightArrow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5449388" y="3329998"/>
            <a:ext cx="274320" cy="274320"/>
          </a:xfrm>
          <a:prstGeom prst="rightArrow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3024049" y="5128098"/>
            <a:ext cx="274320" cy="274320"/>
          </a:xfrm>
          <a:prstGeom prst="rightArrow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5449388" y="5128098"/>
            <a:ext cx="274320" cy="274320"/>
          </a:xfrm>
          <a:prstGeom prst="rightArrow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16138C8-BFC1-4781-B0A2-C0D69CE116E8}"/>
              </a:ext>
            </a:extLst>
          </p:cNvPr>
          <p:cNvGrpSpPr/>
          <p:nvPr/>
        </p:nvGrpSpPr>
        <p:grpSpPr>
          <a:xfrm>
            <a:off x="1055984" y="5622623"/>
            <a:ext cx="4667724" cy="646331"/>
            <a:chOff x="1055984" y="5622623"/>
            <a:chExt cx="4667724" cy="64633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9AF0826-CC3E-4CD5-AD6A-5CBBB5B5D678}"/>
                </a:ext>
              </a:extLst>
            </p:cNvPr>
            <p:cNvSpPr txBox="1"/>
            <p:nvPr/>
          </p:nvSpPr>
          <p:spPr>
            <a:xfrm>
              <a:off x="1055984" y="5622623"/>
              <a:ext cx="4530564" cy="64633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b="0" dirty="0">
                  <a:solidFill>
                    <a:schemeClr val="tx2"/>
                  </a:solidFill>
                  <a:latin typeface="+mn-lt"/>
                </a:rPr>
                <a:t>Перечисление средств осуществляется в несколько этапов (например, ежеквартально). Для последующих выплат необходимо предоставлять только справку из банка.</a:t>
              </a:r>
              <a:endParaRPr lang="en-US" sz="1200" b="0" dirty="0">
                <a:solidFill>
                  <a:schemeClr val="tx2"/>
                </a:solidFill>
                <a:latin typeface="+mn-lt"/>
              </a:endParaRP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188D00ED-BFAC-413B-98BF-3371594C7B86}"/>
                </a:ext>
              </a:extLst>
            </p:cNvPr>
            <p:cNvCxnSpPr/>
            <p:nvPr/>
          </p:nvCxnSpPr>
          <p:spPr bwMode="auto">
            <a:xfrm>
              <a:off x="4992188" y="6155702"/>
              <a:ext cx="73152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855948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179994" y="141788"/>
            <a:ext cx="896400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r>
              <a:rPr lang="ru-RU" sz="2400" dirty="0">
                <a:solidFill>
                  <a:srgbClr val="000000"/>
                </a:solidFill>
                <a:latin typeface="+mn-lt"/>
              </a:rPr>
              <a:t>Шаг 1. Обратиться в ОМСУ или другой уполномоченный орган за информацией об условиях участия МКД в программе господдержки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9280" y="1923142"/>
            <a:ext cx="8485434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spcBef>
                <a:spcPct val="50000"/>
              </a:spcBef>
              <a:defRPr b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ru-RU" sz="1800" b="1" dirty="0">
                <a:latin typeface="+mn-lt"/>
              </a:rPr>
              <a:t>Собственникам МКД или лицам, осуществляющим управление МКД (ТСЖ/ЖСК/ЖК или управляющей организации) необходимо узнать:</a:t>
            </a:r>
          </a:p>
          <a:p>
            <a:endParaRPr lang="en-US" sz="1800" b="1" dirty="0">
              <a:latin typeface="+mn-lt"/>
            </a:endParaRPr>
          </a:p>
          <a:p>
            <a:pPr marL="342900" lvl="0" indent="-342900">
              <a:buClr>
                <a:schemeClr val="bg2"/>
              </a:buClr>
              <a:buFont typeface="+mj-lt"/>
              <a:buAutoNum type="arabicParenR"/>
            </a:pPr>
            <a:r>
              <a:rPr lang="ru-RU" sz="1800" dirty="0">
                <a:latin typeface="+mn-lt"/>
              </a:rPr>
              <a:t>соответствует ли МКД установленным требованиям для предоставления государственной поддержки;</a:t>
            </a:r>
            <a:endParaRPr lang="en-US" sz="1800" dirty="0">
              <a:latin typeface="+mn-lt"/>
            </a:endParaRPr>
          </a:p>
          <a:p>
            <a:pPr marL="342900" lvl="0" indent="-342900">
              <a:buClr>
                <a:schemeClr val="bg2"/>
              </a:buClr>
              <a:buFont typeface="+mj-lt"/>
              <a:buAutoNum type="arabicParenR"/>
            </a:pPr>
            <a:r>
              <a:rPr lang="ru-RU" sz="1800" dirty="0">
                <a:latin typeface="+mn-lt"/>
              </a:rPr>
              <a:t>о форме и сроках подачи обращения на получение финансовой поддержки в ОМСУ или другой уполномоченный орган, а также о перечне необходимых документов</a:t>
            </a:r>
            <a:r>
              <a:rPr lang="ru-RU" sz="1800" i="1" dirty="0">
                <a:latin typeface="+mn-lt"/>
              </a:rPr>
              <a:t>.</a:t>
            </a:r>
            <a:endParaRPr lang="ru-RU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48810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-136689" y="225503"/>
            <a:ext cx="941737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r>
              <a:rPr lang="ru-RU" sz="2400" dirty="0">
                <a:solidFill>
                  <a:srgbClr val="000000"/>
                </a:solidFill>
                <a:latin typeface="+mn-lt"/>
              </a:rPr>
              <a:t>Шаг 2. Подать заявку на получение кредита на проведение капитального ремонта МКД и получить одобрение кредитной заявки от банка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4121" y="1544509"/>
            <a:ext cx="84854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spcBef>
                <a:spcPct val="50000"/>
              </a:spcBef>
              <a:defRPr b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spcBef>
                <a:spcPts val="1200"/>
              </a:spcBef>
              <a:buClr>
                <a:srgbClr val="00B0F0"/>
              </a:buClr>
            </a:pPr>
            <a:endParaRPr lang="ru-RU" sz="2000" b="1" dirty="0">
              <a:latin typeface="+mn-lt"/>
            </a:endParaRPr>
          </a:p>
          <a:p>
            <a:pPr marL="342900" indent="-342900">
              <a:spcBef>
                <a:spcPts val="1200"/>
              </a:spcBef>
              <a:buClr>
                <a:srgbClr val="00B0F0"/>
              </a:buClr>
              <a:buFont typeface="+mj-lt"/>
              <a:buAutoNum type="arabicParenR"/>
            </a:pPr>
            <a:r>
              <a:rPr lang="ru-RU" sz="2000" dirty="0">
                <a:latin typeface="+mn-lt"/>
              </a:rPr>
              <a:t>Обратиться в банк с заявлением на получение кредита</a:t>
            </a:r>
          </a:p>
          <a:p>
            <a:pPr marL="342900" indent="-342900">
              <a:spcBef>
                <a:spcPts val="1200"/>
              </a:spcBef>
              <a:buClr>
                <a:srgbClr val="00B0F0"/>
              </a:buClr>
              <a:buFont typeface="+mj-lt"/>
              <a:buAutoNum type="arabicParenR"/>
            </a:pPr>
            <a:r>
              <a:rPr lang="ru-RU" sz="2000" dirty="0">
                <a:latin typeface="+mn-lt"/>
              </a:rPr>
              <a:t>Получить от банка одобрение кредитной заявки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8133" y="4286464"/>
            <a:ext cx="84854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spcBef>
                <a:spcPct val="50000"/>
              </a:spcBef>
              <a:defRPr b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spcBef>
                <a:spcPts val="1200"/>
              </a:spcBef>
              <a:buClr>
                <a:srgbClr val="00B0F0"/>
              </a:buClr>
            </a:pPr>
            <a:r>
              <a:rPr lang="ru-RU" sz="1800" dirty="0">
                <a:latin typeface="+mn-lt"/>
              </a:rPr>
              <a:t>Подробная информация о кредитовании капитального ремонта МКД размещена на сайте «Реформа ЖКХ» в разделе</a:t>
            </a:r>
            <a:r>
              <a:rPr lang="en-US" sz="1800" dirty="0">
                <a:latin typeface="+mn-lt"/>
              </a:rPr>
              <a:t> </a:t>
            </a:r>
            <a:r>
              <a:rPr lang="ru-RU" sz="1800" dirty="0">
                <a:latin typeface="+mn-lt"/>
              </a:rPr>
              <a:t>«Энергоэффективность», лекция по Теме 14. «Источники финансирования капитального ремонта МКД, привлечение дополнительного финансирования»:</a:t>
            </a:r>
          </a:p>
          <a:p>
            <a:pPr>
              <a:spcBef>
                <a:spcPts val="1200"/>
              </a:spcBef>
              <a:buClr>
                <a:srgbClr val="00B0F0"/>
              </a:buClr>
            </a:pPr>
            <a:r>
              <a:rPr lang="en-US" sz="1800" b="1" dirty="0">
                <a:latin typeface="+mn-lt"/>
                <a:hlinkClick r:id="rId3"/>
              </a:rPr>
              <a:t>https://exp.reformagkh.ru/educational-materials?b=3</a:t>
            </a:r>
            <a:r>
              <a:rPr lang="ru-RU" sz="1800" b="1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70822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223934" y="154475"/>
            <a:ext cx="892006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r>
              <a:rPr lang="ru-RU" sz="2400" dirty="0">
                <a:solidFill>
                  <a:schemeClr val="tx2"/>
                </a:solidFill>
                <a:latin typeface="+mn-lt"/>
              </a:rPr>
              <a:t>Шаг 3. На общем собрании собственников помещений МКД принять решения, необходимые для участия в программе господдержки, включая: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42091" y="1497193"/>
            <a:ext cx="8248849" cy="4006946"/>
            <a:chOff x="471638" y="1703672"/>
            <a:chExt cx="8248849" cy="4006946"/>
          </a:xfrm>
        </p:grpSpPr>
        <p:sp>
          <p:nvSpPr>
            <p:cNvPr id="4" name="Rectangle 3"/>
            <p:cNvSpPr/>
            <p:nvPr/>
          </p:nvSpPr>
          <p:spPr bwMode="auto">
            <a:xfrm>
              <a:off x="6261084" y="2354367"/>
              <a:ext cx="2286154" cy="158816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lvl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3535534" y="2354367"/>
              <a:ext cx="2286154" cy="158816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lvl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780361" y="2354367"/>
              <a:ext cx="2286154" cy="158816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lvl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69657" y="2579271"/>
              <a:ext cx="198860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cs typeface="Arial" pitchFamily="34" charset="0"/>
                </a:rPr>
                <a:t>Решения о проведении капитального ремонта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10833" y="2513331"/>
              <a:ext cx="21244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Arial" pitchFamily="34" charset="0"/>
                </a:rPr>
                <a:t>Решение о </a:t>
              </a:r>
              <a:r>
                <a:rPr lang="ru-RU" b="0" kern="0" dirty="0">
                  <a:solidFill>
                    <a:schemeClr val="tx2"/>
                  </a:solidFill>
                  <a:latin typeface="+mn-lt"/>
                  <a:cs typeface="Arial" pitchFamily="34" charset="0"/>
                </a:rPr>
                <a:t>порядке использования средств государственной поддержки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09859" y="2486732"/>
              <a:ext cx="198860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cs typeface="Arial" pitchFamily="34" charset="0"/>
                </a:rPr>
                <a:t>Решение о привлечении кредита на капитальный ремонт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92772" y="2819410"/>
              <a:ext cx="4138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+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47197" y="2819410"/>
              <a:ext cx="4138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+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535534" y="1953926"/>
              <a:ext cx="2286000" cy="4042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lvl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25212" y="1986777"/>
              <a:ext cx="4957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2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6261084" y="1953926"/>
              <a:ext cx="2286000" cy="4042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lvl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56234" y="1986777"/>
              <a:ext cx="4957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3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780361" y="1953926"/>
              <a:ext cx="2286000" cy="4042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lvl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75511" y="1986777"/>
              <a:ext cx="4957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1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481262" y="1703672"/>
              <a:ext cx="8229601" cy="2598821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lvl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01099" y="5125843"/>
              <a:ext cx="7343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Протокол</a:t>
              </a:r>
              <a:r>
                <a:rPr kumimoji="0" lang="ru-RU" b="1" i="0" u="none" strike="noStrike" kern="0" cap="none" spc="0" normalizeH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 </a:t>
              </a: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общего собрания собственников помещений в МКД с решениями, принятыми не менее чем 2/3 голосов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1" name="Flowchart: Merge 20"/>
            <p:cNvSpPr/>
            <p:nvPr/>
          </p:nvSpPr>
          <p:spPr bwMode="auto">
            <a:xfrm>
              <a:off x="471638" y="4302502"/>
              <a:ext cx="8248849" cy="750761"/>
            </a:xfrm>
            <a:prstGeom prst="flowChartMerg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lvl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49886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6390" y="185979"/>
            <a:ext cx="8158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None/>
            </a:pP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Решения о проведении капитального ремонта общего имущества в МКД</a:t>
            </a:r>
            <a:endParaRPr lang="en-US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6390" y="1018231"/>
            <a:ext cx="826409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b="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О/ОБ:</a:t>
            </a:r>
          </a:p>
          <a:p>
            <a:pPr marL="342900" indent="-342900" algn="just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rabicParenR"/>
            </a:pPr>
            <a:r>
              <a:rPr lang="ru-RU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Проведении капитального ремонта общего имущества в МКД,</a:t>
            </a:r>
          </a:p>
          <a:p>
            <a:pPr marL="342900" indent="-342900" algn="just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rabicParenR"/>
            </a:pPr>
            <a:r>
              <a:rPr lang="ru-RU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Утверждении перечня услуг/работ по капитальному ремонту (согласно ч. 1-2, ст. 166 ЖК РФ),  </a:t>
            </a:r>
          </a:p>
          <a:p>
            <a:pPr marL="342900" indent="-342900" algn="just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rabicParenR"/>
            </a:pPr>
            <a:r>
              <a:rPr lang="ru-RU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Утверждении сметы расходов на проведение работ/услуг по капитальному ремонту общего имущества в МКД,</a:t>
            </a:r>
          </a:p>
          <a:p>
            <a:pPr marL="342900" indent="-342900" algn="just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rabicParenR"/>
            </a:pPr>
            <a:r>
              <a:rPr lang="ru-RU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Утверждении срока проведения капитального ремонта,</a:t>
            </a:r>
          </a:p>
          <a:p>
            <a:pPr marL="342900" indent="-342900" algn="just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rabicParenR"/>
            </a:pPr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Утверждении источников финансирования капитального ремонта, включая размер собственных средств ТСЖ, ЖК, ЖСК или собственников помещений в МКД; размер заемных (кредитных) средств, которые планируется привлечь на капитальный ремонт,</a:t>
            </a:r>
          </a:p>
          <a:p>
            <a:pPr marL="342900" indent="-342900" algn="just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rabicParenR"/>
            </a:pPr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Выборе </a:t>
            </a:r>
            <a:r>
              <a:rPr lang="ru-RU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лица, которое от имени всех собственников помещений в МКД уполномочено участвовать в приемке выполненных работ по капитальному ремонту, в том числе, подписывать соответствующие акты.</a:t>
            </a:r>
          </a:p>
        </p:txBody>
      </p:sp>
    </p:spTree>
    <p:extLst>
      <p:ext uri="{BB962C8B-B14F-4D97-AF65-F5344CB8AC3E}">
        <p14:creationId xmlns:p14="http://schemas.microsoft.com/office/powerpoint/2010/main" val="31946129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7788" y="1042875"/>
            <a:ext cx="7886825" cy="2652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b="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О/ОБ: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rabicParenR"/>
            </a:pPr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Участии в программе финансовой поддержки;</a:t>
            </a:r>
            <a:endParaRPr lang="en-US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rabicParenR"/>
            </a:pPr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Цели, на которую берется поддержка;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rabicParenR"/>
            </a:pPr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Счета для перечисления средств поддержки (специальный счет МКД);</a:t>
            </a:r>
            <a:endParaRPr lang="en-US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rabicParenR"/>
            </a:pPr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Лице, уполномоченном собственниками МКД на подготовку и подачу обращения на получение поддержки. </a:t>
            </a:r>
            <a:endParaRPr lang="en-US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6390" y="149853"/>
            <a:ext cx="8158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None/>
            </a:pP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Решение о порядке использования средств господдержки</a:t>
            </a:r>
          </a:p>
        </p:txBody>
      </p:sp>
    </p:spTree>
    <p:extLst>
      <p:ext uri="{BB962C8B-B14F-4D97-AF65-F5344CB8AC3E}">
        <p14:creationId xmlns:p14="http://schemas.microsoft.com/office/powerpoint/2010/main" val="35049587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-93306" y="253489"/>
            <a:ext cx="92373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Решение о привлечении кредита на капитальный ремонт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8772" y="1150908"/>
            <a:ext cx="826409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1600" b="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О/ОБ:</a:t>
            </a:r>
          </a:p>
          <a:p>
            <a:pPr marL="342900" indent="-342900" algn="just">
              <a:buClr>
                <a:schemeClr val="bg2"/>
              </a:buClr>
              <a:buFont typeface="+mj-lt"/>
              <a:buAutoNum type="arabicParenR"/>
            </a:pPr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получении займа (кредита) на капитальный ремонт общего имущества в многоквартирном доме</a:t>
            </a:r>
          </a:p>
          <a:p>
            <a:pPr marL="342900" indent="-342900" algn="just">
              <a:buClr>
                <a:schemeClr val="bg2"/>
              </a:buClr>
              <a:buFont typeface="+mj-lt"/>
              <a:buAutoNum type="arabicParenR"/>
            </a:pPr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одобрении сделки и определении существенных условий кредитного договора:</a:t>
            </a:r>
            <a:endParaRPr lang="en-US" sz="16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кредита ___________________ рублей </a:t>
            </a:r>
            <a:endParaRPr lang="en-US" sz="16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пользования кредитом</a:t>
            </a:r>
            <a:r>
              <a:rPr lang="en-US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</a:t>
            </a:r>
            <a:endParaRPr lang="en-US" sz="16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процентная ставка за пользование кредитом: ____________</a:t>
            </a:r>
            <a:endParaRPr lang="en-US" sz="16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получения кредита: финансирование капитального ремонта общего имущества в МКД (согласно утвержденному перечню работ)</a:t>
            </a:r>
          </a:p>
          <a:p>
            <a:pPr marL="800100" lvl="1" indent="-342900" algn="just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существенные условия кредитного договора </a:t>
            </a:r>
            <a:endParaRPr lang="en-US" sz="16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Clr>
                <a:schemeClr val="bg2"/>
              </a:buClr>
              <a:buFont typeface="+mj-lt"/>
              <a:buAutoNum type="arabicParenR"/>
            </a:pPr>
            <a:endParaRPr lang="ru-RU" sz="16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Clr>
                <a:schemeClr val="bg2"/>
              </a:buClr>
              <a:buFont typeface="+mj-lt"/>
              <a:buAutoNum type="arabicParenR"/>
            </a:pPr>
            <a:r>
              <a:rPr lang="ru-RU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Утверждении источником погашения задолженности по кредитному договору денежных средств фонда капитального ремонта, формируемого на специальном счете</a:t>
            </a:r>
          </a:p>
          <a:p>
            <a:pPr algn="just">
              <a:spcBef>
                <a:spcPts val="0"/>
              </a:spcBef>
              <a:buClr>
                <a:schemeClr val="bg2"/>
              </a:buClr>
            </a:pPr>
            <a:endParaRPr lang="ru-RU" sz="16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5537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0" y="236774"/>
            <a:ext cx="92373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r>
              <a:rPr lang="ru-RU" sz="2400" dirty="0">
                <a:solidFill>
                  <a:srgbClr val="000000"/>
                </a:solidFill>
                <a:latin typeface="+mn-lt"/>
              </a:rPr>
              <a:t>Шаг 4. Получить от банка-кредитора письмо о намерении выдать кредит с указанием: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48050" y="2023611"/>
            <a:ext cx="488911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spcBef>
                <a:spcPct val="50000"/>
              </a:spcBef>
              <a:defRPr b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742950" lvl="1" indent="-28575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2"/>
                </a:solidFill>
                <a:latin typeface="+mn-lt"/>
              </a:rPr>
              <a:t>цели кредита;</a:t>
            </a:r>
            <a:endParaRPr lang="en-US" sz="1800" b="0" dirty="0">
              <a:solidFill>
                <a:schemeClr val="tx2"/>
              </a:solidFill>
              <a:latin typeface="+mn-lt"/>
            </a:endParaRPr>
          </a:p>
          <a:p>
            <a:pPr marL="742950" lvl="1" indent="-28575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2"/>
                </a:solidFill>
                <a:latin typeface="+mn-lt"/>
              </a:rPr>
              <a:t>срока кредита;</a:t>
            </a:r>
            <a:endParaRPr lang="en-US" sz="1800" b="0" dirty="0">
              <a:solidFill>
                <a:schemeClr val="tx2"/>
              </a:solidFill>
              <a:latin typeface="+mn-lt"/>
            </a:endParaRPr>
          </a:p>
          <a:p>
            <a:pPr marL="742950" lvl="1" indent="-28575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2"/>
                </a:solidFill>
                <a:latin typeface="+mn-lt"/>
              </a:rPr>
              <a:t>размера кредита;</a:t>
            </a:r>
            <a:endParaRPr lang="en-US" sz="1800" b="0" dirty="0">
              <a:solidFill>
                <a:schemeClr val="tx2"/>
              </a:solidFill>
              <a:latin typeface="+mn-lt"/>
            </a:endParaRPr>
          </a:p>
          <a:p>
            <a:pPr marL="742950" lvl="1" indent="-28575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2"/>
                </a:solidFill>
                <a:latin typeface="+mn-lt"/>
              </a:rPr>
              <a:t>размера годовой процентной ставки;</a:t>
            </a:r>
            <a:endParaRPr lang="en-US" sz="1800" b="0" dirty="0">
              <a:solidFill>
                <a:schemeClr val="tx2"/>
              </a:solidFill>
              <a:latin typeface="+mn-lt"/>
            </a:endParaRPr>
          </a:p>
          <a:p>
            <a:pPr marL="742950" lvl="1" indent="-28575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2"/>
                </a:solidFill>
                <a:latin typeface="+mn-lt"/>
              </a:rPr>
              <a:t>даты окончания погашения кредита;</a:t>
            </a:r>
            <a:endParaRPr lang="en-US" sz="1800" b="0" dirty="0">
              <a:solidFill>
                <a:schemeClr val="tx2"/>
              </a:solidFill>
              <a:latin typeface="+mn-lt"/>
            </a:endParaRPr>
          </a:p>
          <a:p>
            <a:pPr marL="742950" lvl="1" indent="-28575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2"/>
                </a:solidFill>
                <a:latin typeface="+mn-lt"/>
              </a:rPr>
              <a:t>суммы процентов за весь период кредитного договора (не более 5 лет).</a:t>
            </a:r>
          </a:p>
        </p:txBody>
      </p:sp>
      <p:pic>
        <p:nvPicPr>
          <p:cNvPr id="2" name="Picture 1" descr="&lt;strong&gt;На&lt;/strong&gt; &lt;strong&gt;капитальный&lt;/strong&gt; &lt;strong&gt;ремонт&lt;/strong&gt; могут ввести ...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4" r="14496"/>
          <a:stretch/>
        </p:blipFill>
        <p:spPr>
          <a:xfrm>
            <a:off x="200025" y="1609399"/>
            <a:ext cx="3505200" cy="293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29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386413" y="175441"/>
            <a:ext cx="82092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lvl="0"/>
            <a:r>
              <a:rPr lang="ru-RU" sz="2400" dirty="0">
                <a:solidFill>
                  <a:srgbClr val="000000"/>
                </a:solidFill>
                <a:latin typeface="+mn-lt"/>
              </a:rPr>
              <a:t>Правовые основы государственной поддержки капитального ремонта МКД</a:t>
            </a:r>
            <a:endParaRPr 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0187" y="1228397"/>
            <a:ext cx="880362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spcBef>
                <a:spcPct val="50000"/>
              </a:spcBef>
              <a:defRPr b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110000"/>
              <a:buFont typeface="+mj-lt"/>
              <a:buAutoNum type="arabicParenR"/>
            </a:pPr>
            <a:r>
              <a:rPr lang="ru-RU" dirty="0">
                <a:solidFill>
                  <a:schemeClr val="tx2"/>
                </a:solidFill>
              </a:rPr>
              <a:t>Федеральный закон "О Фонде содействия реформированию жилищно-коммунального хозяйства" от 21.07.2007 N 185-ФЗ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110000"/>
              <a:buFont typeface="+mj-lt"/>
              <a:buAutoNum type="arabicParenR"/>
            </a:pPr>
            <a:r>
              <a:rPr lang="ru-RU" dirty="0"/>
              <a:t>Постановление Правительства РФ от 17 января 2017 года №18 «Об утверждении Правил предоставления финансовой поддержки за счет средств государственной корпорации — Фонда содействия реформированию жилищно-коммунального хозяйства на проведение капитального ремонта многоквартирных домов».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110000"/>
              <a:buFont typeface="+mj-lt"/>
              <a:buAutoNum type="arabicParenR"/>
            </a:pPr>
            <a:r>
              <a:rPr lang="ru-RU" dirty="0">
                <a:solidFill>
                  <a:schemeClr val="tx2"/>
                </a:solidFill>
              </a:rPr>
              <a:t>Постановление Правительства РФ от 11 февраля 2019 г. №114 «О внесении изменений в Правила предоставления финансовой поддержки за счет средств государственной корпорации – Фонда содействия реформированию жилищно-коммунального хозяйства на проведение капитального ремонта многоквартирных домов»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110000"/>
              <a:buFont typeface="+mj-lt"/>
              <a:buAutoNum type="arabicParenR"/>
            </a:pPr>
            <a:r>
              <a:rPr lang="ru-RU" dirty="0">
                <a:solidFill>
                  <a:schemeClr val="tx2"/>
                </a:solidFill>
              </a:rPr>
              <a:t>Перечень мероприятий по энергосбережению и повышению энергоэффективности (утвержден Фондом и согласован с Минстроем России 10.02.2017) </a:t>
            </a:r>
            <a:endParaRPr lang="en-US" dirty="0">
              <a:solidFill>
                <a:schemeClr val="tx2"/>
              </a:solidFill>
            </a:endParaRP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110000"/>
              <a:buFont typeface="+mj-lt"/>
              <a:buAutoNum type="arabicParenR"/>
            </a:pPr>
            <a:r>
              <a:rPr lang="ru-RU" dirty="0">
                <a:solidFill>
                  <a:schemeClr val="tx2"/>
                </a:solidFill>
              </a:rPr>
              <a:t>Методика по подготовке заявок на предоставление финансовой поддержки (утверждена 13 февраля  2019 года, протокол №892) </a:t>
            </a:r>
            <a:endParaRPr lang="ru-RU" dirty="0">
              <a:solidFill>
                <a:srgbClr val="FF0000"/>
              </a:solidFill>
            </a:endParaRP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110000"/>
              <a:buFont typeface="+mj-lt"/>
              <a:buAutoNum type="arabicParenR"/>
            </a:pPr>
            <a:r>
              <a:rPr lang="ru-RU" dirty="0">
                <a:solidFill>
                  <a:schemeClr val="tx2"/>
                </a:solidFill>
              </a:rPr>
              <a:t>Документы размещены на сайте Фонда ЖКХ: </a:t>
            </a:r>
            <a:r>
              <a:rPr lang="en-US" dirty="0">
                <a:solidFill>
                  <a:schemeClr val="tx2"/>
                </a:solidFill>
                <a:hlinkClick r:id="rId2"/>
              </a:rPr>
              <a:t>http://fondgkh.ru/finances/cat/finansovaya-podderzhka-kapitalnogo-remonta-v-2017-godu/</a:t>
            </a:r>
            <a:r>
              <a:rPr lang="en-US" dirty="0">
                <a:solidFill>
                  <a:schemeClr val="tx2"/>
                </a:solidFill>
              </a:rPr>
              <a:t> </a:t>
            </a:r>
            <a:endParaRPr lang="ru-RU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5951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0" y="236774"/>
            <a:ext cx="92373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r>
              <a:rPr lang="ru-RU" sz="2400" dirty="0">
                <a:solidFill>
                  <a:srgbClr val="000000"/>
                </a:solidFill>
                <a:latin typeface="+mn-lt"/>
              </a:rPr>
              <a:t>Шаг 5. Собрать необходимый пакет документов и предоставить в орган местного самоуправления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0557" y="993613"/>
            <a:ext cx="8485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spcBef>
                <a:spcPct val="50000"/>
              </a:spcBef>
              <a:defRPr b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7429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ru-RU" sz="1400" b="0" dirty="0">
              <a:solidFill>
                <a:schemeClr val="tx2"/>
              </a:solidFill>
              <a:latin typeface="+mn-lt"/>
            </a:endParaRPr>
          </a:p>
          <a:p>
            <a:pPr lvl="1">
              <a:buClr>
                <a:schemeClr val="bg2"/>
              </a:buClr>
            </a:pPr>
            <a:endParaRPr lang="ru-RU" sz="1400" dirty="0">
              <a:latin typeface="+mn-lt"/>
            </a:endParaRPr>
          </a:p>
          <a:p>
            <a:pPr>
              <a:spcBef>
                <a:spcPts val="1200"/>
              </a:spcBef>
              <a:buClr>
                <a:srgbClr val="00B0F0"/>
              </a:buClr>
            </a:pPr>
            <a:r>
              <a:rPr lang="ru-RU" sz="1800" b="1" dirty="0">
                <a:latin typeface="+mn-lt"/>
              </a:rPr>
              <a:t>Минимальный пакет документов:</a:t>
            </a:r>
          </a:p>
        </p:txBody>
      </p:sp>
      <p:pic>
        <p:nvPicPr>
          <p:cNvPr id="3" name="Picture 2" descr="... необходимо собрать &lt;strong&gt;пакет документов&lt;/strong&gt;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" y="2051186"/>
            <a:ext cx="2438400" cy="16245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11729" y="1824610"/>
            <a:ext cx="66865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ü"/>
            </a:pPr>
            <a:endParaRPr lang="ru-RU" sz="1800" dirty="0">
              <a:latin typeface="+mn-lt"/>
            </a:endParaRPr>
          </a:p>
          <a:p>
            <a:pPr marL="800100" lvl="1" indent="-342900" algn="just"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2"/>
                </a:solidFill>
                <a:latin typeface="+mn-lt"/>
              </a:rPr>
              <a:t>обращение</a:t>
            </a:r>
            <a:r>
              <a:rPr lang="ru-RU" sz="1800" b="0" dirty="0">
                <a:solidFill>
                  <a:schemeClr val="tx2"/>
                </a:solidFill>
                <a:latin typeface="+mn-lt"/>
              </a:rPr>
              <a:t> на участие в программе государственной финансовой поддержки на;</a:t>
            </a:r>
          </a:p>
          <a:p>
            <a:pPr marL="800100" lvl="1" indent="-342900" algn="just"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2"/>
                </a:solidFill>
                <a:latin typeface="+mn-lt"/>
              </a:rPr>
              <a:t>письмо банка-кредитора о намерении выдать кредит </a:t>
            </a:r>
            <a:r>
              <a:rPr lang="ru-RU" sz="1800" b="0" dirty="0">
                <a:solidFill>
                  <a:schemeClr val="tx2"/>
                </a:solidFill>
                <a:latin typeface="+mn-lt"/>
              </a:rPr>
              <a:t>(в рублях) ТСЖ, ЖК, ЖСК или управляющей организации для проведения капитального ремонта МКД; </a:t>
            </a:r>
          </a:p>
          <a:p>
            <a:pPr marL="800100" lvl="1" indent="-342900" algn="just"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2"/>
                </a:solidFill>
                <a:latin typeface="+mn-lt"/>
              </a:rPr>
              <a:t>протокол с решением общего собрания собственников МКД</a:t>
            </a:r>
            <a:r>
              <a:rPr lang="ru-RU" sz="1800" b="0" dirty="0">
                <a:solidFill>
                  <a:schemeClr val="tx2"/>
                </a:solidFill>
                <a:latin typeface="+mn-lt"/>
              </a:rPr>
              <a:t> о проведении капитального ремонта общего имущества в МКД, получении кредита и порядке использования средств государственной поддержки</a:t>
            </a:r>
          </a:p>
        </p:txBody>
      </p:sp>
    </p:spTree>
    <p:extLst>
      <p:ext uri="{BB962C8B-B14F-4D97-AF65-F5344CB8AC3E}">
        <p14:creationId xmlns:p14="http://schemas.microsoft.com/office/powerpoint/2010/main" val="8227543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Весь &lt;strong&gt;пакет документов&lt;/strong&gt; при оформлении ...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00"/>
          <a:stretch/>
        </p:blipFill>
        <p:spPr>
          <a:xfrm>
            <a:off x="6087261" y="2911543"/>
            <a:ext cx="2857500" cy="2343150"/>
          </a:xfrm>
          <a:prstGeom prst="rect">
            <a:avLst/>
          </a:prstGeom>
        </p:spPr>
      </p:pic>
      <p:sp>
        <p:nvSpPr>
          <p:cNvPr id="28" name="Title 1"/>
          <p:cNvSpPr txBox="1">
            <a:spLocks/>
          </p:cNvSpPr>
          <p:nvPr/>
        </p:nvSpPr>
        <p:spPr bwMode="auto">
          <a:xfrm>
            <a:off x="-43942" y="272128"/>
            <a:ext cx="92373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r>
              <a:rPr lang="ru-RU" sz="2400" dirty="0">
                <a:solidFill>
                  <a:schemeClr val="tx2"/>
                </a:solidFill>
                <a:latin typeface="+mn-lt"/>
              </a:rPr>
              <a:t>Шаг 6. Заключить кредитный договор с банком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8929" y="1818936"/>
            <a:ext cx="778952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spcBef>
                <a:spcPct val="50000"/>
              </a:spcBef>
              <a:defRPr b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spcBef>
                <a:spcPts val="1200"/>
              </a:spcBef>
              <a:buClr>
                <a:schemeClr val="bg2"/>
              </a:buClr>
              <a:buSzPct val="110000"/>
            </a:pPr>
            <a:r>
              <a:rPr lang="ru-RU" sz="1800" b="1" dirty="0">
                <a:solidFill>
                  <a:schemeClr val="tx2"/>
                </a:solidFill>
                <a:latin typeface="+mn-lt"/>
              </a:rPr>
              <a:t>Подготовить пакет документов и направить в банк: </a:t>
            </a:r>
          </a:p>
          <a:p>
            <a:pPr marL="800100" lvl="1" indent="-342900">
              <a:spcBef>
                <a:spcPts val="12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2"/>
                </a:solidFill>
                <a:latin typeface="+mn-lt"/>
              </a:rPr>
              <a:t>протокол общего собрания собственников с решением о проведении капитального ремонта и привлечении кредита, </a:t>
            </a:r>
          </a:p>
          <a:p>
            <a:pPr marL="800100" lvl="1" indent="-342900">
              <a:spcBef>
                <a:spcPts val="12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2"/>
                </a:solidFill>
                <a:latin typeface="+mn-lt"/>
              </a:rPr>
              <a:t>выписку со специального счета, </a:t>
            </a:r>
          </a:p>
          <a:p>
            <a:pPr marL="800100" lvl="1" indent="-342900">
              <a:spcBef>
                <a:spcPts val="12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2"/>
                </a:solidFill>
                <a:latin typeface="+mn-lt"/>
              </a:rPr>
              <a:t>анкету-заявление на получение кредита </a:t>
            </a:r>
          </a:p>
          <a:p>
            <a:pPr marL="800100" lvl="1" indent="-342900">
              <a:spcBef>
                <a:spcPts val="12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2"/>
                </a:solidFill>
                <a:latin typeface="+mn-lt"/>
              </a:rPr>
              <a:t>и прочие, согласно требованиям банка</a:t>
            </a:r>
          </a:p>
        </p:txBody>
      </p:sp>
    </p:spTree>
    <p:extLst>
      <p:ext uri="{BB962C8B-B14F-4D97-AF65-F5344CB8AC3E}">
        <p14:creationId xmlns:p14="http://schemas.microsoft.com/office/powerpoint/2010/main" val="39110382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0" y="143468"/>
            <a:ext cx="86772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r>
              <a:rPr lang="ru-RU" sz="2400" dirty="0">
                <a:solidFill>
                  <a:srgbClr val="000000"/>
                </a:solidFill>
                <a:latin typeface="+mn-lt"/>
              </a:rPr>
              <a:t>Шаг 7. Провести капитальный ремонт и направить отчет в ОМСУ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4986" y="1838195"/>
            <a:ext cx="848543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spcBef>
                <a:spcPct val="50000"/>
              </a:spcBef>
              <a:defRPr b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spcBef>
                <a:spcPts val="0"/>
              </a:spcBef>
              <a:buClr>
                <a:schemeClr val="bg2"/>
              </a:buClr>
            </a:pPr>
            <a:r>
              <a:rPr lang="ru-RU" dirty="0">
                <a:solidFill>
                  <a:schemeClr val="tx2"/>
                </a:solidFill>
              </a:rPr>
              <a:t>Необходимо представить в ОМСУ </a:t>
            </a:r>
            <a:r>
              <a:rPr lang="ru-RU" b="1" dirty="0">
                <a:solidFill>
                  <a:schemeClr val="tx2"/>
                </a:solidFill>
              </a:rPr>
              <a:t>до установленного срока, но не позднее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</a:pPr>
            <a:r>
              <a:rPr lang="ru-RU" b="1" dirty="0">
                <a:solidFill>
                  <a:schemeClr val="tx2"/>
                </a:solidFill>
              </a:rPr>
              <a:t>31 декабря года подачи заявки </a:t>
            </a:r>
            <a:r>
              <a:rPr lang="ru-RU" dirty="0">
                <a:solidFill>
                  <a:schemeClr val="tx2"/>
                </a:solidFill>
              </a:rPr>
              <a:t>(</a:t>
            </a:r>
            <a:r>
              <a:rPr lang="ru-RU" dirty="0">
                <a:latin typeface="Arial"/>
              </a:rPr>
              <a:t>лучше подать отчет заблаговременно, с точным срокам подачи отчетности можно ознакомиться в ОМСУ или другом уполномоченном органе)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документы, подтверждающие:</a:t>
            </a:r>
          </a:p>
          <a:p>
            <a:pPr marL="342900" lvl="0" indent="-342900">
              <a:spcAft>
                <a:spcPts val="600"/>
              </a:spcAft>
              <a:buClr>
                <a:schemeClr val="bg2"/>
              </a:buClr>
              <a:buFont typeface="+mj-lt"/>
              <a:buAutoNum type="arabicParenR"/>
            </a:pPr>
            <a:r>
              <a:rPr lang="ru-RU" b="1" dirty="0">
                <a:solidFill>
                  <a:schemeClr val="tx2"/>
                </a:solidFill>
                <a:latin typeface="+mn-lt"/>
              </a:rPr>
              <a:t>выполнение работ и (или) услуг по капитальному ремонту МКД:</a:t>
            </a:r>
            <a:endParaRPr lang="en-US" b="1" dirty="0">
              <a:solidFill>
                <a:schemeClr val="tx2"/>
              </a:solidFill>
              <a:latin typeface="+mn-lt"/>
            </a:endParaRPr>
          </a:p>
          <a:p>
            <a:pPr marL="742950" lvl="1" indent="-28575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ru-RU" b="0" dirty="0">
                <a:solidFill>
                  <a:schemeClr val="tx2"/>
                </a:solidFill>
                <a:latin typeface="+mn-lt"/>
              </a:rPr>
              <a:t>договор с подрядчиками на проведение работ по капитальному ремонту, в соответствии с перечнем работ, принятым на ОСС. </a:t>
            </a:r>
            <a:endParaRPr lang="en-US" b="0" dirty="0">
              <a:solidFill>
                <a:schemeClr val="tx2"/>
              </a:solidFill>
              <a:latin typeface="+mn-lt"/>
            </a:endParaRPr>
          </a:p>
          <a:p>
            <a:pPr marL="742950" lvl="1" indent="-28575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ru-RU" b="0" dirty="0">
                <a:solidFill>
                  <a:schemeClr val="tx2"/>
                </a:solidFill>
                <a:latin typeface="+mn-lt"/>
              </a:rPr>
              <a:t>форма КС-2 «Акт о приемке выполненных работ»; форма КС-3 «Справка о стоимости выполненных работ и затрат».</a:t>
            </a:r>
            <a:endParaRPr lang="en-US" b="0" dirty="0">
              <a:solidFill>
                <a:schemeClr val="tx2"/>
              </a:solidFill>
              <a:latin typeface="+mn-lt"/>
            </a:endParaRPr>
          </a:p>
          <a:p>
            <a:pPr marL="342900" lvl="0" indent="-342900">
              <a:spcAft>
                <a:spcPts val="600"/>
              </a:spcAft>
              <a:buClr>
                <a:schemeClr val="bg2"/>
              </a:buClr>
              <a:buFont typeface="+mj-lt"/>
              <a:buAutoNum type="arabicParenR"/>
            </a:pPr>
            <a:r>
              <a:rPr lang="ru-RU" b="1" dirty="0">
                <a:solidFill>
                  <a:schemeClr val="tx2"/>
                </a:solidFill>
                <a:latin typeface="+mn-lt"/>
              </a:rPr>
              <a:t>привлечение кредита для проведения капитального ремонта МКД:</a:t>
            </a:r>
            <a:endParaRPr lang="en-US" b="1" dirty="0">
              <a:solidFill>
                <a:schemeClr val="tx2"/>
              </a:solidFill>
              <a:latin typeface="+mn-lt"/>
            </a:endParaRPr>
          </a:p>
          <a:p>
            <a:pPr marL="742950" lvl="1" indent="-28575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ru-RU" b="0" dirty="0">
                <a:solidFill>
                  <a:schemeClr val="tx2"/>
                </a:solidFill>
                <a:latin typeface="+mn-lt"/>
              </a:rPr>
              <a:t>кредитный договор;</a:t>
            </a:r>
            <a:endParaRPr lang="en-US" b="0" dirty="0">
              <a:solidFill>
                <a:schemeClr val="tx2"/>
              </a:solidFill>
              <a:latin typeface="+mn-lt"/>
            </a:endParaRPr>
          </a:p>
          <a:p>
            <a:pPr marL="742950" lvl="1" indent="-28575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ru-RU" b="0" dirty="0">
                <a:solidFill>
                  <a:schemeClr val="tx2"/>
                </a:solidFill>
                <a:latin typeface="+mn-lt"/>
              </a:rPr>
              <a:t>справка из банка о сумме процентов по кредиту за весь срок кредита </a:t>
            </a:r>
            <a:r>
              <a:rPr lang="ru-RU" b="0" i="1" dirty="0">
                <a:solidFill>
                  <a:schemeClr val="tx2"/>
                </a:solidFill>
                <a:latin typeface="+mn-lt"/>
              </a:rPr>
              <a:t>(не более 5 лет).</a:t>
            </a:r>
            <a:endParaRPr lang="en-US" b="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93359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0" y="338923"/>
            <a:ext cx="92373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r>
              <a:rPr lang="ru-RU" sz="2400" dirty="0">
                <a:solidFill>
                  <a:srgbClr val="000000"/>
                </a:solidFill>
                <a:latin typeface="+mn-lt"/>
              </a:rPr>
              <a:t>Шаг 8. Получить средства господдержки на возмещение части расходов на уплату процентов по кредиту</a:t>
            </a:r>
          </a:p>
        </p:txBody>
      </p:sp>
      <p:sp>
        <p:nvSpPr>
          <p:cNvPr id="2" name="Rectangle 1"/>
          <p:cNvSpPr/>
          <p:nvPr/>
        </p:nvSpPr>
        <p:spPr>
          <a:xfrm>
            <a:off x="444559" y="1354586"/>
            <a:ext cx="8058937" cy="4191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 течение 30 рабочих дней после получения уведомления от ОМСУ о выделении субсидии, ТСЖ/ЖСК/ЖК или управляющая организация должны направить в ОМСУ: </a:t>
            </a:r>
            <a:endParaRPr lang="en-US" b="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реквизиты банковского счета </a:t>
            </a:r>
            <a:r>
              <a:rPr lang="ru-RU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(специального счета) для перечисления средств финансовой поддержки </a:t>
            </a:r>
            <a:r>
              <a:rPr lang="ru-RU" b="0" i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(в соответствии с решением общего собрания собственников)</a:t>
            </a:r>
            <a:r>
              <a:rPr lang="ru-RU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b="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решение общего собрания собственников </a:t>
            </a:r>
            <a:r>
              <a:rPr lang="ru-RU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 капитальном ремонте и порядке использования средств государственной поддержки;</a:t>
            </a:r>
            <a:endParaRPr lang="en-US" b="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справку из банка </a:t>
            </a:r>
            <a:r>
              <a:rPr lang="ru-RU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 сумме начисленных и выплаченных процентов за соответствующий период. </a:t>
            </a:r>
            <a:endParaRPr lang="en-US" b="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После получения документов ОМСУ в течение 5 рабочих дней перечисляет средства</a:t>
            </a:r>
            <a:r>
              <a:rPr lang="ru-RU" b="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государственной поддержки на указанные счета.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u-RU" b="0" dirty="0">
              <a:solidFill>
                <a:srgbClr val="00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b="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3183" y="4832588"/>
            <a:ext cx="7921687" cy="10772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0" dirty="0">
                <a:latin typeface="+mn-lt"/>
              </a:rPr>
              <a:t>Важно!!! Перечисление субсидии осуществляется в несколько этапов (например, ежеквартально). Поэтому, по завершении очередного временного периода, необходимо предоставить в ОМСУ документ, подтверждающий оплату процентов по кредиту за этот период.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28892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 bwMode="auto">
          <a:xfrm flipV="1">
            <a:off x="5811127" y="3585807"/>
            <a:ext cx="0" cy="100584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" name="Straight Connector 2"/>
          <p:cNvCxnSpPr/>
          <p:nvPr/>
        </p:nvCxnSpPr>
        <p:spPr bwMode="auto">
          <a:xfrm>
            <a:off x="8168640" y="3980297"/>
            <a:ext cx="550043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264215" y="183017"/>
            <a:ext cx="8965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400" dirty="0">
                <a:solidFill>
                  <a:srgbClr val="000000"/>
                </a:solidFill>
                <a:latin typeface="+mn-lt"/>
              </a:rPr>
              <a:t>Действия собственников для получения господдержки на возмещение процентной ставки по кредиту (1)</a:t>
            </a:r>
            <a:endParaRPr lang="en-US" sz="2400" b="1" dirty="0">
              <a:latin typeface="+mn-lt"/>
              <a:cs typeface="Arial" pitchFamily="34" charset="0"/>
            </a:endParaRPr>
          </a:p>
        </p:txBody>
      </p:sp>
      <p:sp>
        <p:nvSpPr>
          <p:cNvPr id="5" name="Chevron 4"/>
          <p:cNvSpPr/>
          <p:nvPr/>
        </p:nvSpPr>
        <p:spPr bwMode="auto">
          <a:xfrm>
            <a:off x="1866131" y="2730195"/>
            <a:ext cx="1828800" cy="853440"/>
          </a:xfrm>
          <a:prstGeom prst="chevron">
            <a:avLst/>
          </a:prstGeom>
          <a:solidFill>
            <a:srgbClr val="FFC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  <p:sp>
        <p:nvSpPr>
          <p:cNvPr id="6" name="Pentagon 5"/>
          <p:cNvSpPr/>
          <p:nvPr/>
        </p:nvSpPr>
        <p:spPr bwMode="auto">
          <a:xfrm>
            <a:off x="461271" y="2730195"/>
            <a:ext cx="1628701" cy="870159"/>
          </a:xfrm>
          <a:prstGeom prst="homePlate">
            <a:avLst/>
          </a:prstGeom>
          <a:solidFill>
            <a:srgbClr val="FFC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  <p:sp>
        <p:nvSpPr>
          <p:cNvPr id="7" name="Chevron 6"/>
          <p:cNvSpPr/>
          <p:nvPr/>
        </p:nvSpPr>
        <p:spPr bwMode="auto">
          <a:xfrm>
            <a:off x="3473780" y="2730195"/>
            <a:ext cx="1828800" cy="853440"/>
          </a:xfrm>
          <a:prstGeom prst="chevron">
            <a:avLst/>
          </a:prstGeom>
          <a:solidFill>
            <a:srgbClr val="FFC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  <p:sp>
        <p:nvSpPr>
          <p:cNvPr id="8" name="Chevron 7"/>
          <p:cNvSpPr/>
          <p:nvPr/>
        </p:nvSpPr>
        <p:spPr bwMode="auto">
          <a:xfrm>
            <a:off x="5049957" y="2730195"/>
            <a:ext cx="1828800" cy="853440"/>
          </a:xfrm>
          <a:prstGeom prst="chevron">
            <a:avLst/>
          </a:prstGeom>
          <a:solidFill>
            <a:srgbClr val="FFC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184" y="3008668"/>
            <a:ext cx="467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76437" y="3008668"/>
            <a:ext cx="467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71324" y="3008668"/>
            <a:ext cx="467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5245" y="3008668"/>
            <a:ext cx="467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341715" y="1585322"/>
            <a:ext cx="299233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1200"/>
              </a:spcBef>
              <a:buClr>
                <a:srgbClr val="00B0F0"/>
              </a:buClr>
              <a:buNone/>
            </a:pPr>
            <a:r>
              <a:rPr lang="ru-RU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Получить в ОМСУ информацию об условиях участия МКД в программе господдержки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1304122" y="1711428"/>
            <a:ext cx="0" cy="54864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1119818" y="1991662"/>
            <a:ext cx="177907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1120226" y="1992272"/>
            <a:ext cx="0" cy="73152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263964" y="2000018"/>
            <a:ext cx="177907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4258276" y="1998368"/>
            <a:ext cx="0" cy="73152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4442172" y="1585322"/>
            <a:ext cx="0" cy="830997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80439" y="3980297"/>
            <a:ext cx="7588201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481003" y="3911717"/>
            <a:ext cx="137160" cy="13716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4549993" y="1608129"/>
            <a:ext cx="40540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ru-RU" dirty="0">
                <a:solidFill>
                  <a:schemeClr val="tx2"/>
                </a:solidFill>
                <a:latin typeface="+mn-lt"/>
                <a:cs typeface="Arial" pitchFamily="34" charset="0"/>
              </a:rPr>
              <a:t>ОСС: принять решения, необходимые для участия в программе господдержки</a:t>
            </a:r>
            <a:endParaRPr lang="en-US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flipV="1">
            <a:off x="2714987" y="3585807"/>
            <a:ext cx="0" cy="100584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3351246" y="4702781"/>
            <a:ext cx="283927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ru-RU" dirty="0">
                <a:solidFill>
                  <a:schemeClr val="tx2"/>
                </a:solidFill>
                <a:latin typeface="+mn-lt"/>
                <a:cs typeface="Arial" pitchFamily="34" charset="0"/>
              </a:rPr>
              <a:t>Получить от банка-кредитора письмо о намерении выдать кредит </a:t>
            </a:r>
            <a:endParaRPr lang="en-US" sz="1600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flipV="1">
            <a:off x="3138793" y="4583153"/>
            <a:ext cx="0" cy="696631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3134829" y="5279784"/>
            <a:ext cx="177907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3134829" y="4578479"/>
            <a:ext cx="267629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3314815" y="4821393"/>
            <a:ext cx="0" cy="86868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838579" y="4717124"/>
            <a:ext cx="220823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ru-RU" dirty="0">
                <a:solidFill>
                  <a:schemeClr val="tx2"/>
                </a:solidFill>
                <a:latin typeface="+mn-lt"/>
              </a:rPr>
              <a:t>Подать заявку и получить от банка одобрение кредитной заявки</a:t>
            </a:r>
            <a:endParaRPr lang="en-US" sz="1600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 flipV="1">
            <a:off x="689126" y="4586017"/>
            <a:ext cx="0" cy="693767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687702" y="5279784"/>
            <a:ext cx="177907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687702" y="4583559"/>
            <a:ext cx="202342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872374" y="4821393"/>
            <a:ext cx="0" cy="86868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Chevron 33"/>
          <p:cNvSpPr/>
          <p:nvPr/>
        </p:nvSpPr>
        <p:spPr bwMode="auto">
          <a:xfrm>
            <a:off x="6648198" y="2730195"/>
            <a:ext cx="1828800" cy="853440"/>
          </a:xfrm>
          <a:prstGeom prst="chevron">
            <a:avLst/>
          </a:prstGeom>
          <a:solidFill>
            <a:srgbClr val="FFC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69565" y="3008668"/>
            <a:ext cx="467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5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6372409" y="4772157"/>
            <a:ext cx="246167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ru-RU" sz="1600" dirty="0">
                <a:solidFill>
                  <a:schemeClr val="tx2"/>
                </a:solidFill>
                <a:latin typeface="+mn-lt"/>
                <a:cs typeface="Arial" pitchFamily="34" charset="0"/>
              </a:rPr>
              <a:t>Собрать и передать в ОМСУ необходимый </a:t>
            </a:r>
            <a:r>
              <a:rPr lang="ru-RU" dirty="0">
                <a:solidFill>
                  <a:schemeClr val="tx2"/>
                </a:solidFill>
                <a:latin typeface="+mn-lt"/>
                <a:cs typeface="Arial" pitchFamily="34" charset="0"/>
              </a:rPr>
              <a:t>пакет документов  для подачи обращения</a:t>
            </a:r>
            <a:endParaRPr lang="en-US" sz="1600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 flipV="1">
            <a:off x="6204487" y="4579458"/>
            <a:ext cx="0" cy="698742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6200523" y="5279784"/>
            <a:ext cx="177907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flipV="1">
            <a:off x="6380509" y="4821393"/>
            <a:ext cx="0" cy="86868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flipV="1">
            <a:off x="7449547" y="3583635"/>
            <a:ext cx="0" cy="100584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6204487" y="4578479"/>
            <a:ext cx="1247235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7383601" y="3911717"/>
            <a:ext cx="137160" cy="13716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776670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786" y="226050"/>
            <a:ext cx="9021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buNone/>
              <a:defRPr sz="24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ru-RU" dirty="0"/>
              <a:t>Действия собственников для получения господдержки на возмещение процентной ставки по кредиту (2)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69A1AE1-2F08-49EC-944F-EC82785CDD5D}"/>
              </a:ext>
            </a:extLst>
          </p:cNvPr>
          <p:cNvGrpSpPr/>
          <p:nvPr/>
        </p:nvGrpSpPr>
        <p:grpSpPr>
          <a:xfrm>
            <a:off x="312027" y="1057047"/>
            <a:ext cx="8634186" cy="3850291"/>
            <a:chOff x="274320" y="2095673"/>
            <a:chExt cx="8634186" cy="3850291"/>
          </a:xfrm>
        </p:grpSpPr>
        <p:sp>
          <p:nvSpPr>
            <p:cNvPr id="39" name="Chevron 38"/>
            <p:cNvSpPr/>
            <p:nvPr/>
          </p:nvSpPr>
          <p:spPr bwMode="auto">
            <a:xfrm>
              <a:off x="734806" y="3119087"/>
              <a:ext cx="1828800" cy="853440"/>
            </a:xfrm>
            <a:prstGeom prst="chevron">
              <a:avLst/>
            </a:prstGeom>
            <a:solidFill>
              <a:srgbClr val="FFC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 flipH="1" flipV="1">
              <a:off x="5750302" y="3088414"/>
              <a:ext cx="0" cy="118872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7" name="Chevron 6"/>
            <p:cNvSpPr/>
            <p:nvPr/>
          </p:nvSpPr>
          <p:spPr bwMode="auto">
            <a:xfrm>
              <a:off x="6208111" y="3118011"/>
              <a:ext cx="1828800" cy="853440"/>
            </a:xfrm>
            <a:prstGeom prst="chevron">
              <a:avLst/>
            </a:prstGeom>
            <a:solidFill>
              <a:srgbClr val="FFC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41690" y="3396484"/>
              <a:ext cx="4673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ru-RU" sz="1600" b="1" dirty="0">
                  <a:latin typeface="Arial" pitchFamily="34" charset="0"/>
                  <a:cs typeface="Arial" pitchFamily="34" charset="0"/>
                </a:rPr>
                <a:t>8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2497344" y="3129103"/>
              <a:ext cx="1828800" cy="853440"/>
              <a:chOff x="3512878" y="2437244"/>
              <a:chExt cx="1828800" cy="853440"/>
            </a:xfrm>
          </p:grpSpPr>
          <p:sp>
            <p:nvSpPr>
              <p:cNvPr id="2" name="Chevron 1"/>
              <p:cNvSpPr/>
              <p:nvPr/>
            </p:nvSpPr>
            <p:spPr bwMode="auto">
              <a:xfrm>
                <a:off x="3512878" y="2437244"/>
                <a:ext cx="1828800" cy="853440"/>
              </a:xfrm>
              <a:prstGeom prst="chevron">
                <a:avLst/>
              </a:prstGeom>
              <a:solidFill>
                <a:srgbClr val="FFC000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15888" marR="0" indent="-115888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  <a:cs typeface="Times New Roman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193598" y="2694687"/>
                <a:ext cx="4673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ru-RU" sz="1600" b="1" dirty="0">
                    <a:latin typeface="Arial" pitchFamily="34" charset="0"/>
                    <a:cs typeface="Arial" pitchFamily="34" charset="0"/>
                  </a:rPr>
                  <a:t>7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039298" y="4818594"/>
              <a:ext cx="2616473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None/>
              </a:pPr>
              <a:r>
                <a:rPr lang="ru-RU" dirty="0">
                  <a:solidFill>
                    <a:schemeClr val="tx2"/>
                  </a:solidFill>
                  <a:latin typeface="+mn-lt"/>
                </a:rPr>
                <a:t>Провести капитальный ремонт и направить отчет в ОМСУ</a:t>
              </a:r>
            </a:p>
          </p:txBody>
        </p:sp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6302937" y="4868746"/>
              <a:ext cx="2605569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None/>
              </a:pPr>
              <a:r>
                <a:rPr lang="ru-RU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Направить в ОМСУ необходимые документы  и п</a:t>
              </a:r>
              <a:r>
                <a:rPr lang="ru-RU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олучить средства господдержки </a:t>
              </a:r>
              <a:endParaRPr lang="en-US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2604815" y="4360364"/>
              <a:ext cx="6056713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4528799" y="2253948"/>
              <a:ext cx="2316336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buNone/>
              </a:pPr>
              <a:r>
                <a:rPr lang="ru-RU" sz="16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ОМСУ уведомляет о выделении средств господдержки</a:t>
              </a:r>
              <a:endPara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3314047" y="4301722"/>
              <a:ext cx="137160" cy="1371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sz="1400" dirty="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5686967" y="4291784"/>
              <a:ext cx="137160" cy="13716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sz="1400" dirty="0"/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274320" y="4360364"/>
              <a:ext cx="2940095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3386002" y="4001235"/>
              <a:ext cx="0" cy="64008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1613696" y="2546280"/>
              <a:ext cx="0" cy="54864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flipV="1">
              <a:off x="1814111" y="2095673"/>
              <a:ext cx="0" cy="87525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1616345" y="2546849"/>
              <a:ext cx="191632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1349159" y="3396484"/>
              <a:ext cx="4673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ru-RU" sz="1600" b="1" dirty="0">
                  <a:latin typeface="Arial" pitchFamily="34" charset="0"/>
                  <a:cs typeface="Arial" pitchFamily="34" charset="0"/>
                </a:rPr>
                <a:t>6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 Box 2"/>
            <p:cNvSpPr txBox="1">
              <a:spLocks noChangeArrowheads="1"/>
            </p:cNvSpPr>
            <p:nvPr/>
          </p:nvSpPr>
          <p:spPr bwMode="auto">
            <a:xfrm>
              <a:off x="1892063" y="2095673"/>
              <a:ext cx="204216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None/>
              </a:pPr>
              <a:r>
                <a:rPr lang="ru-RU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Заключить кредитный договор с банком</a:t>
              </a:r>
              <a:endParaRPr lang="en-US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 flipV="1">
              <a:off x="1579846" y="4001440"/>
              <a:ext cx="0" cy="27432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V="1">
              <a:off x="6123254" y="4810489"/>
              <a:ext cx="0" cy="45720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flipH="1">
              <a:off x="6127186" y="4810489"/>
              <a:ext cx="93472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flipV="1">
              <a:off x="6317425" y="4969134"/>
              <a:ext cx="0" cy="82296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6123254" y="5265211"/>
              <a:ext cx="177907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1512178" y="4284164"/>
              <a:ext cx="137160" cy="1371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sz="1400" dirty="0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7002813" y="4291784"/>
              <a:ext cx="137160" cy="1371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sz="1400" dirty="0"/>
            </a:p>
          </p:txBody>
        </p:sp>
        <p:cxnSp>
          <p:nvCxnSpPr>
            <p:cNvPr id="42" name="Straight Connector 41"/>
            <p:cNvCxnSpPr/>
            <p:nvPr/>
          </p:nvCxnSpPr>
          <p:spPr bwMode="auto">
            <a:xfrm flipV="1">
              <a:off x="7071393" y="3974362"/>
              <a:ext cx="0" cy="82296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flipH="1">
              <a:off x="735893" y="4639424"/>
              <a:ext cx="265176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flipV="1">
              <a:off x="734806" y="4639605"/>
              <a:ext cx="0" cy="54864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flipH="1">
              <a:off x="725281" y="5188245"/>
              <a:ext cx="32004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 flipV="1">
              <a:off x="1048726" y="4819511"/>
              <a:ext cx="0" cy="82296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9" name="Group 48"/>
            <p:cNvGrpSpPr/>
            <p:nvPr/>
          </p:nvGrpSpPr>
          <p:grpSpPr>
            <a:xfrm>
              <a:off x="3549609" y="4301722"/>
              <a:ext cx="2363824" cy="1373611"/>
              <a:chOff x="3397480" y="3948884"/>
              <a:chExt cx="2363824" cy="1373611"/>
            </a:xfrm>
          </p:grpSpPr>
          <p:cxnSp>
            <p:nvCxnSpPr>
              <p:cNvPr id="63" name="Straight Connector 62"/>
              <p:cNvCxnSpPr/>
              <p:nvPr/>
            </p:nvCxnSpPr>
            <p:spPr bwMode="auto">
              <a:xfrm flipV="1">
                <a:off x="3397480" y="4499535"/>
                <a:ext cx="0" cy="82296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4" name="Oval 63"/>
              <p:cNvSpPr>
                <a:spLocks noChangeArrowheads="1"/>
              </p:cNvSpPr>
              <p:nvPr/>
            </p:nvSpPr>
            <p:spPr bwMode="auto">
              <a:xfrm>
                <a:off x="4745264" y="3948884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defRPr sz="20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defRPr sz="20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defRPr sz="20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defRPr sz="20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defRPr sz="20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 sz="1400" dirty="0"/>
              </a:p>
            </p:txBody>
          </p:sp>
          <p:cxnSp>
            <p:nvCxnSpPr>
              <p:cNvPr id="65" name="Straight Connector 64"/>
              <p:cNvCxnSpPr/>
              <p:nvPr/>
            </p:nvCxnSpPr>
            <p:spPr bwMode="auto">
              <a:xfrm flipH="1">
                <a:off x="3397480" y="4879617"/>
                <a:ext cx="3657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" name="Straight Connector 65"/>
              <p:cNvCxnSpPr/>
              <p:nvPr/>
            </p:nvCxnSpPr>
            <p:spPr bwMode="auto">
              <a:xfrm flipV="1">
                <a:off x="4813844" y="4086044"/>
                <a:ext cx="0" cy="82296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67" name="Rectangle 66"/>
              <p:cNvSpPr/>
              <p:nvPr/>
            </p:nvSpPr>
            <p:spPr>
              <a:xfrm>
                <a:off x="3739177" y="4478019"/>
                <a:ext cx="2022127" cy="8309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txBody>
              <a:bodyPr wrap="square">
                <a:spAutoFit/>
              </a:bodyPr>
              <a:lstStyle/>
              <a:p>
                <a:pPr lvl="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Заблаговременно до 31 декабря года подачи заявки</a:t>
                </a:r>
                <a:endParaRPr lang="en-US" b="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18AA26B0-C535-4F11-80D3-7557E0D1237C}"/>
              </a:ext>
            </a:extLst>
          </p:cNvPr>
          <p:cNvSpPr/>
          <p:nvPr/>
        </p:nvSpPr>
        <p:spPr>
          <a:xfrm>
            <a:off x="312027" y="5034115"/>
            <a:ext cx="8643638" cy="10772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Clr>
                <a:schemeClr val="bg2"/>
              </a:buClr>
            </a:pPr>
            <a:r>
              <a:rPr lang="ru-RU" b="0" dirty="0">
                <a:solidFill>
                  <a:schemeClr val="tx2"/>
                </a:solidFill>
                <a:latin typeface="+mn-lt"/>
              </a:rPr>
              <a:t>ВАЖНО: Региональным законодательством может быть установлен более ранний срок подачи отчета о проведении работ. Если такой срок не установлен, собственникам в любом случае необходимо подать отчет заблаговременно, так как 31 декабря года подачи заявки – крайний срок для подачи отчетности от субъекта РФ в Фонд ЖКХ. 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9581A91-F340-488D-B451-F8BF6B445CAD}"/>
              </a:ext>
            </a:extLst>
          </p:cNvPr>
          <p:cNvCxnSpPr/>
          <p:nvPr/>
        </p:nvCxnSpPr>
        <p:spPr bwMode="auto">
          <a:xfrm flipH="1" flipV="1">
            <a:off x="4935100" y="4636707"/>
            <a:ext cx="0" cy="36576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53812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6CDDDE-0B02-46AA-8DD7-27A9CA6DF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0805"/>
            <a:ext cx="9144000" cy="51435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 bwMode="auto">
          <a:xfrm>
            <a:off x="2214880" y="1737360"/>
            <a:ext cx="2042160" cy="73152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312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FE8A8EC-A886-4C88-9DDB-380EC861B0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100" b="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EA8FCE20-285C-4983-84EF-9E11D1BF950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9DCFBD-DD8E-4070-91D1-51757388E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37" y="319530"/>
            <a:ext cx="9013863" cy="650025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5A695D-3CAD-42DE-B0B5-29BB03F668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548" y="2906007"/>
            <a:ext cx="2915315" cy="132729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149290" y="198418"/>
            <a:ext cx="89293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lvl="0"/>
            <a:r>
              <a:rPr lang="ru-RU" sz="2400" dirty="0">
                <a:solidFill>
                  <a:srgbClr val="000000"/>
                </a:solidFill>
                <a:latin typeface="+mn-lt"/>
              </a:rPr>
              <a:t>Итоги программы капитального ремонта МКД с государственной поддержкой в 2017 году</a:t>
            </a:r>
            <a:endParaRPr 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1214" y="1077629"/>
            <a:ext cx="8030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spcBef>
                <a:spcPct val="50000"/>
              </a:spcBef>
              <a:defRPr b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spcBef>
                <a:spcPts val="1200"/>
              </a:spcBef>
              <a:buClr>
                <a:srgbClr val="00B0F0"/>
              </a:buClr>
              <a:buSzPct val="120000"/>
            </a:pPr>
            <a:r>
              <a:rPr lang="ru-RU" dirty="0"/>
              <a:t>В 2017 году по программе государственной поддержки было отремонтировано 7</a:t>
            </a:r>
            <a:r>
              <a:rPr lang="en-US" dirty="0"/>
              <a:t>1</a:t>
            </a:r>
            <a:r>
              <a:rPr lang="ru-RU" dirty="0"/>
              <a:t> МКД. Общий размер предоставленной субсидии составил чуть более 49 млн. рублей: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5458" y="5156693"/>
            <a:ext cx="78624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spcBef>
                <a:spcPct val="50000"/>
              </a:spcBef>
              <a:defRPr b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spcBef>
                <a:spcPts val="1200"/>
              </a:spcBef>
              <a:buClr>
                <a:srgbClr val="00B0F0"/>
              </a:buClr>
              <a:buSzPct val="120000"/>
            </a:pPr>
            <a:r>
              <a:rPr lang="ru-RU" b="1" dirty="0">
                <a:solidFill>
                  <a:srgbClr val="00B0F0"/>
                </a:solidFill>
              </a:rPr>
              <a:t>Основные виды работ:</a:t>
            </a:r>
            <a:r>
              <a:rPr lang="ru-RU" dirty="0">
                <a:solidFill>
                  <a:srgbClr val="00B0F0"/>
                </a:solidFill>
              </a:rPr>
              <a:t> </a:t>
            </a:r>
          </a:p>
          <a:p>
            <a:pPr marL="342900" indent="-342900">
              <a:spcBef>
                <a:spcPts val="0"/>
              </a:spcBef>
              <a:buClr>
                <a:srgbClr val="00B0F0"/>
              </a:buClr>
              <a:buSzPct val="100000"/>
              <a:buAutoNum type="arabicParenR"/>
            </a:pPr>
            <a:r>
              <a:rPr lang="ru-RU" dirty="0"/>
              <a:t>по кредитам – ремонт кровли, фасадов и ремонт/замена лифтов;</a:t>
            </a:r>
          </a:p>
          <a:p>
            <a:pPr marL="342900" indent="-342900">
              <a:spcBef>
                <a:spcPts val="0"/>
              </a:spcBef>
              <a:buClr>
                <a:srgbClr val="00B0F0"/>
              </a:buClr>
              <a:buSzPct val="100000"/>
              <a:buAutoNum type="arabicParenR"/>
            </a:pPr>
            <a:r>
              <a:rPr lang="ru-RU" dirty="0"/>
              <a:t>ЭЭ мероприятия – Установка узлов управления и регулирования потребления тепловой энергии.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459346"/>
              </p:ext>
            </p:extLst>
          </p:nvPr>
        </p:nvGraphicFramePr>
        <p:xfrm>
          <a:off x="659432" y="1885182"/>
          <a:ext cx="7909110" cy="3046276"/>
        </p:xfrm>
        <a:graphic>
          <a:graphicData uri="http://schemas.openxmlformats.org/drawingml/2006/table">
            <a:tbl>
              <a:tblPr firstRow="1" firstCol="1" bandRow="1"/>
              <a:tblGrid>
                <a:gridCol w="2615329">
                  <a:extLst>
                    <a:ext uri="{9D8B030D-6E8A-4147-A177-3AD203B41FA5}">
                      <a16:colId xmlns:a16="http://schemas.microsoft.com/office/drawing/2014/main" val="3684329575"/>
                    </a:ext>
                  </a:extLst>
                </a:gridCol>
                <a:gridCol w="885554">
                  <a:extLst>
                    <a:ext uri="{9D8B030D-6E8A-4147-A177-3AD203B41FA5}">
                      <a16:colId xmlns:a16="http://schemas.microsoft.com/office/drawing/2014/main" val="3591860867"/>
                    </a:ext>
                  </a:extLst>
                </a:gridCol>
                <a:gridCol w="2158755">
                  <a:extLst>
                    <a:ext uri="{9D8B030D-6E8A-4147-A177-3AD203B41FA5}">
                      <a16:colId xmlns:a16="http://schemas.microsoft.com/office/drawing/2014/main" val="4246034012"/>
                    </a:ext>
                  </a:extLst>
                </a:gridCol>
                <a:gridCol w="2249472">
                  <a:extLst>
                    <a:ext uri="{9D8B030D-6E8A-4147-A177-3AD203B41FA5}">
                      <a16:colId xmlns:a16="http://schemas.microsoft.com/office/drawing/2014/main" val="3085392150"/>
                    </a:ext>
                  </a:extLst>
                </a:gridCol>
              </a:tblGrid>
              <a:tr h="5290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Субъект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РФ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МКД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Размер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субсидии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млн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.)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938972"/>
                  </a:ext>
                </a:extLst>
              </a:tr>
              <a:tr h="2743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Республика Удмуртия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5.60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по кредиту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5547398"/>
                  </a:ext>
                </a:extLst>
              </a:tr>
              <a:tr h="2743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Ростовская область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по кредиту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5142281"/>
                  </a:ext>
                </a:extLst>
              </a:tr>
              <a:tr h="2717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Алтайский край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ЭЭ </a:t>
                      </a:r>
                      <a:r>
                        <a:rPr lang="en-US" sz="16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8084002"/>
                  </a:ext>
                </a:extLst>
              </a:tr>
              <a:tr h="2743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Воронежская область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8.93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ЭЭ </a:t>
                      </a:r>
                      <a:r>
                        <a:rPr lang="en-US" sz="16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072825"/>
                  </a:ext>
                </a:extLst>
              </a:tr>
              <a:tr h="2972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Калининградская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область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9.37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ЭЭ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95446"/>
                  </a:ext>
                </a:extLst>
              </a:tr>
              <a:tr h="2743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Новосибирская область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7.88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ЭЭ мероприятия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4748233"/>
                  </a:ext>
                </a:extLst>
              </a:tr>
              <a:tr h="2743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Ульяновская область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ЭЭ мероприятия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098480"/>
                  </a:ext>
                </a:extLst>
              </a:tr>
              <a:tr h="3018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Хабаровский край</a:t>
                      </a:r>
                      <a:endParaRPr lang="en-US" sz="1600" b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0.60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ЭЭ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521209"/>
                  </a:ext>
                </a:extLst>
              </a:tr>
              <a:tr h="274398"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49.1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4693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4942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Agenda Slide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Highlight Slide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omb Stone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Slide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hart 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IFC Fixed Logo</Template>
  <TotalTime>0</TotalTime>
  <Words>5532</Words>
  <Application>Microsoft Office PowerPoint</Application>
  <PresentationFormat>Экран (4:3)</PresentationFormat>
  <Paragraphs>789</Paragraphs>
  <Slides>65</Slides>
  <Notes>33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5</vt:i4>
      </vt:variant>
      <vt:variant>
        <vt:lpstr>Связи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79" baseType="lpstr">
      <vt:lpstr>Andes ExtraLight</vt:lpstr>
      <vt:lpstr>Arial</vt:lpstr>
      <vt:lpstr>Arial Bold</vt:lpstr>
      <vt:lpstr>Calibri</vt:lpstr>
      <vt:lpstr>Symbol</vt:lpstr>
      <vt:lpstr>Times New Roman</vt:lpstr>
      <vt:lpstr>Trebuchet MS</vt:lpstr>
      <vt:lpstr>Wingdings</vt:lpstr>
      <vt:lpstr>Agenda Slide</vt:lpstr>
      <vt:lpstr>Highlight Slides</vt:lpstr>
      <vt:lpstr>Tomb Stone</vt:lpstr>
      <vt:lpstr>Photo Slides</vt:lpstr>
      <vt:lpstr>Chart </vt:lpstr>
      <vt:lpstr>file:///\\IFCMoscow2\IFC%20Divisional%20Shared%20Data\TA%20Office\Yakubov,%20Eduard\Russia%20REE\Products\HOA%20Training\HOA%20Training%20Support%20File.xls!Sheet1!%5bHOA%20Training%20Support%20File.xls%5dSheet1%20Chart%201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2017-03-21T17:03:27Z</dcterms:created>
  <dcterms:modified xsi:type="dcterms:W3CDTF">2019-05-01T08:32:38Z</dcterms:modified>
</cp:coreProperties>
</file>