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22.jpeg" ContentType="image/jpeg"/>
  <Override PartName="/ppt/media/image25.png" ContentType="image/png"/>
  <Override PartName="/ppt/media/image24.png" ContentType="image/png"/>
  <Override PartName="/ppt/media/image23.png" ContentType="image/png"/>
  <Override PartName="/ppt/media/image21.jpeg" ContentType="image/jpeg"/>
  <Override PartName="/ppt/media/image20.jpeg" ContentType="image/jpeg"/>
  <Override PartName="/ppt/media/image19.png" ContentType="image/png"/>
  <Override PartName="/ppt/media/image14.png" ContentType="image/png"/>
  <Override PartName="/ppt/media/image5.png" ContentType="image/png"/>
  <Override PartName="/ppt/media/image15.png" ContentType="image/png"/>
  <Override PartName="/ppt/media/image6.png" ContentType="image/png"/>
  <Override PartName="/ppt/media/image10.png" ContentType="image/png"/>
  <Override PartName="/ppt/media/image1.png" ContentType="image/png"/>
  <Override PartName="/ppt/media/image7.png" ContentType="image/pn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72" r:id="rId11"/>
    <p:sldMasterId id="2147483674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FD39AD-00C1-4AD6-B39D-BA48FEABB4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3D13D5C-A477-410A-88C7-264627D631D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424B2723-5E2A-4246-ADD8-9B9B22526A1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700DC207-705A-4216-B321-B419D477824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532FE9F-CDB4-4FA8-9CB4-A27A202F220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9B2F386F-6DEC-4913-8917-6B22A404856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4ED8B370-11B0-4E7A-9A14-1DE41F6D955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D364CFA1-2906-49AE-91E9-0D5B55B450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7B5F05D2-12F3-4DF2-9ADF-8896E510B77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CC546F4-EF7C-4564-9EA6-76ADD55E569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6518B48-B13E-409D-8857-C6E2244BCC2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0AED318-9A1D-4DC8-BA6D-D166A9E119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2C955E6-954B-48F5-A37F-FD54F03EB10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CE4637B-A849-4D64-B453-5984986215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E3AD46CF-AF4B-4415-9F6B-7B2FA324838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43C3852-A68F-438D-A4F6-787C3246EEF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99A93AB9-5893-48F9-A8C7-375DC3E7859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6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50000">
              <a:srgbClr val="fafafa"/>
            </a:gs>
            <a:gs pos="100000">
              <a:srgbClr val="d0d0d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60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23FF810-CE61-40AB-91DD-5EFE8D8E4B12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50000">
              <a:srgbClr val="fafafa"/>
            </a:gs>
            <a:gs pos="100000">
              <a:srgbClr val="d0d0d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9D305D6-004D-480A-99AC-21E580661536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50000">
              <a:srgbClr val="fafafa"/>
            </a:gs>
            <a:gs pos="100000">
              <a:srgbClr val="d0d0d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51F5A8D-2063-46E2-AFE0-83A640E6EEA6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50000">
              <a:srgbClr val="fafafa"/>
            </a:gs>
            <a:gs pos="100000">
              <a:srgbClr val="d0d0d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13D8D92-59C0-493A-AC3A-38108DBDEC43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50000">
              <a:srgbClr val="fafafa"/>
            </a:gs>
            <a:gs pos="100000">
              <a:srgbClr val="d0d0d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76AADC1-05AA-45B2-A3F2-CA2077FEEE1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50000">
              <a:srgbClr val="fafafa"/>
            </a:gs>
            <a:gs pos="100000">
              <a:srgbClr val="d0d0d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EC4C8FC-6291-48C5-BEA6-3012DC4069EB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50000">
              <a:srgbClr val="fafafa"/>
            </a:gs>
            <a:gs pos="100000">
              <a:srgbClr val="d0d0d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FF9633D-85B3-42D0-9D06-44CBEB16B0EC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50000">
              <a:srgbClr val="fafafa"/>
            </a:gs>
            <a:gs pos="100000">
              <a:srgbClr val="d0d0d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94F837F-2BA1-496E-A48E-DABC09045339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50000">
              <a:srgbClr val="fafafa"/>
            </a:gs>
            <a:gs pos="100000">
              <a:srgbClr val="d0d0d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827F8EA-DE16-4AED-95B9-442FE2F93D92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50000">
              <a:srgbClr val="fafafa"/>
            </a:gs>
            <a:gs pos="100000">
              <a:srgbClr val="d0d0d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6A51748-D675-44D4-BC9C-5733DDD871BA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50000">
              <a:srgbClr val="fafafa"/>
            </a:gs>
            <a:gs pos="100000">
              <a:srgbClr val="d0d0d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0629496-BE0D-47A7-8792-879A51539D2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8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image" Target="../media/image23.png"/><Relationship Id="rId14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-1440" y="-8280"/>
            <a:ext cx="1219320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" name="Рисунок 6" descr=""/>
          <p:cNvPicPr/>
          <p:nvPr/>
        </p:nvPicPr>
        <p:blipFill>
          <a:blip r:embed="rId2"/>
          <a:stretch/>
        </p:blipFill>
        <p:spPr>
          <a:xfrm>
            <a:off x="420480" y="272520"/>
            <a:ext cx="2123640" cy="949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" name="Рисунок 7" descr=""/>
          <p:cNvPicPr/>
          <p:nvPr/>
        </p:nvPicPr>
        <p:blipFill>
          <a:blip r:embed="rId3"/>
          <a:stretch/>
        </p:blipFill>
        <p:spPr>
          <a:xfrm>
            <a:off x="10440" y="1670760"/>
            <a:ext cx="676440" cy="1591560"/>
          </a:xfrm>
          <a:prstGeom prst="rect">
            <a:avLst/>
          </a:prstGeom>
          <a:solidFill>
            <a:srgbClr val="512507"/>
          </a:solidFill>
          <a:ln w="0">
            <a:solidFill>
              <a:srgbClr val="512507"/>
            </a:solidFill>
          </a:ln>
        </p:spPr>
      </p:pic>
      <p:sp>
        <p:nvSpPr>
          <p:cNvPr id="79" name="TextBox 8"/>
          <p:cNvSpPr/>
          <p:nvPr/>
        </p:nvSpPr>
        <p:spPr>
          <a:xfrm>
            <a:off x="7455960" y="260280"/>
            <a:ext cx="3709440" cy="10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500" strike="noStrike" u="none">
                <a:solidFill>
                  <a:srgbClr val="512507"/>
                </a:solidFill>
                <a:uFillTx/>
                <a:latin typeface="Arial"/>
              </a:rPr>
              <a:t>1</a:t>
            </a:r>
            <a:r>
              <a:rPr b="1" lang="ru-RU" sz="2500" strike="noStrike" u="none">
                <a:solidFill>
                  <a:srgbClr val="512507"/>
                </a:solidFill>
                <a:uFillTx/>
                <a:latin typeface="Arial"/>
              </a:rPr>
              <a:t>4</a:t>
            </a:r>
            <a:r>
              <a:rPr b="1" lang="en-US" sz="2500" strike="noStrike" u="none">
                <a:solidFill>
                  <a:srgbClr val="512507"/>
                </a:solidFill>
                <a:uFillTx/>
                <a:latin typeface="Arial"/>
              </a:rPr>
              <a:t> </a:t>
            </a:r>
            <a:r>
              <a:rPr b="1" lang="ru-RU" sz="2500" strike="noStrike" u="none">
                <a:solidFill>
                  <a:srgbClr val="512507"/>
                </a:solidFill>
                <a:uFillTx/>
                <a:latin typeface="Arial"/>
              </a:rPr>
              <a:t>ЛЕТ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512507"/>
                </a:solidFill>
                <a:uFillTx/>
                <a:latin typeface="Arial"/>
              </a:rPr>
              <a:t>ФИНАНСИРУЕМ  БИЗНЕС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512507"/>
                </a:solidFill>
                <a:uFillTx/>
                <a:latin typeface="Arial"/>
              </a:rPr>
              <a:t>ВОЛОГОДСКОЙ ОБЛАСТИ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TextBox 9"/>
          <p:cNvSpPr/>
          <p:nvPr/>
        </p:nvSpPr>
        <p:spPr>
          <a:xfrm>
            <a:off x="1054440" y="1506960"/>
            <a:ext cx="663120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4000" strike="noStrike" u="none">
                <a:solidFill>
                  <a:srgbClr val="512507"/>
                </a:solidFill>
                <a:uFillTx/>
                <a:latin typeface="Arial"/>
              </a:rPr>
              <a:t>МИКРОЗАЙМЫ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4000" strike="noStrike" u="none">
                <a:solidFill>
                  <a:srgbClr val="512507"/>
                </a:solidFill>
                <a:uFillTx/>
                <a:latin typeface="Arial"/>
              </a:rPr>
              <a:t>НА ВЕДЕНИЕ И РАЗВИТИЕ БИЗНЕСА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TextBox 10"/>
          <p:cNvSpPr/>
          <p:nvPr/>
        </p:nvSpPr>
        <p:spPr>
          <a:xfrm>
            <a:off x="1054440" y="3403440"/>
            <a:ext cx="663120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2000" strike="noStrike" u="none">
                <a:solidFill>
                  <a:srgbClr val="512507"/>
                </a:solidFill>
                <a:uFillTx/>
                <a:latin typeface="Arial"/>
              </a:rPr>
              <a:t>2025</a:t>
            </a:r>
            <a:endParaRPr b="0" lang="ru-RU" sz="1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2" name="Picture 2" descr=""/>
          <p:cNvPicPr/>
          <p:nvPr/>
        </p:nvPicPr>
        <p:blipFill>
          <a:blip r:embed="rId4"/>
          <a:stretch/>
        </p:blipFill>
        <p:spPr>
          <a:xfrm>
            <a:off x="7578360" y="1649880"/>
            <a:ext cx="3332160" cy="4536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Picture 3" descr=""/>
          <p:cNvPicPr/>
          <p:nvPr/>
        </p:nvPicPr>
        <p:blipFill>
          <a:blip r:embed="rId5"/>
          <a:stretch/>
        </p:blipFill>
        <p:spPr>
          <a:xfrm>
            <a:off x="10800" y="3813480"/>
            <a:ext cx="676080" cy="1163520"/>
          </a:xfrm>
          <a:prstGeom prst="rect">
            <a:avLst/>
          </a:prstGeom>
          <a:solidFill>
            <a:srgbClr val="512507"/>
          </a:solidFill>
          <a:ln w="0">
            <a:solidFill>
              <a:srgbClr val="512507"/>
            </a:solidFill>
          </a:ln>
        </p:spPr>
      </p:pic>
      <p:pic>
        <p:nvPicPr>
          <p:cNvPr id="84" name="Picture 2" descr=""/>
          <p:cNvPicPr/>
          <p:nvPr/>
        </p:nvPicPr>
        <p:blipFill>
          <a:blip r:embed="rId6"/>
          <a:stretch/>
        </p:blipFill>
        <p:spPr>
          <a:xfrm>
            <a:off x="10354320" y="361080"/>
            <a:ext cx="847440" cy="128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43200" y="-8280"/>
            <a:ext cx="1219320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TextBox 6"/>
          <p:cNvSpPr/>
          <p:nvPr/>
        </p:nvSpPr>
        <p:spPr>
          <a:xfrm>
            <a:off x="617040" y="1179360"/>
            <a:ext cx="11045160" cy="533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trike="noStrike" u="sng">
                <a:solidFill>
                  <a:srgbClr val="512507"/>
                </a:solidFill>
                <a:uFillTx/>
                <a:latin typeface="Arial"/>
              </a:rPr>
              <a:t>Учредитель: </a:t>
            </a:r>
            <a:r>
              <a:rPr b="0" lang="ru-RU" sz="1800" strike="noStrike" u="none">
                <a:solidFill>
                  <a:srgbClr val="512507"/>
                </a:solidFill>
                <a:uFillTx/>
                <a:latin typeface="Arial"/>
              </a:rPr>
              <a:t>Министерство экономического развития Вологодской области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000" strike="noStrike" u="sng">
                <a:solidFill>
                  <a:srgbClr val="512507"/>
                </a:solidFill>
                <a:uFillTx/>
                <a:latin typeface="Arial"/>
              </a:rPr>
              <a:t>Дата образования: </a:t>
            </a:r>
            <a:r>
              <a:rPr b="1" lang="ru-RU" sz="2000" strike="noStrike" u="none">
                <a:solidFill>
                  <a:srgbClr val="512507"/>
                </a:solidFill>
                <a:uFillTx/>
                <a:latin typeface="Arial"/>
              </a:rPr>
              <a:t>7 декабря 2010 г. </a:t>
            </a:r>
            <a:r>
              <a:rPr b="0" lang="ru-RU" sz="1600" strike="noStrike" u="none">
                <a:solidFill>
                  <a:srgbClr val="512507"/>
                </a:solidFill>
                <a:uFillTx/>
                <a:latin typeface="Arial"/>
              </a:rPr>
              <a:t>(Постановление Правительства Вологодской области от 13.09.2010 №1053). Дата и номер регистрационной записи в государственном реестре микрофинансовых организаций – 08 июля 2011 года, рег. № 6110235000043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000" strike="noStrike" u="sng">
                <a:solidFill>
                  <a:srgbClr val="512507"/>
                </a:solidFill>
                <a:uFillTx/>
                <a:latin typeface="Arial"/>
              </a:rPr>
              <a:t>Надзорный орган: </a:t>
            </a:r>
            <a:r>
              <a:rPr b="0" lang="ru-RU" sz="1800" strike="noStrike" u="none">
                <a:solidFill>
                  <a:srgbClr val="512507"/>
                </a:solidFill>
                <a:uFillTx/>
                <a:latin typeface="Arial"/>
              </a:rPr>
              <a:t>Центральный банк РФ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000" strike="noStrike" u="sng">
                <a:solidFill>
                  <a:srgbClr val="512507"/>
                </a:solidFill>
                <a:uFillTx/>
                <a:latin typeface="Arial"/>
              </a:rPr>
              <a:t>Деятельность осуществляется в соответствии с ФЗ № 151-ФЗ от 02.07.2010 </a:t>
            </a:r>
            <a:r>
              <a:rPr b="0" lang="ru-RU" sz="2000" strike="noStrike" u="none">
                <a:solidFill>
                  <a:srgbClr val="512507"/>
                </a:solidFill>
                <a:uFillTx/>
                <a:latin typeface="Arial"/>
              </a:rPr>
              <a:t>«</a:t>
            </a:r>
            <a:r>
              <a:rPr b="0" lang="ru-RU" sz="1800" strike="noStrike" u="none">
                <a:solidFill>
                  <a:srgbClr val="512507"/>
                </a:solidFill>
                <a:uFillTx/>
                <a:latin typeface="Arial"/>
              </a:rPr>
              <a:t>О микрофинансовой деятельности и микрофинансовых организациях</a:t>
            </a:r>
            <a:r>
              <a:rPr b="0" lang="ru-RU" sz="2000" strike="noStrike" u="none">
                <a:solidFill>
                  <a:srgbClr val="512507"/>
                </a:solidFill>
                <a:uFillTx/>
                <a:latin typeface="Arial"/>
              </a:rPr>
              <a:t>»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000" strike="noStrike" u="sng">
                <a:solidFill>
                  <a:srgbClr val="623b2a"/>
                </a:solidFill>
                <a:uFillTx/>
                <a:latin typeface="Arial"/>
              </a:rPr>
              <a:t>Направление деятельности </a:t>
            </a:r>
            <a:r>
              <a:rPr b="0" lang="ru-RU" sz="1800" strike="noStrike" u="none">
                <a:solidFill>
                  <a:srgbClr val="623b2a"/>
                </a:solidFill>
                <a:uFillTx/>
                <a:latin typeface="Arial"/>
              </a:rPr>
              <a:t>– предоставление микрозаймов с льготными процентными ставками субъектам малого и среднего предпринимательства и самозанятому населению Вологодской области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7" name="Рисунок 9" descr=""/>
          <p:cNvPicPr/>
          <p:nvPr/>
        </p:nvPicPr>
        <p:blipFill>
          <a:blip r:embed="rId2"/>
          <a:stretch/>
        </p:blipFill>
        <p:spPr>
          <a:xfrm>
            <a:off x="349920" y="145440"/>
            <a:ext cx="1644480" cy="73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Прямоугольник 1"/>
          <p:cNvSpPr/>
          <p:nvPr/>
        </p:nvSpPr>
        <p:spPr>
          <a:xfrm>
            <a:off x="2067840" y="88920"/>
            <a:ext cx="100684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400" strike="noStrike" u="none">
                <a:solidFill>
                  <a:srgbClr val="512507"/>
                </a:solidFill>
                <a:uFillTx/>
                <a:latin typeface="Calibri"/>
              </a:rPr>
              <a:t>Микрокредитная компания   Вологодской области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400" strike="noStrike" u="none">
                <a:solidFill>
                  <a:srgbClr val="512507"/>
                </a:solidFill>
                <a:uFillTx/>
                <a:latin typeface="Calibri"/>
              </a:rPr>
              <a:t>«Фонд ресурсной поддержки малого и среднего предпринимательства»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Прямоугольник 5"/>
          <p:cNvSpPr/>
          <p:nvPr/>
        </p:nvSpPr>
        <p:spPr>
          <a:xfrm rot="18900000">
            <a:off x="266400" y="1304280"/>
            <a:ext cx="187560" cy="205200"/>
          </a:xfrm>
          <a:prstGeom prst="rect">
            <a:avLst/>
          </a:prstGeom>
          <a:solidFill>
            <a:srgbClr val="e6c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90" name="Прямоугольник 7"/>
          <p:cNvSpPr/>
          <p:nvPr/>
        </p:nvSpPr>
        <p:spPr>
          <a:xfrm rot="18900000">
            <a:off x="257760" y="2185200"/>
            <a:ext cx="187560" cy="205200"/>
          </a:xfrm>
          <a:prstGeom prst="rect">
            <a:avLst/>
          </a:prstGeom>
          <a:solidFill>
            <a:srgbClr val="e6c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91" name="Прямоугольник 8"/>
          <p:cNvSpPr/>
          <p:nvPr/>
        </p:nvSpPr>
        <p:spPr>
          <a:xfrm rot="18900000">
            <a:off x="282960" y="3211920"/>
            <a:ext cx="187560" cy="205200"/>
          </a:xfrm>
          <a:prstGeom prst="rect">
            <a:avLst/>
          </a:prstGeom>
          <a:solidFill>
            <a:srgbClr val="e6c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92" name="Прямоугольник 10"/>
          <p:cNvSpPr/>
          <p:nvPr/>
        </p:nvSpPr>
        <p:spPr>
          <a:xfrm rot="18900000">
            <a:off x="286920" y="3802320"/>
            <a:ext cx="187560" cy="205200"/>
          </a:xfrm>
          <a:prstGeom prst="rect">
            <a:avLst/>
          </a:prstGeom>
          <a:solidFill>
            <a:srgbClr val="e6c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93" name="Прямоугольник 11"/>
          <p:cNvSpPr/>
          <p:nvPr/>
        </p:nvSpPr>
        <p:spPr>
          <a:xfrm rot="18900000">
            <a:off x="300600" y="4612680"/>
            <a:ext cx="187560" cy="205200"/>
          </a:xfrm>
          <a:prstGeom prst="rect">
            <a:avLst/>
          </a:prstGeom>
          <a:solidFill>
            <a:srgbClr val="e6c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-1440" y="-18720"/>
            <a:ext cx="1219320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TextBox 6"/>
          <p:cNvSpPr/>
          <p:nvPr/>
        </p:nvSpPr>
        <p:spPr>
          <a:xfrm>
            <a:off x="394560" y="1362240"/>
            <a:ext cx="11045160" cy="50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400" strike="noStrike" u="sng">
                <a:solidFill>
                  <a:srgbClr val="512507"/>
                </a:solidFill>
                <a:uFillTx/>
                <a:latin typeface="Arial"/>
              </a:rPr>
              <a:t>На 24.04.2025 г.: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512507"/>
                </a:solidFill>
                <a:uFillTx/>
                <a:latin typeface="Arial"/>
              </a:rPr>
              <a:t>Капитализация: </a:t>
            </a:r>
            <a:r>
              <a:rPr b="0" lang="ru-RU" sz="2400" strike="noStrike" u="none">
                <a:solidFill>
                  <a:srgbClr val="512507"/>
                </a:solidFill>
                <a:uFillTx/>
                <a:latin typeface="Arial"/>
              </a:rPr>
              <a:t>1132 млн руб.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512507"/>
                </a:solidFill>
                <a:uFillTx/>
                <a:latin typeface="Arial"/>
              </a:rPr>
              <a:t>Портфель</a:t>
            </a:r>
            <a:r>
              <a:rPr b="0" lang="ru-RU" sz="2000" strike="noStrike" u="none">
                <a:solidFill>
                  <a:srgbClr val="512507"/>
                </a:solidFill>
                <a:uFillTx/>
                <a:latin typeface="Arial"/>
              </a:rPr>
              <a:t>: </a:t>
            </a:r>
            <a:r>
              <a:rPr b="0" lang="ru-RU" sz="2400" strike="noStrike" u="none">
                <a:solidFill>
                  <a:srgbClr val="512507"/>
                </a:solidFill>
                <a:uFillTx/>
                <a:latin typeface="Arial"/>
              </a:rPr>
              <a:t>1075 млн руб.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512507"/>
                </a:solidFill>
                <a:uFillTx/>
                <a:latin typeface="Arial"/>
              </a:rPr>
              <a:t>Предоставлено займов в 2025г: </a:t>
            </a:r>
            <a:r>
              <a:rPr b="0" lang="ru-RU" sz="2400" strike="noStrike" u="none">
                <a:solidFill>
                  <a:srgbClr val="512507"/>
                </a:solidFill>
                <a:uFillTx/>
                <a:latin typeface="Arial"/>
              </a:rPr>
              <a:t>89</a:t>
            </a:r>
            <a:r>
              <a:rPr b="0" lang="ru-RU" sz="2000" strike="noStrike" u="none">
                <a:solidFill>
                  <a:srgbClr val="512507"/>
                </a:solidFill>
                <a:uFillTx/>
                <a:latin typeface="Arial"/>
              </a:rPr>
              <a:t> на сумму </a:t>
            </a:r>
            <a:r>
              <a:rPr b="0" lang="ru-RU" sz="2400" strike="noStrike" u="none">
                <a:solidFill>
                  <a:srgbClr val="512507"/>
                </a:solidFill>
                <a:uFillTx/>
                <a:latin typeface="Arial"/>
              </a:rPr>
              <a:t>216,6</a:t>
            </a:r>
            <a:r>
              <a:rPr b="0" lang="ru-RU" sz="2000" strike="noStrike" u="none">
                <a:solidFill>
                  <a:srgbClr val="512507"/>
                </a:solidFill>
                <a:uFillTx/>
                <a:latin typeface="Arial"/>
              </a:rPr>
              <a:t> млн руб.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512507"/>
                </a:solidFill>
                <a:uFillTx/>
                <a:latin typeface="Arial"/>
              </a:rPr>
              <a:t>Предоставлено займов </a:t>
            </a:r>
            <a:r>
              <a:rPr b="0" lang="ru-RU" sz="2000" strike="noStrike" u="none">
                <a:solidFill>
                  <a:srgbClr val="512507"/>
                </a:solidFill>
                <a:uFillTx/>
                <a:latin typeface="Arial"/>
              </a:rPr>
              <a:t>(с начала деятельности): </a:t>
            </a:r>
            <a:r>
              <a:rPr b="0" lang="ru-RU" sz="2400" strike="noStrike" u="none">
                <a:solidFill>
                  <a:srgbClr val="512507"/>
                </a:solidFill>
                <a:uFillTx/>
                <a:latin typeface="Arial"/>
              </a:rPr>
              <a:t>3097 на сумму 5560,6 млн руб.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6" name="Рисунок 9" descr=""/>
          <p:cNvPicPr/>
          <p:nvPr/>
        </p:nvPicPr>
        <p:blipFill>
          <a:blip r:embed="rId2"/>
          <a:stretch/>
        </p:blipFill>
        <p:spPr>
          <a:xfrm>
            <a:off x="349920" y="145440"/>
            <a:ext cx="1644480" cy="73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Прямоугольник 1"/>
          <p:cNvSpPr/>
          <p:nvPr/>
        </p:nvSpPr>
        <p:spPr>
          <a:xfrm>
            <a:off x="2067840" y="88920"/>
            <a:ext cx="100684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400" strike="noStrike" u="none">
                <a:solidFill>
                  <a:srgbClr val="512507"/>
                </a:solidFill>
                <a:uFillTx/>
                <a:latin typeface="Calibri"/>
              </a:rPr>
              <a:t>Микрокредитная компания   Вологодской области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400" strike="noStrike" u="none">
                <a:solidFill>
                  <a:srgbClr val="512507"/>
                </a:solidFill>
                <a:uFillTx/>
                <a:latin typeface="Calibri"/>
              </a:rPr>
              <a:t>«Фонд ресурсной поддержки малого и среднего предпринимательства»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Прямоугольник 5"/>
          <p:cNvSpPr/>
          <p:nvPr/>
        </p:nvSpPr>
        <p:spPr>
          <a:xfrm rot="18900000">
            <a:off x="160920" y="1461240"/>
            <a:ext cx="187560" cy="205200"/>
          </a:xfrm>
          <a:prstGeom prst="rect">
            <a:avLst/>
          </a:prstGeom>
          <a:solidFill>
            <a:srgbClr val="e6c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pic>
        <p:nvPicPr>
          <p:cNvPr id="99" name="Рисунок 2" descr=""/>
          <p:cNvPicPr/>
          <p:nvPr/>
        </p:nvPicPr>
        <p:blipFill>
          <a:blip r:embed="rId3"/>
          <a:stretch/>
        </p:blipFill>
        <p:spPr>
          <a:xfrm>
            <a:off x="95760" y="2131560"/>
            <a:ext cx="286200" cy="280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Рисунок 7" descr=""/>
          <p:cNvPicPr/>
          <p:nvPr/>
        </p:nvPicPr>
        <p:blipFill>
          <a:blip r:embed="rId4"/>
          <a:stretch/>
        </p:blipFill>
        <p:spPr>
          <a:xfrm>
            <a:off x="101520" y="3085920"/>
            <a:ext cx="286200" cy="280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" name="Рисунок 8" descr=""/>
          <p:cNvPicPr/>
          <p:nvPr/>
        </p:nvPicPr>
        <p:blipFill>
          <a:blip r:embed="rId5"/>
          <a:stretch/>
        </p:blipFill>
        <p:spPr>
          <a:xfrm>
            <a:off x="101520" y="4045320"/>
            <a:ext cx="286200" cy="280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Рисунок 3" descr=""/>
          <p:cNvPicPr/>
          <p:nvPr/>
        </p:nvPicPr>
        <p:blipFill>
          <a:blip r:embed="rId6"/>
          <a:stretch/>
        </p:blipFill>
        <p:spPr>
          <a:xfrm>
            <a:off x="117360" y="5001120"/>
            <a:ext cx="286200" cy="280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-7560" y="0"/>
            <a:ext cx="12193200" cy="685764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pic>
      <p:pic>
        <p:nvPicPr>
          <p:cNvPr id="104" name="Рисунок 2" descr=""/>
          <p:cNvPicPr/>
          <p:nvPr/>
        </p:nvPicPr>
        <p:blipFill>
          <a:blip r:embed="rId2"/>
          <a:stretch/>
        </p:blipFill>
        <p:spPr>
          <a:xfrm>
            <a:off x="592200" y="148680"/>
            <a:ext cx="1860840" cy="831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TextBox 5"/>
          <p:cNvSpPr/>
          <p:nvPr/>
        </p:nvSpPr>
        <p:spPr>
          <a:xfrm>
            <a:off x="1655640" y="133560"/>
            <a:ext cx="89460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rgbClr val="512507"/>
                </a:solidFill>
                <a:uFillTx/>
                <a:latin typeface="Arial"/>
              </a:rPr>
              <a:t>УСЛОВИЯ  ПРЕДОСТАВЛЕНИЯ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trike="noStrike" u="none">
                <a:solidFill>
                  <a:srgbClr val="512507"/>
                </a:solidFill>
                <a:uFillTx/>
                <a:latin typeface="Arial"/>
              </a:rPr>
              <a:t>МИКРОЗАЙМОВ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TextBox 6"/>
          <p:cNvSpPr/>
          <p:nvPr/>
        </p:nvSpPr>
        <p:spPr>
          <a:xfrm>
            <a:off x="799920" y="1328760"/>
            <a:ext cx="30888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1"/>
                </a:solidFill>
                <a:uFillTx/>
                <a:latin typeface="Arial"/>
              </a:rPr>
              <a:t>СУММА МИКРОЗАЙМА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TextBox 7"/>
          <p:cNvSpPr/>
          <p:nvPr/>
        </p:nvSpPr>
        <p:spPr>
          <a:xfrm>
            <a:off x="4609440" y="1328760"/>
            <a:ext cx="30888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1"/>
                </a:solidFill>
                <a:uFillTx/>
                <a:latin typeface="Arial"/>
              </a:rPr>
              <a:t>ПРОЦЕНТНАЯ СТАВКА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TextBox 8"/>
          <p:cNvSpPr/>
          <p:nvPr/>
        </p:nvSpPr>
        <p:spPr>
          <a:xfrm>
            <a:off x="8319600" y="1328760"/>
            <a:ext cx="30888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chemeClr val="lt1"/>
                </a:solidFill>
                <a:uFillTx/>
                <a:latin typeface="Arial"/>
              </a:rPr>
              <a:t>СРОК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9" name="Рисунок 14" descr=""/>
          <p:cNvPicPr/>
          <p:nvPr/>
        </p:nvPicPr>
        <p:blipFill>
          <a:blip r:embed="rId3"/>
          <a:stretch/>
        </p:blipFill>
        <p:spPr>
          <a:xfrm>
            <a:off x="10569960" y="565200"/>
            <a:ext cx="847080" cy="13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" name="TextBox 24"/>
          <p:cNvSpPr/>
          <p:nvPr/>
        </p:nvSpPr>
        <p:spPr>
          <a:xfrm>
            <a:off x="488520" y="1297800"/>
            <a:ext cx="11180160" cy="470520"/>
          </a:xfrm>
          <a:prstGeom prst="rect">
            <a:avLst/>
          </a:prstGeom>
          <a:solidFill>
            <a:schemeClr val="bg1"/>
          </a:solidFill>
          <a:ln w="28575">
            <a:solidFill>
              <a:srgbClr val="51250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500" strike="noStrike" u="none">
                <a:solidFill>
                  <a:srgbClr val="512507"/>
                </a:solidFill>
                <a:uFillTx/>
                <a:latin typeface="Arial"/>
              </a:rPr>
              <a:t>   </a:t>
            </a:r>
            <a:r>
              <a:rPr b="1" lang="ru-RU" sz="2400" strike="noStrike" u="none">
                <a:solidFill>
                  <a:srgbClr val="512507"/>
                </a:solidFill>
                <a:uFillTx/>
                <a:latin typeface="Arial"/>
              </a:rPr>
              <a:t>сумма микрозайма          ставка микрозайма                срок микрозайма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1" name="Picture 3" descr=""/>
          <p:cNvPicPr/>
          <p:nvPr/>
        </p:nvPicPr>
        <p:blipFill>
          <a:blip r:embed="rId4"/>
          <a:stretch/>
        </p:blipFill>
        <p:spPr>
          <a:xfrm>
            <a:off x="1583280" y="1912320"/>
            <a:ext cx="273960" cy="425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2" name="Picture 7" descr=""/>
          <p:cNvPicPr/>
          <p:nvPr/>
        </p:nvPicPr>
        <p:blipFill>
          <a:blip r:embed="rId5"/>
          <a:stretch/>
        </p:blipFill>
        <p:spPr>
          <a:xfrm>
            <a:off x="5768280" y="1891440"/>
            <a:ext cx="273960" cy="425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3" name="Picture 8" descr=""/>
          <p:cNvPicPr/>
          <p:nvPr/>
        </p:nvPicPr>
        <p:blipFill>
          <a:blip r:embed="rId6"/>
          <a:stretch/>
        </p:blipFill>
        <p:spPr>
          <a:xfrm>
            <a:off x="10123920" y="1922400"/>
            <a:ext cx="273960" cy="42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" name="TextBox 4"/>
          <p:cNvSpPr/>
          <p:nvPr/>
        </p:nvSpPr>
        <p:spPr>
          <a:xfrm>
            <a:off x="356400" y="3147840"/>
            <a:ext cx="118292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400" strike="noStrike" u="sng">
                <a:solidFill>
                  <a:srgbClr val="512507"/>
                </a:solidFill>
                <a:uFillTx/>
                <a:latin typeface="Calibri"/>
              </a:rPr>
              <a:t>Заявители: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rgbClr val="512507"/>
                </a:solidFill>
                <a:uFillTx/>
                <a:latin typeface="Calibri"/>
              </a:rPr>
              <a:t>субъекты МСП, зарегистрированные и осуществляющие деятельность на территории Вологодской области.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400" strike="noStrike" u="none">
                <a:solidFill>
                  <a:srgbClr val="512507"/>
                </a:solidFill>
                <a:uFillTx/>
                <a:latin typeface="Calibri"/>
              </a:rPr>
              <a:t>ИП, ООО от 0 месяцев, самозанятые граждане от 3 месяцев.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TextBox 13"/>
          <p:cNvSpPr/>
          <p:nvPr/>
        </p:nvSpPr>
        <p:spPr>
          <a:xfrm>
            <a:off x="757800" y="2397240"/>
            <a:ext cx="22687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800" strike="noStrike" u="none">
                <a:solidFill>
                  <a:srgbClr val="512507"/>
                </a:solidFill>
                <a:uFillTx/>
                <a:latin typeface="Calibri"/>
              </a:rPr>
              <a:t>до 5 млн руб.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TextBox 15"/>
          <p:cNvSpPr/>
          <p:nvPr/>
        </p:nvSpPr>
        <p:spPr>
          <a:xfrm>
            <a:off x="5159520" y="2356920"/>
            <a:ext cx="10774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3200" strike="noStrike" u="none">
                <a:solidFill>
                  <a:srgbClr val="512507"/>
                </a:solidFill>
                <a:uFillTx/>
                <a:latin typeface="Calibri"/>
              </a:rPr>
              <a:t>от</a:t>
            </a:r>
            <a:r>
              <a:rPr b="1" lang="ru-RU" sz="2800" strike="noStrike" u="none">
                <a:solidFill>
                  <a:srgbClr val="512507"/>
                </a:solidFill>
                <a:uFillTx/>
                <a:latin typeface="Calibri"/>
              </a:rPr>
              <a:t> 3%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TextBox 32"/>
          <p:cNvSpPr/>
          <p:nvPr/>
        </p:nvSpPr>
        <p:spPr>
          <a:xfrm>
            <a:off x="9504720" y="2397240"/>
            <a:ext cx="177120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800" strike="noStrike" u="none">
                <a:solidFill>
                  <a:srgbClr val="512507"/>
                </a:solidFill>
                <a:uFillTx/>
                <a:latin typeface="Calibri"/>
              </a:rPr>
              <a:t>до 36 мес.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TextBox 33"/>
          <p:cNvSpPr/>
          <p:nvPr/>
        </p:nvSpPr>
        <p:spPr>
          <a:xfrm>
            <a:off x="360000" y="4940640"/>
            <a:ext cx="11578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400" strike="noStrike" u="sng">
                <a:solidFill>
                  <a:srgbClr val="512507"/>
                </a:solidFill>
                <a:uFillTx/>
                <a:latin typeface="Calibri"/>
              </a:rPr>
              <a:t>Финансируемые виды деятельности</a:t>
            </a:r>
            <a:r>
              <a:rPr b="1" lang="ru-RU" sz="2400" strike="noStrike" u="none">
                <a:solidFill>
                  <a:srgbClr val="512507"/>
                </a:solidFill>
                <a:uFillTx/>
                <a:latin typeface="Calibri"/>
              </a:rPr>
              <a:t>: </a:t>
            </a:r>
            <a:r>
              <a:rPr b="0" lang="ru-RU" sz="2400" strike="noStrike" u="none">
                <a:solidFill>
                  <a:srgbClr val="512507"/>
                </a:solidFill>
                <a:uFillTx/>
                <a:latin typeface="Calibri"/>
              </a:rPr>
              <a:t>все виды деятельности, кроме подакцизных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TextBox 34"/>
          <p:cNvSpPr/>
          <p:nvPr/>
        </p:nvSpPr>
        <p:spPr>
          <a:xfrm>
            <a:off x="345960" y="5726880"/>
            <a:ext cx="99147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400" strike="noStrike" u="sng">
                <a:solidFill>
                  <a:srgbClr val="512507"/>
                </a:solidFill>
                <a:uFillTx/>
                <a:latin typeface="Calibri"/>
              </a:rPr>
              <a:t>Целевое использование микрозаймов</a:t>
            </a:r>
            <a:r>
              <a:rPr b="1" lang="ru-RU" sz="2400" strike="noStrike" u="none">
                <a:solidFill>
                  <a:srgbClr val="512507"/>
                </a:solidFill>
                <a:uFillTx/>
                <a:latin typeface="Calibri"/>
              </a:rPr>
              <a:t>: </a:t>
            </a:r>
            <a:r>
              <a:rPr b="0" lang="ru-RU" sz="2400" strike="noStrike" u="none">
                <a:solidFill>
                  <a:srgbClr val="512507"/>
                </a:solidFill>
                <a:uFillTx/>
                <a:latin typeface="Calibri"/>
              </a:rPr>
              <a:t>ведение и развитие бизнеса.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Table 59"/>
          <p:cNvGraphicFramePr/>
          <p:nvPr/>
        </p:nvGraphicFramePr>
        <p:xfrm>
          <a:off x="398880" y="584640"/>
          <a:ext cx="11712240" cy="6048360"/>
        </p:xfrm>
        <a:graphic>
          <a:graphicData uri="http://schemas.openxmlformats.org/drawingml/2006/table">
            <a:tbl>
              <a:tblPr/>
              <a:tblGrid>
                <a:gridCol w="2162160"/>
                <a:gridCol w="1741680"/>
                <a:gridCol w="4081320"/>
                <a:gridCol w="1064520"/>
                <a:gridCol w="2661840"/>
              </a:tblGrid>
              <a:tr h="219960"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1" lang="ru-RU" sz="1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  <a:ea typeface="Calibri"/>
                        </a:rPr>
                        <a:t>Вид продукта</a:t>
                      </a:r>
                      <a:endParaRPr b="0" lang="ru-RU" sz="1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7f3a0b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1" lang="ru-RU" sz="1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  <a:ea typeface="Calibri"/>
                        </a:rPr>
                        <a:t>Сумма</a:t>
                      </a:r>
                      <a:endParaRPr b="0" lang="ru-RU" sz="1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7f3a0b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1" lang="ru-RU" sz="1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  <a:ea typeface="Calibri"/>
                        </a:rPr>
                        <a:t>Процентная ставка</a:t>
                      </a:r>
                      <a:endParaRPr b="0" lang="ru-RU" sz="1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7f3a0b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1" lang="ru-RU" sz="1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  <a:ea typeface="Calibri"/>
                        </a:rPr>
                        <a:t>Срок</a:t>
                      </a:r>
                      <a:endParaRPr b="0" lang="ru-RU" sz="1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7f3a0b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  <a:ea typeface="Calibri"/>
                        </a:rPr>
                        <a:t>Залог</a:t>
                      </a:r>
                      <a:endParaRPr b="0" lang="ru-RU" sz="10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7f3a0b"/>
                    </a:solidFill>
                  </a:tcPr>
                </a:tc>
              </a:tr>
              <a:tr h="642240"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Микрозаём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1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«Экспортёр»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5 млн руб.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7% - моногорода, при реализации приоритетных проектов, соцпредприниматели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12% - иные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МСП не менее 6 месяцев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36 мес.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с залогом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535320"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Микрозаём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1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«Самозанятый гражданин»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500 тыс. руб.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300 тыс. руб.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10,5% - моногорода, при реализации приоритетных проектов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14% - иные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самозанятые не  менее 3 месяцев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36 мес.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с залогом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без залога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503640"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Микрозаём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1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«Лёгкий старт»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500 тыс. руб.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1,5 млн руб.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10% субъект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5% субъект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МСП от 0 до 2 лет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36 мес.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без залога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с залогом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780840"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Микрозаём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1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«Оборотный»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5 млн руб.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7% - моногорода, при реализации приоритетных проектов, соцпредприниматели 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14% - иные 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12% (до 12 мес.)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МСП не менее 6 месяцев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24 мес.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12 мес.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с залогом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642240"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Микрозаём</a:t>
                      </a:r>
                      <a:r>
                        <a:rPr b="1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1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«Развитие+»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2 млн руб.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10,5% - моногорода, при реализации приоритетных проектов, соцпредприниматели 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12% - иные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МСП не менее 6 месяцев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36 мес.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без залога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требуется 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поручительство ЦГО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642240"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Микрозаём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1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«Инвестиционный»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5 млн руб.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7% - моногорода, при реализации приоритетных проектов, соцпредприниматели 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12% - иные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МСП не менее 6 месяцев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36 мес.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с залогом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420480"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Микрозаём</a:t>
                      </a:r>
                      <a:r>
                        <a:rPr b="1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1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«Ремесленник»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1,5 млн руб.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5%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МСП не менее 6 месяцев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12 мес.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500 тыс.руб. без залога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от 500 тыс.руб. до 1,5 млн. руб. с залогом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642240"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Микрозаём</a:t>
                      </a:r>
                      <a:r>
                        <a:rPr b="1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1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«На развитие туристской инфраструктуры»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5 млн руб.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1 млн руб.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5%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8,5%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МСП не менее 6 месяцев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36 мес.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с залогом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без залога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563040"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Микрозаём</a:t>
                      </a:r>
                      <a:r>
                        <a:rPr b="1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1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«Участник СВО»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1,5 млн руб. 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3% 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необходимо предоставить подтверждающий документ об участии в СВО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24 мес.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с залогом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648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454680"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Микрозаём</a:t>
                      </a:r>
                      <a:r>
                        <a:rPr b="1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1" lang="ru-RU" sz="120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«Модернизация общепита»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5 млн руб.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defTabSz="914400">
                        <a:lnSpc>
                          <a:spcPct val="90000"/>
                        </a:lnSpc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3%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МСП от 0 месяцев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до 36 мес.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08000" rIns="108000" anchor="ctr">
                      <a:noAutofit/>
                    </a:bodyPr>
                    <a:p>
                      <a:pPr algn="ctr" defTabSz="914400">
                        <a:lnSpc>
                          <a:spcPct val="9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50" strike="noStrike" u="none">
                          <a:solidFill>
                            <a:srgbClr val="512507"/>
                          </a:solidFill>
                          <a:uFillTx/>
                          <a:latin typeface="Calibri"/>
                          <a:ea typeface="Calibri"/>
                        </a:rPr>
                        <a:t>с залогом</a:t>
                      </a:r>
                      <a:endParaRPr b="0" lang="ru-RU" sz="105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108000" marR="1080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6480">
                      <a:solidFill>
                        <a:srgbClr val="bfbfb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1" name="TextBox 4"/>
          <p:cNvSpPr/>
          <p:nvPr/>
        </p:nvSpPr>
        <p:spPr>
          <a:xfrm>
            <a:off x="1900080" y="48240"/>
            <a:ext cx="7805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rgbClr val="512507"/>
                </a:solidFill>
                <a:uFillTx/>
                <a:latin typeface="Arial"/>
              </a:rPr>
              <a:t>Финансовые продукты Фонда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2" name="Рисунок 5" descr=""/>
          <p:cNvPicPr/>
          <p:nvPr/>
        </p:nvPicPr>
        <p:blipFill>
          <a:blip r:embed="rId1"/>
          <a:stretch/>
        </p:blipFill>
        <p:spPr>
          <a:xfrm>
            <a:off x="635760" y="50760"/>
            <a:ext cx="1026360" cy="458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13320" y="-8280"/>
            <a:ext cx="1219320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Рисунок 5" descr=""/>
          <p:cNvPicPr/>
          <p:nvPr/>
        </p:nvPicPr>
        <p:blipFill>
          <a:blip r:embed="rId2"/>
          <a:stretch/>
        </p:blipFill>
        <p:spPr>
          <a:xfrm>
            <a:off x="10496160" y="480240"/>
            <a:ext cx="847080" cy="13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" name="TextBox 8"/>
          <p:cNvSpPr/>
          <p:nvPr/>
        </p:nvSpPr>
        <p:spPr>
          <a:xfrm>
            <a:off x="1900080" y="322560"/>
            <a:ext cx="78058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200" strike="noStrike" u="none">
                <a:solidFill>
                  <a:srgbClr val="512507"/>
                </a:solidFill>
                <a:uFillTx/>
                <a:latin typeface="Arial"/>
              </a:rPr>
              <a:t>ЗАЛОГОВОЕ ОБЕСПЕЧЕНИЕ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6" name="Рисунок 10" descr=""/>
          <p:cNvPicPr/>
          <p:nvPr/>
        </p:nvPicPr>
        <p:blipFill>
          <a:blip r:embed="rId3"/>
          <a:stretch/>
        </p:blipFill>
        <p:spPr>
          <a:xfrm>
            <a:off x="331920" y="286200"/>
            <a:ext cx="1454040" cy="65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7" name="TextBox 20"/>
          <p:cNvSpPr/>
          <p:nvPr/>
        </p:nvSpPr>
        <p:spPr>
          <a:xfrm>
            <a:off x="818280" y="1552320"/>
            <a:ext cx="4514040" cy="243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200" strike="noStrike" u="none">
                <a:solidFill>
                  <a:srgbClr val="512507"/>
                </a:solidFill>
                <a:uFillTx/>
                <a:latin typeface="Arial"/>
              </a:rPr>
              <a:t>ДВИЖИМОЕ ИМУЩЕСТВО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200" strike="noStrike" u="none">
                <a:solidFill>
                  <a:srgbClr val="512507"/>
                </a:solidFill>
                <a:uFillTx/>
                <a:latin typeface="Arial"/>
              </a:rPr>
              <a:t>транспортные средства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200" strike="noStrike" u="none">
                <a:solidFill>
                  <a:srgbClr val="512507"/>
                </a:solidFill>
                <a:uFillTx/>
                <a:latin typeface="Arial"/>
              </a:rPr>
              <a:t>спецтехника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200" strike="noStrike" u="none">
                <a:solidFill>
                  <a:srgbClr val="512507"/>
                </a:solidFill>
                <a:uFillTx/>
                <a:latin typeface="Arial"/>
              </a:rPr>
              <a:t>оборудование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TextBox 15"/>
          <p:cNvSpPr/>
          <p:nvPr/>
        </p:nvSpPr>
        <p:spPr>
          <a:xfrm>
            <a:off x="6109920" y="1552320"/>
            <a:ext cx="4514040" cy="176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200" strike="noStrike" u="none">
                <a:solidFill>
                  <a:srgbClr val="512507"/>
                </a:solidFill>
                <a:uFillTx/>
                <a:latin typeface="Arial"/>
              </a:rPr>
              <a:t>НЕДВИЖИМОЕ ИМУЩЕСТВО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200" strike="noStrike" u="none">
                <a:solidFill>
                  <a:srgbClr val="512507"/>
                </a:solidFill>
                <a:uFillTx/>
                <a:latin typeface="Arial"/>
              </a:rPr>
              <a:t>недвижимость (кроме жилой)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200" strike="noStrike" u="none">
                <a:solidFill>
                  <a:srgbClr val="512507"/>
                </a:solidFill>
                <a:uFillTx/>
                <a:latin typeface="Arial"/>
              </a:rPr>
              <a:t>земельные участки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TextBox 19"/>
          <p:cNvSpPr/>
          <p:nvPr/>
        </p:nvSpPr>
        <p:spPr>
          <a:xfrm>
            <a:off x="6109920" y="3484800"/>
            <a:ext cx="4876920" cy="60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700" strike="noStrike" u="none">
                <a:solidFill>
                  <a:srgbClr val="512507"/>
                </a:solidFill>
                <a:uFillTx/>
                <a:latin typeface="Arial"/>
              </a:rPr>
              <a:t>(за исключением земель сельскохозяйственного назначения)</a:t>
            </a: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TextBox 21"/>
          <p:cNvSpPr/>
          <p:nvPr/>
        </p:nvSpPr>
        <p:spPr>
          <a:xfrm>
            <a:off x="331920" y="4813920"/>
            <a:ext cx="10548000" cy="34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700" strike="noStrike" u="none">
                <a:solidFill>
                  <a:srgbClr val="512507"/>
                </a:solidFill>
                <a:uFillTx/>
                <a:latin typeface="Arial"/>
              </a:rPr>
              <a:t>В качестве залога принимается имущество, приобретаемое за счет средств микрозайма.</a:t>
            </a: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TextBox 24"/>
          <p:cNvSpPr/>
          <p:nvPr/>
        </p:nvSpPr>
        <p:spPr>
          <a:xfrm>
            <a:off x="315360" y="5484240"/>
            <a:ext cx="11876400" cy="60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700" strike="noStrike" u="none">
                <a:solidFill>
                  <a:srgbClr val="512507"/>
                </a:solidFill>
                <a:uFillTx/>
                <a:latin typeface="Arial"/>
              </a:rPr>
              <a:t>Микрозаймы (займы) могут быть предоставлены под поручительство </a:t>
            </a: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700" strike="noStrike" u="sng">
                <a:solidFill>
                  <a:srgbClr val="512507"/>
                </a:solidFill>
                <a:uFillTx/>
                <a:latin typeface="Arial"/>
              </a:rPr>
              <a:t>АНО «Центр гарантийного обеспечения МСП»</a:t>
            </a:r>
            <a:r>
              <a:rPr b="1" lang="ru-RU" sz="1700" strike="noStrike" u="none">
                <a:solidFill>
                  <a:srgbClr val="512507"/>
                </a:solidFill>
                <a:uFillTx/>
                <a:latin typeface="Arial"/>
              </a:rPr>
              <a:t>.</a:t>
            </a:r>
            <a:endParaRPr b="0" lang="ru-RU" sz="1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Прямоугольник 17"/>
          <p:cNvSpPr/>
          <p:nvPr/>
        </p:nvSpPr>
        <p:spPr>
          <a:xfrm rot="18900000">
            <a:off x="384120" y="2342160"/>
            <a:ext cx="187560" cy="205200"/>
          </a:xfrm>
          <a:prstGeom prst="rect">
            <a:avLst/>
          </a:prstGeom>
          <a:solidFill>
            <a:srgbClr val="e6c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33" name="Прямоугольник 23"/>
          <p:cNvSpPr/>
          <p:nvPr/>
        </p:nvSpPr>
        <p:spPr>
          <a:xfrm rot="18900000">
            <a:off x="408240" y="3043800"/>
            <a:ext cx="195480" cy="205200"/>
          </a:xfrm>
          <a:prstGeom prst="rect">
            <a:avLst/>
          </a:prstGeom>
          <a:solidFill>
            <a:srgbClr val="e6c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34" name="Прямоугольник 26"/>
          <p:cNvSpPr/>
          <p:nvPr/>
        </p:nvSpPr>
        <p:spPr>
          <a:xfrm rot="18900000">
            <a:off x="414720" y="3767400"/>
            <a:ext cx="187560" cy="205200"/>
          </a:xfrm>
          <a:prstGeom prst="rect">
            <a:avLst/>
          </a:prstGeom>
          <a:solidFill>
            <a:srgbClr val="e6c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35" name="Прямоугольник 28"/>
          <p:cNvSpPr/>
          <p:nvPr/>
        </p:nvSpPr>
        <p:spPr>
          <a:xfrm rot="18900000">
            <a:off x="5743440" y="2384640"/>
            <a:ext cx="187560" cy="205200"/>
          </a:xfrm>
          <a:prstGeom prst="rect">
            <a:avLst/>
          </a:prstGeom>
          <a:solidFill>
            <a:srgbClr val="e6c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36" name="Прямоугольник 29"/>
          <p:cNvSpPr/>
          <p:nvPr/>
        </p:nvSpPr>
        <p:spPr>
          <a:xfrm rot="18900000">
            <a:off x="5743440" y="3046680"/>
            <a:ext cx="187560" cy="205200"/>
          </a:xfrm>
          <a:prstGeom prst="rect">
            <a:avLst/>
          </a:prstGeom>
          <a:solidFill>
            <a:srgbClr val="e6ce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2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9f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320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9" name="Picture 2" descr=""/>
          <p:cNvPicPr/>
          <p:nvPr/>
        </p:nvPicPr>
        <p:blipFill>
          <a:blip r:embed="rId2"/>
          <a:stretch/>
        </p:blipFill>
        <p:spPr>
          <a:xfrm>
            <a:off x="1800" y="-8280"/>
            <a:ext cx="1219320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" name="TextBox 10"/>
          <p:cNvSpPr/>
          <p:nvPr/>
        </p:nvSpPr>
        <p:spPr>
          <a:xfrm>
            <a:off x="877680" y="5276160"/>
            <a:ext cx="3013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512507"/>
                </a:solidFill>
                <a:uFillTx/>
                <a:latin typeface="Calibri"/>
              </a:rPr>
              <a:t>Правила предоставления займов и перечень документов: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rgbClr val="512507"/>
                </a:solidFill>
                <a:uFillTx/>
                <a:latin typeface="Calibri"/>
              </a:rPr>
              <a:t>www.frp35.ru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TextBox 11"/>
          <p:cNvSpPr/>
          <p:nvPr/>
        </p:nvSpPr>
        <p:spPr>
          <a:xfrm>
            <a:off x="870840" y="4381920"/>
            <a:ext cx="23889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512507"/>
                </a:solidFill>
                <a:uFillTx/>
                <a:latin typeface="Calibri"/>
              </a:rPr>
              <a:t>Консультации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512507"/>
                </a:solidFill>
                <a:uFillTx/>
                <a:latin typeface="Calibri"/>
              </a:rPr>
              <a:t>(8172) 737-414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512507"/>
                </a:solidFill>
                <a:uFillTx/>
                <a:latin typeface="Calibri"/>
              </a:rPr>
              <a:t>+7 921 135-20-44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2" name="Рисунок 15" descr=""/>
          <p:cNvPicPr/>
          <p:nvPr/>
        </p:nvPicPr>
        <p:blipFill>
          <a:blip r:embed="rId3"/>
          <a:stretch/>
        </p:blipFill>
        <p:spPr>
          <a:xfrm>
            <a:off x="375840" y="5368680"/>
            <a:ext cx="414000" cy="414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" name="Рисунок 17" descr=""/>
          <p:cNvPicPr/>
          <p:nvPr/>
        </p:nvPicPr>
        <p:blipFill>
          <a:blip r:embed="rId4"/>
          <a:stretch/>
        </p:blipFill>
        <p:spPr>
          <a:xfrm>
            <a:off x="3898440" y="2751120"/>
            <a:ext cx="2837880" cy="254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4" name="Рисунок 18" descr=""/>
          <p:cNvPicPr/>
          <p:nvPr/>
        </p:nvPicPr>
        <p:blipFill>
          <a:blip r:embed="rId5"/>
          <a:stretch/>
        </p:blipFill>
        <p:spPr>
          <a:xfrm>
            <a:off x="392040" y="4493880"/>
            <a:ext cx="414000" cy="414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5" name="Рисунок 22" descr=""/>
          <p:cNvPicPr/>
          <p:nvPr/>
        </p:nvPicPr>
        <p:blipFill>
          <a:blip r:embed="rId6"/>
          <a:stretch/>
        </p:blipFill>
        <p:spPr>
          <a:xfrm>
            <a:off x="10496160" y="135000"/>
            <a:ext cx="1343880" cy="20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Рисунок 23" descr=""/>
          <p:cNvPicPr/>
          <p:nvPr/>
        </p:nvPicPr>
        <p:blipFill>
          <a:blip r:embed="rId7"/>
          <a:stretch/>
        </p:blipFill>
        <p:spPr>
          <a:xfrm>
            <a:off x="136800" y="135000"/>
            <a:ext cx="1816560" cy="812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TextBox 25"/>
          <p:cNvSpPr/>
          <p:nvPr/>
        </p:nvSpPr>
        <p:spPr>
          <a:xfrm>
            <a:off x="392040" y="2192400"/>
            <a:ext cx="171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55220d"/>
                </a:solidFill>
                <a:uFillTx/>
                <a:latin typeface="Arial"/>
              </a:rPr>
              <a:t>КОНТАКТЫ: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TextBox 26"/>
          <p:cNvSpPr/>
          <p:nvPr/>
        </p:nvSpPr>
        <p:spPr>
          <a:xfrm>
            <a:off x="856080" y="2590920"/>
            <a:ext cx="28872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55220d"/>
                </a:solidFill>
                <a:uFillTx/>
                <a:latin typeface="Calibri"/>
              </a:rPr>
              <a:t>г. Вологда,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55220d"/>
                </a:solidFill>
                <a:uFillTx/>
                <a:latin typeface="Calibri"/>
              </a:rPr>
              <a:t>ул. </a:t>
            </a:r>
            <a:r>
              <a:rPr b="1" lang="ru-RU" sz="1800" strike="noStrike" u="none">
                <a:solidFill>
                  <a:srgbClr val="512507"/>
                </a:solidFill>
                <a:uFillTx/>
                <a:latin typeface="Calibri"/>
              </a:rPr>
              <a:t>Маршала</a:t>
            </a:r>
            <a:r>
              <a:rPr b="1" lang="ru-RU" sz="1800" strike="noStrike" u="none">
                <a:solidFill>
                  <a:srgbClr val="55220d"/>
                </a:solidFill>
                <a:uFillTx/>
                <a:latin typeface="Calibri"/>
              </a:rPr>
              <a:t> Конева,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55220d"/>
                </a:solidFill>
                <a:uFillTx/>
                <a:latin typeface="Calibri"/>
              </a:rPr>
              <a:t>д. 15, оф. 307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trike="noStrike" u="none">
                <a:solidFill>
                  <a:srgbClr val="512507"/>
                </a:solidFill>
                <a:uFillTx/>
                <a:latin typeface="Calibri"/>
              </a:rPr>
              <a:t>г. Череповец, пр-т Строителей, д. 6, 2 этаж, офис 219.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9" name="Рисунок 28" descr=""/>
          <p:cNvPicPr/>
          <p:nvPr/>
        </p:nvPicPr>
        <p:blipFill>
          <a:blip r:embed="rId8"/>
          <a:stretch/>
        </p:blipFill>
        <p:spPr>
          <a:xfrm>
            <a:off x="433800" y="2693880"/>
            <a:ext cx="36684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0" name="Рисунок 2" descr=""/>
          <p:cNvPicPr/>
          <p:nvPr/>
        </p:nvPicPr>
        <p:blipFill>
          <a:blip r:embed="rId9"/>
          <a:srcRect l="67321" t="44570" r="27537" b="49134"/>
          <a:stretch/>
        </p:blipFill>
        <p:spPr>
          <a:xfrm>
            <a:off x="7380720" y="3436200"/>
            <a:ext cx="898920" cy="613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1" name="Рисунок 3" descr=""/>
          <p:cNvPicPr/>
          <p:nvPr/>
        </p:nvPicPr>
        <p:blipFill>
          <a:blip r:embed="rId10"/>
          <a:stretch/>
        </p:blipFill>
        <p:spPr>
          <a:xfrm>
            <a:off x="7409880" y="2806200"/>
            <a:ext cx="876240" cy="598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" name="Рисунок 4" descr=""/>
          <p:cNvPicPr/>
          <p:nvPr/>
        </p:nvPicPr>
        <p:blipFill>
          <a:blip r:embed="rId11"/>
          <a:stretch/>
        </p:blipFill>
        <p:spPr>
          <a:xfrm>
            <a:off x="7383600" y="4151160"/>
            <a:ext cx="890280" cy="661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Rectangle 5"/>
          <p:cNvSpPr/>
          <p:nvPr/>
        </p:nvSpPr>
        <p:spPr>
          <a:xfrm>
            <a:off x="240480" y="238680"/>
            <a:ext cx="121917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4" name="Rectangle 6"/>
          <p:cNvSpPr/>
          <p:nvPr/>
        </p:nvSpPr>
        <p:spPr>
          <a:xfrm>
            <a:off x="528480" y="1303920"/>
            <a:ext cx="121917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5" name="Rectangle 8"/>
          <p:cNvSpPr/>
          <p:nvPr/>
        </p:nvSpPr>
        <p:spPr>
          <a:xfrm>
            <a:off x="528480" y="4332960"/>
            <a:ext cx="121917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6" name="TextBox 39"/>
          <p:cNvSpPr/>
          <p:nvPr/>
        </p:nvSpPr>
        <p:spPr>
          <a:xfrm>
            <a:off x="8542800" y="2162520"/>
            <a:ext cx="2887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200" strike="noStrike" u="none">
                <a:solidFill>
                  <a:srgbClr val="512507"/>
                </a:solidFill>
                <a:uFillTx/>
                <a:latin typeface="Arial"/>
              </a:rPr>
              <a:t>МИНИСТЕРСТВО ЭКОНОМИЧЕСКОГО РАЗВИТИЯ ВОЛОГОДСКОЙ ОБЛАСТИ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TextBox 40"/>
          <p:cNvSpPr/>
          <p:nvPr/>
        </p:nvSpPr>
        <p:spPr>
          <a:xfrm>
            <a:off x="8529480" y="4140360"/>
            <a:ext cx="339444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200" strike="noStrike" u="none">
                <a:solidFill>
                  <a:srgbClr val="512507"/>
                </a:solidFill>
                <a:uFillTx/>
                <a:latin typeface="Arial"/>
              </a:rPr>
              <a:t>Автономная некоммерческая организация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200" strike="noStrike" u="none">
                <a:solidFill>
                  <a:srgbClr val="512507"/>
                </a:solidFill>
                <a:uFillTx/>
                <a:latin typeface="Arial"/>
              </a:rPr>
              <a:t>«Центр гарантийного обеспечения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200" strike="noStrike" u="none">
                <a:solidFill>
                  <a:srgbClr val="512507"/>
                </a:solidFill>
                <a:uFillTx/>
                <a:latin typeface="Arial"/>
              </a:rPr>
              <a:t>малого и среднего предпринимательства</a:t>
            </a:r>
            <a:r>
              <a:rPr b="1" lang="ru-RU" sz="1100" strike="noStrike" u="none">
                <a:solidFill>
                  <a:srgbClr val="512507"/>
                </a:solidFill>
                <a:uFillTx/>
                <a:latin typeface="Arial"/>
              </a:rPr>
              <a:t>»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TextBox 41"/>
          <p:cNvSpPr/>
          <p:nvPr/>
        </p:nvSpPr>
        <p:spPr>
          <a:xfrm>
            <a:off x="8512920" y="2995560"/>
            <a:ext cx="28872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200" strike="noStrike" u="none">
                <a:solidFill>
                  <a:srgbClr val="512507"/>
                </a:solidFill>
                <a:uFillTx/>
                <a:latin typeface="Arial"/>
              </a:rPr>
              <a:t>АНО «МОЙ БИЗНЕС»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TextBox 42"/>
          <p:cNvSpPr/>
          <p:nvPr/>
        </p:nvSpPr>
        <p:spPr>
          <a:xfrm>
            <a:off x="8529120" y="3443040"/>
            <a:ext cx="2887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200" strike="noStrike" u="none">
                <a:solidFill>
                  <a:srgbClr val="512507"/>
                </a:solidFill>
                <a:uFillTx/>
                <a:latin typeface="Arial"/>
              </a:rPr>
              <a:t>Автономная некоммерческая организация Агентство Городского Развития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0" name="Рисунок 52" descr=""/>
          <p:cNvPicPr/>
          <p:nvPr/>
        </p:nvPicPr>
        <p:blipFill>
          <a:blip r:embed="rId12"/>
          <a:srcRect l="9811" t="0" r="9842" b="0"/>
          <a:stretch/>
        </p:blipFill>
        <p:spPr>
          <a:xfrm>
            <a:off x="7402320" y="5017320"/>
            <a:ext cx="933120" cy="657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1" name="TextBox 53"/>
          <p:cNvSpPr/>
          <p:nvPr/>
        </p:nvSpPr>
        <p:spPr>
          <a:xfrm>
            <a:off x="8542440" y="5236200"/>
            <a:ext cx="33944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200" strike="noStrike" u="none">
                <a:solidFill>
                  <a:srgbClr val="512507"/>
                </a:solidFill>
                <a:uFillTx/>
                <a:latin typeface="Arial"/>
              </a:rPr>
              <a:t>Фонд развития промышленности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TextBox 55"/>
          <p:cNvSpPr/>
          <p:nvPr/>
        </p:nvSpPr>
        <p:spPr>
          <a:xfrm>
            <a:off x="2140560" y="135000"/>
            <a:ext cx="7832160" cy="11869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rgbClr val="512507"/>
                </a:solidFill>
                <a:uFillTx/>
                <a:latin typeface="Arial"/>
              </a:rPr>
              <a:t>Микрокредитная компания   Вологодской области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rgbClr val="512507"/>
                </a:solidFill>
                <a:uFillTx/>
                <a:latin typeface="Arial"/>
              </a:rPr>
              <a:t>«Фонд ресурсной поддержки малого и среднего предпринимательства»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3" name="Рисунок 1" descr=""/>
          <p:cNvPicPr/>
          <p:nvPr/>
        </p:nvPicPr>
        <p:blipFill>
          <a:blip r:embed="rId13"/>
          <a:stretch/>
        </p:blipFill>
        <p:spPr>
          <a:xfrm>
            <a:off x="7572960" y="2197440"/>
            <a:ext cx="619920" cy="614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ямоугольник 24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9f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320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6" name="Picture 2" descr=""/>
          <p:cNvPicPr/>
          <p:nvPr/>
        </p:nvPicPr>
        <p:blipFill>
          <a:blip r:embed="rId2"/>
          <a:stretch/>
        </p:blipFill>
        <p:spPr>
          <a:xfrm>
            <a:off x="1800" y="-8280"/>
            <a:ext cx="12193200" cy="685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7" name="Рисунок 22" descr=""/>
          <p:cNvPicPr/>
          <p:nvPr/>
        </p:nvPicPr>
        <p:blipFill>
          <a:blip r:embed="rId3"/>
          <a:stretch/>
        </p:blipFill>
        <p:spPr>
          <a:xfrm>
            <a:off x="10496160" y="135000"/>
            <a:ext cx="1343880" cy="20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8" name="Рисунок 23" descr=""/>
          <p:cNvPicPr/>
          <p:nvPr/>
        </p:nvPicPr>
        <p:blipFill>
          <a:blip r:embed="rId4"/>
          <a:stretch/>
        </p:blipFill>
        <p:spPr>
          <a:xfrm>
            <a:off x="136800" y="135000"/>
            <a:ext cx="1816560" cy="812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" name="Rectangle 5"/>
          <p:cNvSpPr/>
          <p:nvPr/>
        </p:nvSpPr>
        <p:spPr>
          <a:xfrm>
            <a:off x="240480" y="238680"/>
            <a:ext cx="121917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0" name="Rectangle 6"/>
          <p:cNvSpPr/>
          <p:nvPr/>
        </p:nvSpPr>
        <p:spPr>
          <a:xfrm>
            <a:off x="528480" y="1303920"/>
            <a:ext cx="121917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1" name="Rectangle 8"/>
          <p:cNvSpPr/>
          <p:nvPr/>
        </p:nvSpPr>
        <p:spPr>
          <a:xfrm>
            <a:off x="528480" y="4332960"/>
            <a:ext cx="121917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2" name="TextBox 55"/>
          <p:cNvSpPr/>
          <p:nvPr/>
        </p:nvSpPr>
        <p:spPr>
          <a:xfrm>
            <a:off x="2140560" y="135000"/>
            <a:ext cx="7832160" cy="118692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rgbClr val="512507"/>
                </a:solidFill>
                <a:uFillTx/>
                <a:latin typeface="Arial"/>
              </a:rPr>
              <a:t>Микрокредитная компания   Вологодской области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trike="noStrike" u="none">
                <a:solidFill>
                  <a:srgbClr val="512507"/>
                </a:solidFill>
                <a:uFillTx/>
                <a:latin typeface="Arial"/>
              </a:rPr>
              <a:t>«Фонд ресурсной поддержки малого и среднего предпринимательства»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TextBox 29"/>
          <p:cNvSpPr/>
          <p:nvPr/>
        </p:nvSpPr>
        <p:spPr>
          <a:xfrm>
            <a:off x="723600" y="1617120"/>
            <a:ext cx="10620000" cy="79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600" strike="noStrike" u="sng">
                <a:solidFill>
                  <a:srgbClr val="512507"/>
                </a:solidFill>
                <a:uFillTx/>
                <a:latin typeface="Arial"/>
              </a:rPr>
              <a:t>Вступайте в нашу группу в ВК и ТГ,  чтобы быть в курсе всех новостей,  изменений в финансовых  продуктах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400" strike="noStrike" u="none">
                <a:solidFill>
                  <a:srgbClr val="512507"/>
                </a:solidFill>
                <a:uFillTx/>
                <a:latin typeface="Arial"/>
              </a:rPr>
              <a:t>.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4" name="Рисунок 30" descr=""/>
          <p:cNvPicPr/>
          <p:nvPr/>
        </p:nvPicPr>
        <p:blipFill>
          <a:blip r:embed="rId5"/>
          <a:srcRect l="6607" t="21173" r="8748" b="12055"/>
          <a:stretch/>
        </p:blipFill>
        <p:spPr>
          <a:xfrm>
            <a:off x="4808520" y="2239560"/>
            <a:ext cx="2461680" cy="2053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5" name="Рисунок 31" descr=""/>
          <p:cNvPicPr/>
          <p:nvPr/>
        </p:nvPicPr>
        <p:blipFill>
          <a:blip r:embed="rId6"/>
          <a:stretch/>
        </p:blipFill>
        <p:spPr>
          <a:xfrm>
            <a:off x="4676760" y="4261320"/>
            <a:ext cx="2776320" cy="249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6" name="Прямоугольник 1"/>
          <p:cNvSpPr/>
          <p:nvPr/>
        </p:nvSpPr>
        <p:spPr>
          <a:xfrm>
            <a:off x="2159640" y="2566800"/>
            <a:ext cx="32922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800" strike="noStrike" u="sng">
                <a:solidFill>
                  <a:srgbClr val="512507"/>
                </a:solidFill>
                <a:uFillTx/>
                <a:latin typeface="Arial"/>
              </a:rPr>
              <a:t>QR </a:t>
            </a:r>
            <a:r>
              <a:rPr b="1" lang="ru-RU" sz="1800" strike="noStrike" u="sng">
                <a:solidFill>
                  <a:srgbClr val="512507"/>
                </a:solidFill>
                <a:uFillTx/>
                <a:latin typeface="Arial"/>
              </a:rPr>
              <a:t>группы в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trike="noStrike" u="sng">
                <a:solidFill>
                  <a:srgbClr val="512507"/>
                </a:solidFill>
                <a:uFillTx/>
                <a:latin typeface="Arial"/>
              </a:rPr>
              <a:t>Телеграм-канале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7" name="Прямоугольник 2"/>
          <p:cNvSpPr/>
          <p:nvPr/>
        </p:nvSpPr>
        <p:spPr>
          <a:xfrm>
            <a:off x="2151000" y="4830480"/>
            <a:ext cx="2196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800" strike="noStrike" u="sng">
                <a:solidFill>
                  <a:srgbClr val="512507"/>
                </a:solidFill>
                <a:uFillTx/>
                <a:latin typeface="Arial"/>
              </a:rPr>
              <a:t>QR </a:t>
            </a:r>
            <a:r>
              <a:rPr b="1" lang="ru-RU" sz="1800" strike="noStrike" u="sng">
                <a:solidFill>
                  <a:srgbClr val="512507"/>
                </a:solidFill>
                <a:uFillTx/>
                <a:latin typeface="Arial"/>
              </a:rPr>
              <a:t>группы в  ВК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47500"/>
              </a:schemeClr>
            </a:gs>
            <a:gs pos="55000">
              <a:schemeClr val="phClr">
                <a:shade val="69000"/>
              </a:schemeClr>
            </a:gs>
            <a:gs pos="100000">
              <a:schemeClr val="phClr">
                <a:shade val="98000"/>
              </a:schemeClr>
            </a:gs>
          </a:gsLst>
          <a:lin ang="16200000" scaled="0"/>
          <a:tileRect l="0" t="0" r="0" b="0"/>
        </a:gradFill>
      </a:fillStyleLst>
      <a:lnStyleLst>
        <a:ln w="6350" cap="rnd" cmpd="sng" algn="ctr">
          <a:prstDash val="solid"/>
        </a:ln>
        <a:ln w="48000" cap="flat" cmpd="thickThin" algn="ctr">
          <a:prstDash val="solid"/>
        </a:ln>
        <a:ln w="48500" cap="flat" cmpd="thickThin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47500"/>
              </a:schemeClr>
            </a:gs>
            <a:gs pos="55000">
              <a:schemeClr val="phClr">
                <a:shade val="69000"/>
              </a:schemeClr>
            </a:gs>
            <a:gs pos="100000">
              <a:schemeClr val="phClr">
                <a:shade val="98000"/>
              </a:schemeClr>
            </a:gs>
          </a:gsLst>
          <a:lin ang="16200000" scaled="0"/>
          <a:tileRect l="0" t="0" r="0" b="0"/>
        </a:gradFill>
      </a:fillStyleLst>
      <a:lnStyleLst>
        <a:ln w="6350" cap="rnd" cmpd="sng" algn="ctr">
          <a:prstDash val="solid"/>
        </a:ln>
        <a:ln w="48000" cap="flat" cmpd="thickThin" algn="ctr">
          <a:prstDash val="solid"/>
        </a:ln>
        <a:ln w="48500" cap="flat" cmpd="thickThin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47500"/>
              </a:schemeClr>
            </a:gs>
            <a:gs pos="55000">
              <a:schemeClr val="phClr">
                <a:shade val="69000"/>
              </a:schemeClr>
            </a:gs>
            <a:gs pos="100000">
              <a:schemeClr val="phClr">
                <a:shade val="98000"/>
              </a:schemeClr>
            </a:gs>
          </a:gsLst>
          <a:lin ang="16200000" scaled="0"/>
          <a:tileRect l="0" t="0" r="0" b="0"/>
        </a:gradFill>
      </a:fillStyleLst>
      <a:lnStyleLst>
        <a:ln w="6350" cap="rnd" cmpd="sng" algn="ctr">
          <a:prstDash val="solid"/>
        </a:ln>
        <a:ln w="48000" cap="flat" cmpd="thickThin" algn="ctr">
          <a:prstDash val="solid"/>
        </a:ln>
        <a:ln w="48500" cap="flat" cmpd="thickThin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47500"/>
              </a:schemeClr>
            </a:gs>
            <a:gs pos="55000">
              <a:schemeClr val="phClr">
                <a:shade val="69000"/>
              </a:schemeClr>
            </a:gs>
            <a:gs pos="100000">
              <a:schemeClr val="phClr">
                <a:shade val="98000"/>
              </a:schemeClr>
            </a:gs>
          </a:gsLst>
          <a:lin ang="16200000" scaled="0"/>
          <a:tileRect l="0" t="0" r="0" b="0"/>
        </a:gradFill>
      </a:fillStyleLst>
      <a:lnStyleLst>
        <a:ln w="6350" cap="rnd" cmpd="sng" algn="ctr">
          <a:prstDash val="solid"/>
        </a:ln>
        <a:ln w="48000" cap="flat" cmpd="thickThin" algn="ctr">
          <a:prstDash val="solid"/>
        </a:ln>
        <a:ln w="48500" cap="flat" cmpd="thickThin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47500"/>
              </a:schemeClr>
            </a:gs>
            <a:gs pos="55000">
              <a:schemeClr val="phClr">
                <a:shade val="69000"/>
              </a:schemeClr>
            </a:gs>
            <a:gs pos="100000">
              <a:schemeClr val="phClr">
                <a:shade val="98000"/>
              </a:schemeClr>
            </a:gs>
          </a:gsLst>
          <a:lin ang="16200000" scaled="0"/>
          <a:tileRect l="0" t="0" r="0" b="0"/>
        </a:gradFill>
      </a:fillStyleLst>
      <a:lnStyleLst>
        <a:ln w="6350" cap="rnd" cmpd="sng" algn="ctr">
          <a:prstDash val="solid"/>
        </a:ln>
        <a:ln w="48000" cap="flat" cmpd="thickThin" algn="ctr">
          <a:prstDash val="solid"/>
        </a:ln>
        <a:ln w="48500" cap="flat" cmpd="thickThin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47500"/>
              </a:schemeClr>
            </a:gs>
            <a:gs pos="55000">
              <a:schemeClr val="phClr">
                <a:shade val="69000"/>
              </a:schemeClr>
            </a:gs>
            <a:gs pos="100000">
              <a:schemeClr val="phClr">
                <a:shade val="98000"/>
              </a:schemeClr>
            </a:gs>
          </a:gsLst>
          <a:lin ang="16200000" scaled="0"/>
          <a:tileRect l="0" t="0" r="0" b="0"/>
        </a:gradFill>
      </a:fillStyleLst>
      <a:lnStyleLst>
        <a:ln w="6350" cap="rnd" cmpd="sng" algn="ctr">
          <a:prstDash val="solid"/>
        </a:ln>
        <a:ln w="48000" cap="flat" cmpd="thickThin" algn="ctr">
          <a:prstDash val="solid"/>
        </a:ln>
        <a:ln w="48500" cap="flat" cmpd="thickThin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47500"/>
              </a:schemeClr>
            </a:gs>
            <a:gs pos="55000">
              <a:schemeClr val="phClr">
                <a:shade val="69000"/>
              </a:schemeClr>
            </a:gs>
            <a:gs pos="100000">
              <a:schemeClr val="phClr">
                <a:shade val="98000"/>
              </a:schemeClr>
            </a:gs>
          </a:gsLst>
          <a:lin ang="16200000" scaled="0"/>
          <a:tileRect l="0" t="0" r="0" b="0"/>
        </a:gradFill>
      </a:fillStyleLst>
      <a:lnStyleLst>
        <a:ln w="6350" cap="rnd" cmpd="sng" algn="ctr">
          <a:prstDash val="solid"/>
        </a:ln>
        <a:ln w="48000" cap="flat" cmpd="thickThin" algn="ctr">
          <a:prstDash val="solid"/>
        </a:ln>
        <a:ln w="48500" cap="flat" cmpd="thickThin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47500"/>
              </a:schemeClr>
            </a:gs>
            <a:gs pos="55000">
              <a:schemeClr val="phClr">
                <a:shade val="69000"/>
              </a:schemeClr>
            </a:gs>
            <a:gs pos="100000">
              <a:schemeClr val="phClr">
                <a:shade val="98000"/>
              </a:schemeClr>
            </a:gs>
          </a:gsLst>
          <a:lin ang="16200000" scaled="0"/>
          <a:tileRect l="0" t="0" r="0" b="0"/>
        </a:gradFill>
      </a:fillStyleLst>
      <a:lnStyleLst>
        <a:ln w="6350" cap="rnd" cmpd="sng" algn="ctr">
          <a:prstDash val="solid"/>
        </a:ln>
        <a:ln w="48000" cap="flat" cmpd="thickThin" algn="ctr">
          <a:prstDash val="solid"/>
        </a:ln>
        <a:ln w="48500" cap="flat" cmpd="thickThin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47500"/>
              </a:schemeClr>
            </a:gs>
            <a:gs pos="55000">
              <a:schemeClr val="phClr">
                <a:shade val="69000"/>
              </a:schemeClr>
            </a:gs>
            <a:gs pos="100000">
              <a:schemeClr val="phClr">
                <a:shade val="98000"/>
              </a:schemeClr>
            </a:gs>
          </a:gsLst>
          <a:lin ang="16200000" scaled="0"/>
          <a:tileRect l="0" t="0" r="0" b="0"/>
        </a:gradFill>
      </a:fillStyleLst>
      <a:lnStyleLst>
        <a:ln w="6350" cap="rnd" cmpd="sng" algn="ctr">
          <a:prstDash val="solid"/>
        </a:ln>
        <a:ln w="48000" cap="flat" cmpd="thickThin" algn="ctr">
          <a:prstDash val="solid"/>
        </a:ln>
        <a:ln w="48500" cap="flat" cmpd="thickThin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47500"/>
              </a:schemeClr>
            </a:gs>
            <a:gs pos="55000">
              <a:schemeClr val="phClr">
                <a:shade val="69000"/>
              </a:schemeClr>
            </a:gs>
            <a:gs pos="100000">
              <a:schemeClr val="phClr">
                <a:shade val="98000"/>
              </a:schemeClr>
            </a:gs>
          </a:gsLst>
          <a:lin ang="16200000" scaled="0"/>
          <a:tileRect l="0" t="0" r="0" b="0"/>
        </a:gradFill>
      </a:fillStyleLst>
      <a:lnStyleLst>
        <a:ln w="6350" cap="rnd" cmpd="sng" algn="ctr">
          <a:prstDash val="solid"/>
        </a:ln>
        <a:ln w="48000" cap="flat" cmpd="thickThin" algn="ctr">
          <a:prstDash val="solid"/>
        </a:ln>
        <a:ln w="48500" cap="flat" cmpd="thickThin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47500"/>
              </a:schemeClr>
            </a:gs>
            <a:gs pos="55000">
              <a:schemeClr val="phClr">
                <a:shade val="69000"/>
              </a:schemeClr>
            </a:gs>
            <a:gs pos="100000">
              <a:schemeClr val="phClr">
                <a:shade val="98000"/>
              </a:schemeClr>
            </a:gs>
          </a:gsLst>
          <a:lin ang="16200000" scaled="0"/>
          <a:tileRect l="0" t="0" r="0" b="0"/>
        </a:gradFill>
      </a:fillStyleLst>
      <a:lnStyleLst>
        <a:ln w="6350" cap="rnd" cmpd="sng" algn="ctr">
          <a:prstDash val="solid"/>
        </a:ln>
        <a:ln w="48000" cap="flat" cmpd="thickThin" algn="ctr">
          <a:prstDash val="solid"/>
        </a:ln>
        <a:ln w="48500" cap="flat" cmpd="thickThin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3180</TotalTime>
  <Application>LibreOffice/24.8.4.2$Linux_X86_64 LibreOffice_project/480$Build-2</Application>
  <AppVersion>15.0000</AppVersion>
  <Words>777</Words>
  <Paragraphs>191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2021-09-27T06:05:23Z</dcterms:created>
  <dc:creator>1</dc:creator>
  <dc:description/>
  <dc:language>ru-RU</dc:language>
  <cp:lastModifiedBy>Светлана А. Серова</cp:lastModifiedBy>
  <cp:lastPrinted>2025-04-21T12:13:20Z</cp:lastPrinted>
  <dcterms:modified xsi:type="dcterms:W3CDTF">2025-04-22T09:29:23Z</dcterms:modified>
  <cp:revision>225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8</vt:i4>
  </property>
</Properties>
</file>